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sldIdLst>
    <p:sldId id="257" r:id="rId2"/>
    <p:sldId id="301" r:id="rId3"/>
    <p:sldId id="302" r:id="rId4"/>
    <p:sldId id="303" r:id="rId5"/>
    <p:sldId id="304" r:id="rId6"/>
    <p:sldId id="306" r:id="rId7"/>
    <p:sldId id="308" r:id="rId8"/>
    <p:sldId id="298" r:id="rId9"/>
  </p:sldIdLst>
  <p:sldSz cx="12192000" cy="6858000"/>
  <p:notesSz cx="12192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1822B-6BE4-5106-4043-9DD61B6B2FA5}" v="20" dt="2025-09-29T16:19:11.873"/>
    <p1510:client id="{3415211D-5983-4B01-B3F9-0CA1A17E6D76}" v="54" dt="2025-09-29T23:18:12.466"/>
    <p1510:client id="{C334B453-30AD-38CE-278B-443F3C9A4D59}" v="47" dt="2025-09-29T16:05:57.921"/>
    <p1510:client id="{FAC9A08D-C6B2-BE0E-0E5A-A34D4A23A2FE}" v="36" dt="2025-09-29T16:23:55.4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9C219-9A63-48ED-ACBA-4C24AD224356}" type="datetimeFigureOut">
              <a:rPr lang="es-PE" smtClean="0"/>
              <a:t>30/09/2025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89EB8-BACB-4EF2-99B9-DE545FAFDE6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843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71520" y="393128"/>
            <a:ext cx="6648958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Curso Integrador I</a:t>
            </a:r>
            <a:endParaRPr lang="es-PE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1DBA0-F2E2-4C52-B27F-19DBBF38CDF7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6000" y="228600"/>
            <a:ext cx="2133600" cy="5371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9743440" cy="2023745"/>
          </a:xfrm>
        </p:spPr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Curso Integrador 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B099-D979-490B-B26E-43E8C77967FB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6000" y="228600"/>
            <a:ext cx="2133600" cy="5371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Curso Integrador I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02523-AC0F-4A99-A4A0-49D8F4A591AD}" type="datetime1">
              <a:rPr lang="en-US" smtClean="0"/>
              <a:t>9/30/2025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6000" y="228600"/>
            <a:ext cx="2133600" cy="5371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Curso Integrador I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F592-818C-47E7-AB0A-88E8ABF18744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6000" y="228600"/>
            <a:ext cx="2133600" cy="5371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81861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Curso Integrador I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3C62-8F16-432F-80A0-5E43C2087372}" type="datetime1">
              <a:rPr lang="en-US" smtClean="0"/>
              <a:t>9/30/2025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6800" y="381000"/>
            <a:ext cx="9743440" cy="202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4345" y="1960498"/>
            <a:ext cx="8703309" cy="4645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Curso Integrador I</a:t>
            </a:r>
            <a:endParaRPr lang="es-PE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9AC4-F4BB-4E5B-BB55-50A114BF5B35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6899" y="1270308"/>
            <a:ext cx="8458202" cy="1408078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 indent="86360" algn="ctr">
              <a:spcBef>
                <a:spcPts val="900"/>
              </a:spcBef>
            </a:pPr>
            <a:r>
              <a:rPr lang="es-ES" sz="2800" b="1" dirty="0">
                <a:latin typeface="Arial"/>
                <a:cs typeface="Arial"/>
              </a:rPr>
              <a:t>Desarrollo de un sistema web de gestión de pedidos y delivery saludable para el restaurante sabores los Huayachos en Chachapoyas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2286000" y="3124200"/>
            <a:ext cx="249618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735"/>
              </a:lnSpc>
            </a:pPr>
            <a:r>
              <a:rPr lang="es-PE" sz="2000" b="1" spc="-5" dirty="0">
                <a:latin typeface="Arial"/>
                <a:cs typeface="Arial"/>
              </a:rPr>
              <a:t>Integrantes</a:t>
            </a:r>
            <a:r>
              <a:rPr lang="es-PE" sz="2400" b="1" spc="-5" dirty="0">
                <a:latin typeface="Arial"/>
                <a:cs typeface="Arial"/>
              </a:rPr>
              <a:t>:</a:t>
            </a:r>
          </a:p>
          <a:p>
            <a:pPr algn="ctr">
              <a:lnSpc>
                <a:spcPts val="2735"/>
              </a:lnSpc>
            </a:pPr>
            <a:endParaRPr sz="2400" dirty="0">
              <a:latin typeface="Arial"/>
              <a:cs typeface="Arial"/>
            </a:endParaRPr>
          </a:p>
        </p:txBody>
      </p:sp>
      <p:pic>
        <p:nvPicPr>
          <p:cNvPr id="6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3200400" cy="1056286"/>
          </a:xfrm>
          <a:prstGeom prst="rect">
            <a:avLst/>
          </a:prstGeom>
        </p:spPr>
      </p:pic>
      <p:sp>
        <p:nvSpPr>
          <p:cNvPr id="7" name="object 3"/>
          <p:cNvSpPr txBox="1">
            <a:spLocks/>
          </p:cNvSpPr>
          <p:nvPr/>
        </p:nvSpPr>
        <p:spPr>
          <a:xfrm>
            <a:off x="2819400" y="5845101"/>
            <a:ext cx="6289825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95605" algn="ctr">
              <a:spcBef>
                <a:spcPts val="100"/>
              </a:spcBef>
            </a:pPr>
            <a:r>
              <a:rPr lang="es-ES" sz="1600" b="1" kern="0" spc="-20" dirty="0"/>
              <a:t>Chachapoyas, Lima y Chiclayo- Perú</a:t>
            </a:r>
          </a:p>
          <a:p>
            <a:pPr marL="395605" algn="ctr">
              <a:spcBef>
                <a:spcPts val="100"/>
              </a:spcBef>
            </a:pPr>
            <a:r>
              <a:rPr lang="es-ES" sz="1600" b="1" kern="0" spc="-20" dirty="0"/>
              <a:t>Setiembre del 2025</a:t>
            </a: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PE"/>
              <a:t>Curso Integrador I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1</a:t>
            </a:fld>
            <a:endParaRPr lang="es-PE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345C868-3E69-3332-DAF9-090ADD02771B}"/>
              </a:ext>
            </a:extLst>
          </p:cNvPr>
          <p:cNvSpPr txBox="1"/>
          <p:nvPr/>
        </p:nvSpPr>
        <p:spPr>
          <a:xfrm>
            <a:off x="4495800" y="3150380"/>
            <a:ext cx="5715000" cy="1744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ts val="2735"/>
              </a:lnSpc>
            </a:pPr>
            <a:r>
              <a:rPr lang="es-PE" b="1" spc="-5" dirty="0">
                <a:latin typeface="Arial"/>
                <a:cs typeface="Arial"/>
              </a:rPr>
              <a:t>Amaya Campos </a:t>
            </a:r>
            <a:r>
              <a:rPr lang="es-PE" b="1" spc="-5" dirty="0" err="1">
                <a:latin typeface="Arial"/>
                <a:cs typeface="Arial"/>
              </a:rPr>
              <a:t>Jose</a:t>
            </a:r>
            <a:r>
              <a:rPr lang="es-PE" b="1" spc="-5" dirty="0">
                <a:latin typeface="Arial"/>
                <a:cs typeface="Arial"/>
              </a:rPr>
              <a:t> Enrique - U21217065	</a:t>
            </a:r>
          </a:p>
          <a:p>
            <a:pPr algn="just">
              <a:lnSpc>
                <a:spcPts val="2735"/>
              </a:lnSpc>
            </a:pPr>
            <a:r>
              <a:rPr lang="es-PE" b="1" spc="-5" dirty="0" err="1">
                <a:latin typeface="Arial"/>
                <a:cs typeface="Arial"/>
              </a:rPr>
              <a:t>Loyaga</a:t>
            </a:r>
            <a:r>
              <a:rPr lang="es-PE" b="1" spc="-5" dirty="0">
                <a:latin typeface="Arial"/>
                <a:cs typeface="Arial"/>
              </a:rPr>
              <a:t> </a:t>
            </a:r>
            <a:r>
              <a:rPr lang="es-PE" b="1" spc="-5" dirty="0" err="1">
                <a:latin typeface="Arial"/>
                <a:cs typeface="Arial"/>
              </a:rPr>
              <a:t>Lapiz</a:t>
            </a:r>
            <a:r>
              <a:rPr lang="es-PE" b="1" spc="-5" dirty="0">
                <a:latin typeface="Arial"/>
                <a:cs typeface="Arial"/>
              </a:rPr>
              <a:t> Kevin - U23252108	</a:t>
            </a:r>
          </a:p>
          <a:p>
            <a:pPr algn="just">
              <a:lnSpc>
                <a:spcPts val="2735"/>
              </a:lnSpc>
            </a:pPr>
            <a:r>
              <a:rPr lang="es-PE" b="1" spc="-5" dirty="0">
                <a:latin typeface="Arial"/>
                <a:cs typeface="Arial"/>
              </a:rPr>
              <a:t>Meza </a:t>
            </a:r>
            <a:r>
              <a:rPr lang="es-PE" b="1" spc="-5" dirty="0" err="1">
                <a:latin typeface="Arial"/>
                <a:cs typeface="Arial"/>
              </a:rPr>
              <a:t>Narvaez</a:t>
            </a:r>
            <a:r>
              <a:rPr lang="es-PE" b="1" spc="-5" dirty="0">
                <a:latin typeface="Arial"/>
                <a:cs typeface="Arial"/>
              </a:rPr>
              <a:t> Aaron Emanuel - U22228035	</a:t>
            </a:r>
          </a:p>
          <a:p>
            <a:pPr algn="just">
              <a:lnSpc>
                <a:spcPts val="2735"/>
              </a:lnSpc>
            </a:pPr>
            <a:r>
              <a:rPr lang="es-PE" b="1" spc="-5" dirty="0" err="1">
                <a:latin typeface="Arial"/>
                <a:cs typeface="Arial"/>
              </a:rPr>
              <a:t>Santur</a:t>
            </a:r>
            <a:r>
              <a:rPr lang="es-PE" b="1" spc="-5" dirty="0">
                <a:latin typeface="Arial"/>
                <a:cs typeface="Arial"/>
              </a:rPr>
              <a:t> Jaramillo Irvin Lois - U23212295</a:t>
            </a:r>
            <a:r>
              <a:rPr lang="es-PE" sz="2000" b="1" spc="-5" dirty="0">
                <a:latin typeface="Arial"/>
                <a:cs typeface="Arial"/>
              </a:rPr>
              <a:t>	</a:t>
            </a:r>
          </a:p>
          <a:p>
            <a:pPr algn="ctr">
              <a:lnSpc>
                <a:spcPts val="2735"/>
              </a:lnSpc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4005B315-F71A-7880-0022-2CDDF2FCA110}"/>
              </a:ext>
            </a:extLst>
          </p:cNvPr>
          <p:cNvSpPr txBox="1"/>
          <p:nvPr/>
        </p:nvSpPr>
        <p:spPr>
          <a:xfrm>
            <a:off x="2286000" y="4706256"/>
            <a:ext cx="249618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735"/>
              </a:lnSpc>
            </a:pPr>
            <a:r>
              <a:rPr lang="sv-SE" sz="2000" b="1" spc="-5" dirty="0">
                <a:latin typeface="Arial"/>
                <a:cs typeface="Arial"/>
              </a:rPr>
              <a:t>Docente</a:t>
            </a:r>
            <a:r>
              <a:rPr lang="es-PE" sz="2400" b="1" spc="-5" dirty="0">
                <a:latin typeface="Arial"/>
                <a:cs typeface="Arial"/>
              </a:rPr>
              <a:t>:</a:t>
            </a:r>
          </a:p>
          <a:p>
            <a:pPr algn="ctr">
              <a:lnSpc>
                <a:spcPts val="2735"/>
              </a:lnSpc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FC17CDF0-E176-A4BC-25BA-0BE8A2A9116A}"/>
              </a:ext>
            </a:extLst>
          </p:cNvPr>
          <p:cNvSpPr txBox="1"/>
          <p:nvPr/>
        </p:nvSpPr>
        <p:spPr>
          <a:xfrm>
            <a:off x="4495800" y="4758549"/>
            <a:ext cx="375221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735"/>
              </a:lnSpc>
            </a:pPr>
            <a:r>
              <a:rPr lang="sv-SE" b="1" spc="-5" dirty="0">
                <a:latin typeface="Arial"/>
                <a:cs typeface="Arial"/>
              </a:rPr>
              <a:t>Valverde Pardave Jhonny Edgard</a:t>
            </a:r>
          </a:p>
          <a:p>
            <a:pPr algn="ctr">
              <a:lnSpc>
                <a:spcPts val="2735"/>
              </a:lnSpc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E12B8-08F9-94C1-BE40-F2B4DF32C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DFD767AC-003E-BCE5-ADA6-30E521C785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430576"/>
            <a:ext cx="6339205" cy="25904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PE" sz="1600" b="1" u="sng" dirty="0">
                <a:solidFill>
                  <a:srgbClr val="000000"/>
                </a:solidFill>
                <a:latin typeface="Times New Roman"/>
                <a:cs typeface="Times New Roman"/>
              </a:rPr>
              <a:t>Procesos de negocio – descripción</a:t>
            </a:r>
          </a:p>
        </p:txBody>
      </p:sp>
      <p:pic>
        <p:nvPicPr>
          <p:cNvPr id="10" name="object 10">
            <a:extLst>
              <a:ext uri="{FF2B5EF4-FFF2-40B4-BE49-F238E27FC236}">
                <a16:creationId xmlns:a16="http://schemas.microsoft.com/office/drawing/2014/main" id="{62053C8E-1DA2-DE8D-4BEE-38B8FF7A190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0800" y="6057900"/>
            <a:ext cx="3050540" cy="67056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007FEFF8-D8D3-7A05-BF9B-2CEDE258DB5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PE"/>
              <a:t>Curso Integrador I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154264A-3141-226B-8DB6-1EE2BBE68C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2</a:t>
            </a:fld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5AD43DD-D5F9-D144-E055-EAF0C11576CA}"/>
              </a:ext>
            </a:extLst>
          </p:cNvPr>
          <p:cNvSpPr txBox="1"/>
          <p:nvPr/>
        </p:nvSpPr>
        <p:spPr>
          <a:xfrm>
            <a:off x="6347460" y="1309951"/>
            <a:ext cx="4861560" cy="34163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/>
              <a:t>El análisis de procesos permitió identificar la forma en que el restaurante gestiona sus pedidos hoy (AS-IS) y plantear el escenario mejorado con el sistema web (TO-BE):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AS-IS (actual)</a:t>
            </a:r>
            <a:r>
              <a:rPr lang="es-ES" dirty="0"/>
              <a:t>: gestión manual mediante llamadas, WhatsApp o atención presencial → genera pérdida de información, retrasos y falta de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TO-BE (propuesto)</a:t>
            </a:r>
            <a:r>
              <a:rPr lang="es-ES" dirty="0"/>
              <a:t>: sistema web integrado con pedidos en línea, pagos digitales y trazabilidad en tiempo real → mayor eficiencia, control y satisfacción del cliente.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83A568D-C427-89E4-ABC6-5015BDA3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785" y="4166561"/>
            <a:ext cx="2564314" cy="177874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3BB50B3-AEC6-46C5-132E-593D59C094F3}"/>
              </a:ext>
            </a:extLst>
          </p:cNvPr>
          <p:cNvSpPr txBox="1"/>
          <p:nvPr/>
        </p:nvSpPr>
        <p:spPr>
          <a:xfrm>
            <a:off x="1219200" y="1309951"/>
            <a:ext cx="4005484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dirty="0"/>
              <a:t>En el restaurante </a:t>
            </a:r>
            <a:r>
              <a:rPr lang="es-ES" b="1" dirty="0"/>
              <a:t>Sabores Los </a:t>
            </a:r>
            <a:r>
              <a:rPr lang="es-ES" b="1" dirty="0" err="1"/>
              <a:t>Huayachos</a:t>
            </a:r>
            <a:r>
              <a:rPr lang="es-ES" dirty="0"/>
              <a:t>, la correcta gestión de pedidos es vital para garantizar un servicio ágil y confiable. El proceso central identificado es la </a:t>
            </a:r>
            <a:r>
              <a:rPr lang="es-ES" b="1" dirty="0"/>
              <a:t>Gestión de Despachos</a:t>
            </a:r>
            <a:r>
              <a:rPr lang="es-ES" dirty="0"/>
              <a:t>, que abarca la recepción de pedidos, la preparación de productos, la asignación de repartidores y la validación de pagos.</a:t>
            </a:r>
          </a:p>
        </p:txBody>
      </p:sp>
    </p:spTree>
    <p:extLst>
      <p:ext uri="{BB962C8B-B14F-4D97-AF65-F5344CB8AC3E}">
        <p14:creationId xmlns:p14="http://schemas.microsoft.com/office/powerpoint/2010/main" val="263752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C5F9F-5F5E-E3FC-7CE4-1CC725000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2FC2EFB0-14DA-CFB0-AC49-467726D29A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238051"/>
            <a:ext cx="6339205" cy="25904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1600" b="1" u="sng">
                <a:solidFill>
                  <a:srgbClr val="000000"/>
                </a:solidFill>
                <a:latin typeface="Times New Roman"/>
                <a:cs typeface="Times New Roman"/>
              </a:rPr>
              <a:t>Diagrama BPMN – AS-IS</a:t>
            </a:r>
            <a:endParaRPr lang="en-US" sz="1600" b="1" u="sng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object 10">
            <a:extLst>
              <a:ext uri="{FF2B5EF4-FFF2-40B4-BE49-F238E27FC236}">
                <a16:creationId xmlns:a16="http://schemas.microsoft.com/office/drawing/2014/main" id="{11EA93BB-360F-008C-49E4-A8AB587B191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0800" y="6057900"/>
            <a:ext cx="3050540" cy="67056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FBA4181-CEEB-197D-42E4-E13D78CA502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PE"/>
              <a:t>Curso Integrador I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B040512-D9BF-4319-EB60-3A5BEB11B2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3</a:t>
            </a:fld>
            <a:endParaRPr lang="es-PE"/>
          </a:p>
        </p:txBody>
      </p:sp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B407D0CE-62CF-2866-DB80-E913D869E5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79"/>
          <a:stretch>
            <a:fillRect/>
          </a:stretch>
        </p:blipFill>
        <p:spPr bwMode="auto">
          <a:xfrm>
            <a:off x="533400" y="484805"/>
            <a:ext cx="9372600" cy="5814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335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A8C84-B77B-E0DE-3227-A80984906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89A0D6D1-2D9F-1EEA-64CA-BEEADCB335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16044"/>
            <a:ext cx="6339205" cy="25904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PE" sz="1600" b="1" u="sng" dirty="0">
                <a:solidFill>
                  <a:srgbClr val="000000"/>
                </a:solidFill>
                <a:latin typeface="Times New Roman"/>
                <a:cs typeface="Times New Roman"/>
              </a:rPr>
              <a:t>Diagrama BPMN – TO-BE</a:t>
            </a:r>
            <a:endParaRPr lang="en-US" sz="1600" b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object 10">
            <a:extLst>
              <a:ext uri="{FF2B5EF4-FFF2-40B4-BE49-F238E27FC236}">
                <a16:creationId xmlns:a16="http://schemas.microsoft.com/office/drawing/2014/main" id="{53929D3B-C601-A121-513A-516824F7F4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0800" y="6057900"/>
            <a:ext cx="3050540" cy="67056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14823396-EDB5-B579-3130-761EE32964D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PE"/>
              <a:t>Curso Integrador I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8BD3837-D86B-6EC2-E831-44EF0EF02D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4</a:t>
            </a:fld>
            <a:endParaRPr lang="es-PE"/>
          </a:p>
        </p:txBody>
      </p:sp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288DDEB5-C3D8-89A0-2211-AD696D5310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32"/>
          <a:stretch>
            <a:fillRect/>
          </a:stretch>
        </p:blipFill>
        <p:spPr bwMode="auto">
          <a:xfrm>
            <a:off x="910796" y="275088"/>
            <a:ext cx="8309404" cy="64457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4045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780CF-50FF-52B2-7AEF-700DA6FDE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43AE6D64-BE35-E2A1-29AB-6051663833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711" y="245596"/>
            <a:ext cx="7999276" cy="25904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PE" sz="1600" b="1" u="sng" dirty="0">
                <a:solidFill>
                  <a:srgbClr val="000000"/>
                </a:solidFill>
                <a:latin typeface="Times New Roman"/>
                <a:cs typeface="Times New Roman"/>
              </a:rPr>
              <a:t>Diagrama de casos de uso del sistema de ventas en línea "Sabores los </a:t>
            </a:r>
            <a:r>
              <a:rPr lang="es-PE" sz="1600" b="1" u="sng" dirty="0" err="1">
                <a:solidFill>
                  <a:srgbClr val="000000"/>
                </a:solidFill>
                <a:latin typeface="Times New Roman"/>
                <a:cs typeface="Times New Roman"/>
              </a:rPr>
              <a:t>Huayachos</a:t>
            </a:r>
            <a:r>
              <a:rPr lang="es-PE" sz="1600" b="1" u="sng" dirty="0">
                <a:solidFill>
                  <a:srgbClr val="000000"/>
                </a:solidFill>
                <a:latin typeface="Times New Roman"/>
                <a:cs typeface="Times New Roman"/>
              </a:rPr>
              <a:t>”</a:t>
            </a:r>
            <a:endParaRPr lang="es-PE" sz="1600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object 10">
            <a:extLst>
              <a:ext uri="{FF2B5EF4-FFF2-40B4-BE49-F238E27FC236}">
                <a16:creationId xmlns:a16="http://schemas.microsoft.com/office/drawing/2014/main" id="{63A06CE3-0FBB-9E29-C0B5-05E7CE1043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0800" y="6057900"/>
            <a:ext cx="3050540" cy="67056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C39C548-2B65-095B-1812-A9BC84E2DF9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PE"/>
              <a:t>Curso Integrador I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2E7FF6D-FDC6-6932-F739-E3C090FCC3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5</a:t>
            </a:fld>
            <a:endParaRPr lang="es-PE"/>
          </a:p>
        </p:txBody>
      </p:sp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A3D69B2E-51C3-E8A9-6D18-CE4222696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97642"/>
            <a:ext cx="8229600" cy="54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4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FEA67-E3A1-9DB1-0AD4-8D9885C66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FA737908-6B5A-0D27-52DC-72EC8B220C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32" y="65085"/>
            <a:ext cx="6339205" cy="25904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s-ES" sz="1600" b="1" u="sng" dirty="0">
                <a:solidFill>
                  <a:srgbClr val="000000"/>
                </a:solidFill>
                <a:latin typeface="Times New Roman"/>
                <a:cs typeface="Times New Roman"/>
              </a:rPr>
              <a:t>Modelo de Base de Datos (Físico)</a:t>
            </a:r>
            <a:endParaRPr lang="es-PE" sz="1600" b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object 10">
            <a:extLst>
              <a:ext uri="{FF2B5EF4-FFF2-40B4-BE49-F238E27FC236}">
                <a16:creationId xmlns:a16="http://schemas.microsoft.com/office/drawing/2014/main" id="{6C1DB944-7994-46CB-308E-8807FD332D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0800" y="6057900"/>
            <a:ext cx="3050540" cy="67056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ADEDEE9-76F2-4B88-F7CE-071E8C86FDB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PE"/>
              <a:t>Curso Integrador I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D633DEE-DA97-B077-D9EB-8C65B18118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6</a:t>
            </a:fld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C71705-BC58-0C55-A02D-126762443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221" y="324130"/>
            <a:ext cx="6339205" cy="6362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606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BB06B-F534-71BE-7F7C-1CA77AA94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A119EDD3-E1C6-EE2A-F80E-85F8557A3F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5039" y="430576"/>
            <a:ext cx="6339205" cy="25904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1600" b="1" u="sng" dirty="0">
                <a:solidFill>
                  <a:srgbClr val="000000"/>
                </a:solidFill>
                <a:latin typeface="Times New Roman"/>
                <a:cs typeface="Times New Roman"/>
              </a:rPr>
              <a:t>UI / UX – Prototipos</a:t>
            </a:r>
          </a:p>
        </p:txBody>
      </p:sp>
      <p:pic>
        <p:nvPicPr>
          <p:cNvPr id="10" name="object 10">
            <a:extLst>
              <a:ext uri="{FF2B5EF4-FFF2-40B4-BE49-F238E27FC236}">
                <a16:creationId xmlns:a16="http://schemas.microsoft.com/office/drawing/2014/main" id="{3F6745B9-93E6-30FA-BC0A-E703D152232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0800" y="6057900"/>
            <a:ext cx="3050540" cy="670560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4D7E9F88-6D67-A592-6222-BDA5AB5E57A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PE"/>
              <a:t>Curso Integrador I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C5156AC-60BB-3621-89D2-292C74B6FC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7</a:t>
            </a:fld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24D5FB-083D-7511-24C6-B06C5F1BCD94}"/>
              </a:ext>
            </a:extLst>
          </p:cNvPr>
          <p:cNvSpPr txBox="1"/>
          <p:nvPr/>
        </p:nvSpPr>
        <p:spPr>
          <a:xfrm>
            <a:off x="1392739" y="1122602"/>
            <a:ext cx="876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Caso: Diseño UX/UI para aplicación web de pedidos saludables – </a:t>
            </a:r>
            <a:r>
              <a:rPr lang="es-ES" b="1" i="1" dirty="0"/>
              <a:t>Sabores Los </a:t>
            </a:r>
            <a:r>
              <a:rPr lang="es-ES" b="1" i="1" dirty="0" err="1"/>
              <a:t>Huayachos</a:t>
            </a:r>
            <a:endParaRPr lang="es-PE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A1A989F-3B69-AA66-A784-236DBF75AE6E}"/>
              </a:ext>
            </a:extLst>
          </p:cNvPr>
          <p:cNvSpPr txBox="1"/>
          <p:nvPr/>
        </p:nvSpPr>
        <p:spPr>
          <a:xfrm>
            <a:off x="838200" y="1942121"/>
            <a:ext cx="4572000" cy="3178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Inicio con promociones destacadas y pedido rápido.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Catálogo organizado con filtros por categoría.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Carrito de compras intuitivo y fácil de gestionar.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Registro/</a:t>
            </a:r>
            <a:r>
              <a:rPr lang="es-PE" dirty="0" err="1"/>
              <a:t>Login</a:t>
            </a:r>
            <a:r>
              <a:rPr lang="es-PE" dirty="0"/>
              <a:t> simple y seguro.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Seguimiento de pedidos en tiempo real con contacto a repartidor.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err="1"/>
              <a:t>Dashboard</a:t>
            </a:r>
            <a:r>
              <a:rPr lang="es-PE" dirty="0"/>
              <a:t> administrativo con métricas y asignación de pedidos.</a:t>
            </a:r>
          </a:p>
        </p:txBody>
      </p:sp>
      <p:pic>
        <p:nvPicPr>
          <p:cNvPr id="11" name="Imagen 10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7802B3B4-2E24-BEDB-5B65-3DA1BE67E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4594"/>
            <a:ext cx="5585977" cy="3723985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E724087D-0A35-B29B-8200-3E3B1A9EBE99}"/>
              </a:ext>
            </a:extLst>
          </p:cNvPr>
          <p:cNvSpPr txBox="1">
            <a:spLocks/>
          </p:cNvSpPr>
          <p:nvPr/>
        </p:nvSpPr>
        <p:spPr>
          <a:xfrm>
            <a:off x="6294120" y="5314445"/>
            <a:ext cx="3505200" cy="22826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1400" kern="0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lang="es-PE" sz="1400" kern="0" dirty="0" err="1">
                <a:solidFill>
                  <a:srgbClr val="000000"/>
                </a:solidFill>
                <a:latin typeface="Times New Roman"/>
                <a:cs typeface="Times New Roman"/>
              </a:rPr>
              <a:t>erramienta</a:t>
            </a:r>
            <a:r>
              <a:rPr lang="es-PE" sz="1400" kern="0" dirty="0">
                <a:solidFill>
                  <a:srgbClr val="000000"/>
                </a:solidFill>
                <a:latin typeface="Times New Roman"/>
                <a:cs typeface="Times New Roman"/>
              </a:rPr>
              <a:t> de diseño utilizada: FIGMA</a:t>
            </a:r>
          </a:p>
        </p:txBody>
      </p:sp>
    </p:spTree>
    <p:extLst>
      <p:ext uri="{BB962C8B-B14F-4D97-AF65-F5344CB8AC3E}">
        <p14:creationId xmlns:p14="http://schemas.microsoft.com/office/powerpoint/2010/main" val="145438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36443"/>
            <a:ext cx="10650220" cy="6573520"/>
            <a:chOff x="132079" y="142239"/>
            <a:chExt cx="10650220" cy="6573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79" y="142239"/>
              <a:ext cx="10650220" cy="65735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1179" y="4366260"/>
              <a:ext cx="3947160" cy="2075179"/>
            </a:xfrm>
            <a:prstGeom prst="rect">
              <a:avLst/>
            </a:prstGeom>
          </p:spPr>
        </p:pic>
      </p:grpSp>
      <p:sp>
        <p:nvSpPr>
          <p:cNvPr id="5" name="Marcador de pie de página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PE"/>
              <a:t>Curso Integrador I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8</a:t>
            </a:fld>
            <a:endParaRPr lang="es-P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351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Desarrollo de un sistema web de gestión de pedidos y delivery saludable para el restaurante sabores los Huayachos en Chachapoyas</vt:lpstr>
      <vt:lpstr>Procesos de negocio – descripción</vt:lpstr>
      <vt:lpstr>Diagrama BPMN – AS-IS</vt:lpstr>
      <vt:lpstr>Diagrama BPMN – TO-BE</vt:lpstr>
      <vt:lpstr>Diagrama de casos de uso del sistema de ventas en línea "Sabores los Huayachos”</vt:lpstr>
      <vt:lpstr>Modelo de Base de Datos (Físico)</vt:lpstr>
      <vt:lpstr>UI / UX – Prototipos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Orians, A.J.</dc:creator>
  <cp:lastModifiedBy>ALUMNO - JOSE ENRIQUE AMAYA CAMPOS</cp:lastModifiedBy>
  <cp:revision>22</cp:revision>
  <dcterms:created xsi:type="dcterms:W3CDTF">2024-03-14T23:24:55Z</dcterms:created>
  <dcterms:modified xsi:type="dcterms:W3CDTF">2025-09-30T15:19:23Z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2023-08-22T00:00:00Z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2024-03-14T00:00:00Z</vt:filetime>
  </property>
</Properties>
</file>