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0BD93-A640-4ED5-93CA-91A2221C9B65}" v="50" dt="2023-11-21T22:10:11.119"/>
    <p1510:client id="{C201DB32-7126-4344-8A25-5A8D5FE3987B}" v="241" dt="2023-11-26T17:07:25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cf2d56037ada4372" providerId="Windows Live" clId="Web-{AFA0BD93-A640-4ED5-93CA-91A2221C9B65}"/>
    <pc:docChg chg="addSld delSld modSld">
      <pc:chgData name="Гость" userId="cf2d56037ada4372" providerId="Windows Live" clId="Web-{AFA0BD93-A640-4ED5-93CA-91A2221C9B65}" dt="2023-11-21T22:10:11.119" v="46" actId="1076"/>
      <pc:docMkLst>
        <pc:docMk/>
      </pc:docMkLst>
      <pc:sldChg chg="del">
        <pc:chgData name="Гость" userId="cf2d56037ada4372" providerId="Windows Live" clId="Web-{AFA0BD93-A640-4ED5-93CA-91A2221C9B65}" dt="2023-11-21T20:58:49.552" v="1"/>
        <pc:sldMkLst>
          <pc:docMk/>
          <pc:sldMk cId="1351651579" sldId="256"/>
        </pc:sldMkLst>
      </pc:sldChg>
      <pc:sldChg chg="modSp add">
        <pc:chgData name="Гость" userId="cf2d56037ada4372" providerId="Windows Live" clId="Web-{AFA0BD93-A640-4ED5-93CA-91A2221C9B65}" dt="2023-11-21T21:01:28.150" v="14" actId="20577"/>
        <pc:sldMkLst>
          <pc:docMk/>
          <pc:sldMk cId="647458342" sldId="257"/>
        </pc:sldMkLst>
        <pc:spChg chg="mod">
          <ac:chgData name="Гость" userId="cf2d56037ada4372" providerId="Windows Live" clId="Web-{AFA0BD93-A640-4ED5-93CA-91A2221C9B65}" dt="2023-11-21T21:01:28.150" v="14" actId="20577"/>
          <ac:spMkLst>
            <pc:docMk/>
            <pc:sldMk cId="647458342" sldId="257"/>
            <ac:spMk id="2" creationId="{00000000-0000-0000-0000-000000000000}"/>
          </ac:spMkLst>
        </pc:spChg>
      </pc:sldChg>
      <pc:sldChg chg="addSp delSp modSp new">
        <pc:chgData name="Гость" userId="cf2d56037ada4372" providerId="Windows Live" clId="Web-{AFA0BD93-A640-4ED5-93CA-91A2221C9B65}" dt="2023-11-21T22:10:11.119" v="46" actId="1076"/>
        <pc:sldMkLst>
          <pc:docMk/>
          <pc:sldMk cId="3976491013" sldId="258"/>
        </pc:sldMkLst>
        <pc:spChg chg="mod">
          <ac:chgData name="Гость" userId="cf2d56037ada4372" providerId="Windows Live" clId="Web-{AFA0BD93-A640-4ED5-93CA-91A2221C9B65}" dt="2023-11-21T20:59:13.600" v="10" actId="20577"/>
          <ac:spMkLst>
            <pc:docMk/>
            <pc:sldMk cId="3976491013" sldId="258"/>
            <ac:spMk id="2" creationId="{D9064E77-F03B-3C89-C9DB-B280DDF1F0C6}"/>
          </ac:spMkLst>
        </pc:spChg>
        <pc:spChg chg="del">
          <ac:chgData name="Гость" userId="cf2d56037ada4372" providerId="Windows Live" clId="Web-{AFA0BD93-A640-4ED5-93CA-91A2221C9B65}" dt="2023-11-21T20:59:47.101" v="12"/>
          <ac:spMkLst>
            <pc:docMk/>
            <pc:sldMk cId="3976491013" sldId="258"/>
            <ac:spMk id="3" creationId="{EECA31EE-CC3A-D3CF-23E2-7C92A8DC3C1C}"/>
          </ac:spMkLst>
        </pc:spChg>
        <pc:picChg chg="add mod ord">
          <ac:chgData name="Гость" userId="cf2d56037ada4372" providerId="Windows Live" clId="Web-{AFA0BD93-A640-4ED5-93CA-91A2221C9B65}" dt="2023-11-21T22:10:11.119" v="46" actId="1076"/>
          <ac:picMkLst>
            <pc:docMk/>
            <pc:sldMk cId="3976491013" sldId="258"/>
            <ac:picMk id="4" creationId="{81D2E3D1-E0E2-B53E-76F8-8D92942884FF}"/>
          </ac:picMkLst>
        </pc:picChg>
      </pc:sldChg>
      <pc:sldChg chg="addSp delSp modSp new">
        <pc:chgData name="Гость" userId="cf2d56037ada4372" providerId="Windows Live" clId="Web-{AFA0BD93-A640-4ED5-93CA-91A2221C9B65}" dt="2023-11-21T22:09:55.728" v="43" actId="14100"/>
        <pc:sldMkLst>
          <pc:docMk/>
          <pc:sldMk cId="3479335626" sldId="259"/>
        </pc:sldMkLst>
        <pc:spChg chg="mod">
          <ac:chgData name="Гость" userId="cf2d56037ada4372" providerId="Windows Live" clId="Web-{AFA0BD93-A640-4ED5-93CA-91A2221C9B65}" dt="2023-11-21T22:09:41.572" v="40" actId="1076"/>
          <ac:spMkLst>
            <pc:docMk/>
            <pc:sldMk cId="3479335626" sldId="259"/>
            <ac:spMk id="2" creationId="{94A76032-39B5-0D70-D6E3-A2F2202CEC14}"/>
          </ac:spMkLst>
        </pc:spChg>
        <pc:spChg chg="del">
          <ac:chgData name="Гость" userId="cf2d56037ada4372" providerId="Windows Live" clId="Web-{AFA0BD93-A640-4ED5-93CA-91A2221C9B65}" dt="2023-11-21T21:03:02.309" v="15"/>
          <ac:spMkLst>
            <pc:docMk/>
            <pc:sldMk cId="3479335626" sldId="259"/>
            <ac:spMk id="3" creationId="{81156D77-8C7C-9F14-F29A-3134602C3624}"/>
          </ac:spMkLst>
        </pc:spChg>
        <pc:picChg chg="add mod ord">
          <ac:chgData name="Гость" userId="cf2d56037ada4372" providerId="Windows Live" clId="Web-{AFA0BD93-A640-4ED5-93CA-91A2221C9B65}" dt="2023-11-21T22:09:55.728" v="43" actId="14100"/>
          <ac:picMkLst>
            <pc:docMk/>
            <pc:sldMk cId="3479335626" sldId="259"/>
            <ac:picMk id="4" creationId="{7FC24801-C088-7B1F-E5F5-21247C4B8237}"/>
          </ac:picMkLst>
        </pc:picChg>
      </pc:sldChg>
    </pc:docChg>
  </pc:docChgLst>
  <pc:docChgLst>
    <pc:chgData name="Гость" userId="cf2d56037ada4372" providerId="Windows Live" clId="Web-{C201DB32-7126-4344-8A25-5A8D5FE3987B}"/>
    <pc:docChg chg="addSld modSld">
      <pc:chgData name="Гость" userId="cf2d56037ada4372" providerId="Windows Live" clId="Web-{C201DB32-7126-4344-8A25-5A8D5FE3987B}" dt="2023-11-26T17:07:25.425" v="225" actId="20577"/>
      <pc:docMkLst>
        <pc:docMk/>
      </pc:docMkLst>
      <pc:sldChg chg="modSp">
        <pc:chgData name="Гость" userId="cf2d56037ada4372" providerId="Windows Live" clId="Web-{C201DB32-7126-4344-8A25-5A8D5FE3987B}" dt="2023-11-26T17:07:25.425" v="225" actId="20577"/>
        <pc:sldMkLst>
          <pc:docMk/>
          <pc:sldMk cId="647458342" sldId="257"/>
        </pc:sldMkLst>
        <pc:spChg chg="mod">
          <ac:chgData name="Гость" userId="cf2d56037ada4372" providerId="Windows Live" clId="Web-{C201DB32-7126-4344-8A25-5A8D5FE3987B}" dt="2023-11-26T17:07:25.425" v="225" actId="20577"/>
          <ac:spMkLst>
            <pc:docMk/>
            <pc:sldMk cId="647458342" sldId="257"/>
            <ac:spMk id="3" creationId="{00000000-0000-0000-0000-000000000000}"/>
          </ac:spMkLst>
        </pc:spChg>
      </pc:sldChg>
      <pc:sldChg chg="modSp">
        <pc:chgData name="Гость" userId="cf2d56037ada4372" providerId="Windows Live" clId="Web-{C201DB32-7126-4344-8A25-5A8D5FE3987B}" dt="2023-11-26T16:05:47.947" v="32" actId="1076"/>
        <pc:sldMkLst>
          <pc:docMk/>
          <pc:sldMk cId="3976491013" sldId="258"/>
        </pc:sldMkLst>
        <pc:spChg chg="mod">
          <ac:chgData name="Гость" userId="cf2d56037ada4372" providerId="Windows Live" clId="Web-{C201DB32-7126-4344-8A25-5A8D5FE3987B}" dt="2023-11-26T16:05:47.947" v="32" actId="1076"/>
          <ac:spMkLst>
            <pc:docMk/>
            <pc:sldMk cId="3976491013" sldId="258"/>
            <ac:spMk id="2" creationId="{D9064E77-F03B-3C89-C9DB-B280DDF1F0C6}"/>
          </ac:spMkLst>
        </pc:spChg>
      </pc:sldChg>
      <pc:sldChg chg="modSp new">
        <pc:chgData name="Гость" userId="cf2d56037ada4372" providerId="Windows Live" clId="Web-{C201DB32-7126-4344-8A25-5A8D5FE3987B}" dt="2023-11-26T16:29:17.477" v="101" actId="20577"/>
        <pc:sldMkLst>
          <pc:docMk/>
          <pc:sldMk cId="1265024742" sldId="260"/>
        </pc:sldMkLst>
        <pc:spChg chg="mod">
          <ac:chgData name="Гость" userId="cf2d56037ada4372" providerId="Windows Live" clId="Web-{C201DB32-7126-4344-8A25-5A8D5FE3987B}" dt="2023-11-26T16:07:09.403" v="38" actId="1076"/>
          <ac:spMkLst>
            <pc:docMk/>
            <pc:sldMk cId="1265024742" sldId="260"/>
            <ac:spMk id="2" creationId="{E47969CD-5CF4-A298-2F20-94F34953057B}"/>
          </ac:spMkLst>
        </pc:spChg>
        <pc:spChg chg="mod">
          <ac:chgData name="Гость" userId="cf2d56037ada4372" providerId="Windows Live" clId="Web-{C201DB32-7126-4344-8A25-5A8D5FE3987B}" dt="2023-11-26T16:29:17.477" v="101" actId="20577"/>
          <ac:spMkLst>
            <pc:docMk/>
            <pc:sldMk cId="1265024742" sldId="260"/>
            <ac:spMk id="3" creationId="{5CB4EE67-2032-37BE-D703-C6DABCC9C922}"/>
          </ac:spMkLst>
        </pc:spChg>
      </pc:sldChg>
      <pc:sldChg chg="delSp modSp new">
        <pc:chgData name="Гость" userId="cf2d56037ada4372" providerId="Windows Live" clId="Web-{C201DB32-7126-4344-8A25-5A8D5FE3987B}" dt="2023-11-26T16:40:10.295" v="117" actId="20577"/>
        <pc:sldMkLst>
          <pc:docMk/>
          <pc:sldMk cId="3363927615" sldId="261"/>
        </pc:sldMkLst>
        <pc:spChg chg="del">
          <ac:chgData name="Гость" userId="cf2d56037ada4372" providerId="Windows Live" clId="Web-{C201DB32-7126-4344-8A25-5A8D5FE3987B}" dt="2023-11-26T16:27:08.051" v="85"/>
          <ac:spMkLst>
            <pc:docMk/>
            <pc:sldMk cId="3363927615" sldId="261"/>
            <ac:spMk id="2" creationId="{8B6EA89C-FCEC-F41D-CA3D-74751D2667D7}"/>
          </ac:spMkLst>
        </pc:spChg>
        <pc:spChg chg="mod">
          <ac:chgData name="Гость" userId="cf2d56037ada4372" providerId="Windows Live" clId="Web-{C201DB32-7126-4344-8A25-5A8D5FE3987B}" dt="2023-11-26T16:40:10.295" v="117" actId="20577"/>
          <ac:spMkLst>
            <pc:docMk/>
            <pc:sldMk cId="3363927615" sldId="261"/>
            <ac:spMk id="3" creationId="{DDBE0727-13B6-309E-AC9F-67A659FD006A}"/>
          </ac:spMkLst>
        </pc:spChg>
      </pc:sldChg>
      <pc:sldChg chg="delSp modSp new">
        <pc:chgData name="Гость" userId="cf2d56037ada4372" providerId="Windows Live" clId="Web-{C201DB32-7126-4344-8A25-5A8D5FE3987B}" dt="2023-11-26T16:52:51.850" v="150" actId="14100"/>
        <pc:sldMkLst>
          <pc:docMk/>
          <pc:sldMk cId="1383502249" sldId="262"/>
        </pc:sldMkLst>
        <pc:spChg chg="del">
          <ac:chgData name="Гость" userId="cf2d56037ada4372" providerId="Windows Live" clId="Web-{C201DB32-7126-4344-8A25-5A8D5FE3987B}" dt="2023-11-26T16:40:19.232" v="119"/>
          <ac:spMkLst>
            <pc:docMk/>
            <pc:sldMk cId="1383502249" sldId="262"/>
            <ac:spMk id="2" creationId="{53E57B75-18EE-EFB5-8DE2-BE711E304897}"/>
          </ac:spMkLst>
        </pc:spChg>
        <pc:spChg chg="mod">
          <ac:chgData name="Гость" userId="cf2d56037ada4372" providerId="Windows Live" clId="Web-{C201DB32-7126-4344-8A25-5A8D5FE3987B}" dt="2023-11-26T16:52:51.850" v="150" actId="14100"/>
          <ac:spMkLst>
            <pc:docMk/>
            <pc:sldMk cId="1383502249" sldId="262"/>
            <ac:spMk id="3" creationId="{98220B59-1E48-DCB4-C0D5-7F39A3F29C78}"/>
          </ac:spMkLst>
        </pc:spChg>
      </pc:sldChg>
      <pc:sldChg chg="delSp modSp new">
        <pc:chgData name="Гость" userId="cf2d56037ada4372" providerId="Windows Live" clId="Web-{C201DB32-7126-4344-8A25-5A8D5FE3987B}" dt="2023-11-26T16:57:51.844" v="184" actId="14100"/>
        <pc:sldMkLst>
          <pc:docMk/>
          <pc:sldMk cId="905158609" sldId="263"/>
        </pc:sldMkLst>
        <pc:spChg chg="del">
          <ac:chgData name="Гость" userId="cf2d56037ada4372" providerId="Windows Live" clId="Web-{C201DB32-7126-4344-8A25-5A8D5FE3987B}" dt="2023-11-26T16:53:00.147" v="152"/>
          <ac:spMkLst>
            <pc:docMk/>
            <pc:sldMk cId="905158609" sldId="263"/>
            <ac:spMk id="2" creationId="{33A8A37E-064F-7102-0305-07B9706E9BBD}"/>
          </ac:spMkLst>
        </pc:spChg>
        <pc:spChg chg="mod">
          <ac:chgData name="Гость" userId="cf2d56037ada4372" providerId="Windows Live" clId="Web-{C201DB32-7126-4344-8A25-5A8D5FE3987B}" dt="2023-11-26T16:57:51.844" v="184" actId="14100"/>
          <ac:spMkLst>
            <pc:docMk/>
            <pc:sldMk cId="905158609" sldId="263"/>
            <ac:spMk id="3" creationId="{8E5982E9-B98E-0F0C-4BFC-5B666BFEAA59}"/>
          </ac:spMkLst>
        </pc:spChg>
      </pc:sldChg>
      <pc:sldChg chg="delSp modSp new">
        <pc:chgData name="Гость" userId="cf2d56037ada4372" providerId="Windows Live" clId="Web-{C201DB32-7126-4344-8A25-5A8D5FE3987B}" dt="2023-11-26T17:03:20.902" v="210" actId="20577"/>
        <pc:sldMkLst>
          <pc:docMk/>
          <pc:sldMk cId="66672599" sldId="264"/>
        </pc:sldMkLst>
        <pc:spChg chg="del">
          <ac:chgData name="Гость" userId="cf2d56037ada4372" providerId="Windows Live" clId="Web-{C201DB32-7126-4344-8A25-5A8D5FE3987B}" dt="2023-11-26T16:58:21.361" v="186"/>
          <ac:spMkLst>
            <pc:docMk/>
            <pc:sldMk cId="66672599" sldId="264"/>
            <ac:spMk id="2" creationId="{AE0376F8-666D-BCF9-A862-9EE8DFC88320}"/>
          </ac:spMkLst>
        </pc:spChg>
        <pc:spChg chg="mod">
          <ac:chgData name="Гость" userId="cf2d56037ada4372" providerId="Windows Live" clId="Web-{C201DB32-7126-4344-8A25-5A8D5FE3987B}" dt="2023-11-26T17:03:20.902" v="210" actId="20577"/>
          <ac:spMkLst>
            <pc:docMk/>
            <pc:sldMk cId="66672599" sldId="264"/>
            <ac:spMk id="3" creationId="{CD0B15E2-C09A-493D-7BFD-200C51CC72C2}"/>
          </ac:spMkLst>
        </pc:spChg>
      </pc:sldChg>
      <pc:sldChg chg="delSp modSp new">
        <pc:chgData name="Гость" userId="cf2d56037ada4372" providerId="Windows Live" clId="Web-{C201DB32-7126-4344-8A25-5A8D5FE3987B}" dt="2023-11-26T17:07:16.987" v="224" actId="20577"/>
        <pc:sldMkLst>
          <pc:docMk/>
          <pc:sldMk cId="529600078" sldId="265"/>
        </pc:sldMkLst>
        <pc:spChg chg="del">
          <ac:chgData name="Гость" userId="cf2d56037ada4372" providerId="Windows Live" clId="Web-{C201DB32-7126-4344-8A25-5A8D5FE3987B}" dt="2023-11-26T17:03:25.683" v="212"/>
          <ac:spMkLst>
            <pc:docMk/>
            <pc:sldMk cId="529600078" sldId="265"/>
            <ac:spMk id="2" creationId="{3D52A054-6B22-153F-2C45-A7B89639B00D}"/>
          </ac:spMkLst>
        </pc:spChg>
        <pc:spChg chg="mod">
          <ac:chgData name="Гость" userId="cf2d56037ada4372" providerId="Windows Live" clId="Web-{C201DB32-7126-4344-8A25-5A8D5FE3987B}" dt="2023-11-26T17:07:16.987" v="224" actId="20577"/>
          <ac:spMkLst>
            <pc:docMk/>
            <pc:sldMk cId="529600078" sldId="265"/>
            <ac:spMk id="3" creationId="{C16DC432-DA0B-4BC7-D4AC-E010B73D57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97921"/>
            <a:ext cx="9144000" cy="1012042"/>
          </a:xfrm>
        </p:spPr>
        <p:txBody>
          <a:bodyPr/>
          <a:lstStyle/>
          <a:p>
            <a:r>
              <a:rPr lang="ru-RU" sz="4000" dirty="0" err="1">
                <a:ea typeface="Calibri Light"/>
                <a:cs typeface="Calibri Light"/>
              </a:rPr>
              <a:t>Лабораторна</a:t>
            </a:r>
            <a:r>
              <a:rPr lang="ru-RU" sz="4000" dirty="0">
                <a:ea typeface="Calibri Light"/>
                <a:cs typeface="Calibri Light"/>
              </a:rPr>
              <a:t> робота №4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4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з </a:t>
            </a:r>
            <a:r>
              <a:rPr lang="ru-RU" dirty="0" err="1">
                <a:ea typeface="Calibri"/>
                <a:cs typeface="Calibri"/>
              </a:rPr>
              <a:t>дисципліни</a:t>
            </a:r>
            <a:r>
              <a:rPr lang="ru-RU" dirty="0">
                <a:ea typeface="Calibri"/>
                <a:cs typeface="Calibri"/>
              </a:rPr>
              <a:t> </a:t>
            </a:r>
          </a:p>
          <a:p>
            <a:r>
              <a:rPr lang="ru-RU" dirty="0" err="1">
                <a:ea typeface="Calibri"/>
                <a:cs typeface="Calibri"/>
              </a:rPr>
              <a:t>Комп'ютерна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графіка</a:t>
            </a:r>
          </a:p>
          <a:p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Виконав:ст.гр.КН-21</a:t>
            </a:r>
          </a:p>
          <a:p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         </a:t>
            </a:r>
            <a:r>
              <a:rPr lang="ru-RU" dirty="0" err="1">
                <a:ea typeface="Calibri"/>
                <a:cs typeface="Calibri"/>
              </a:rPr>
              <a:t>Кіх</a:t>
            </a:r>
            <a:r>
              <a:rPr lang="ru-RU" dirty="0">
                <a:ea typeface="Calibri"/>
                <a:cs typeface="Calibri"/>
              </a:rPr>
              <a:t> Роман </a:t>
            </a:r>
            <a:r>
              <a:rPr lang="ru-RU">
                <a:ea typeface="Calibri"/>
                <a:cs typeface="Calibri"/>
              </a:rPr>
              <a:t> </a:t>
            </a: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Calibri"/>
                <a:cs typeface="Calibri"/>
              </a:rPr>
              <a:t>Львів</a:t>
            </a:r>
            <a:r>
              <a:rPr lang="ru-RU" dirty="0">
                <a:ea typeface="Calibri"/>
                <a:cs typeface="Calibri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64745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4E77-F03B-3C89-C9DB-B280DDF1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460" y="117722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Приклад 4.1 та результат </a:t>
            </a:r>
            <a:r>
              <a:rPr lang="ru-RU" dirty="0" err="1">
                <a:cs typeface="Calibri Light"/>
              </a:rPr>
              <a:t>виконання.Реалізація</a:t>
            </a:r>
            <a:r>
              <a:rPr lang="ru-RU" dirty="0">
                <a:cs typeface="Calibri Light"/>
              </a:rPr>
              <a:t> кодека JPEG.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81D2E3D1-E0E2-B53E-76F8-8D9294288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38" y="1508950"/>
            <a:ext cx="9431766" cy="5024273"/>
          </a:xfrm>
        </p:spPr>
      </p:pic>
    </p:spTree>
    <p:extLst>
      <p:ext uri="{BB962C8B-B14F-4D97-AF65-F5344CB8AC3E}">
        <p14:creationId xmlns:p14="http://schemas.microsoft.com/office/powerpoint/2010/main" val="39764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76032-39B5-0D70-D6E3-A2F2202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914" y="-466148"/>
            <a:ext cx="10515600" cy="1325563"/>
          </a:xfrm>
        </p:spPr>
        <p:txBody>
          <a:bodyPr/>
          <a:lstStyle/>
          <a:p>
            <a:r>
              <a:rPr lang="ru-RU">
                <a:cs typeface="Calibri Light"/>
              </a:rPr>
              <a:t>Код програми</a:t>
            </a:r>
            <a:endParaRPr lang="ru-RU"/>
          </a:p>
        </p:txBody>
      </p:sp>
      <p:pic>
        <p:nvPicPr>
          <p:cNvPr id="4" name="Объект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7FC24801-C088-7B1F-E5F5-21247C4B8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" y="469859"/>
            <a:ext cx="12188958" cy="6389935"/>
          </a:xfrm>
        </p:spPr>
      </p:pic>
    </p:spTree>
    <p:extLst>
      <p:ext uri="{BB962C8B-B14F-4D97-AF65-F5344CB8AC3E}">
        <p14:creationId xmlns:p14="http://schemas.microsoft.com/office/powerpoint/2010/main" val="34793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969CD-5CF4-A298-2F20-94F34953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935" y="-419287"/>
            <a:ext cx="10515600" cy="1325563"/>
          </a:xfrm>
        </p:spPr>
        <p:txBody>
          <a:bodyPr/>
          <a:lstStyle/>
          <a:p>
            <a:r>
              <a:rPr lang="ru-RU" dirty="0" err="1">
                <a:cs typeface="Calibri Light"/>
              </a:rPr>
              <a:t>Запитання</a:t>
            </a:r>
            <a:r>
              <a:rPr lang="ru-RU" dirty="0">
                <a:cs typeface="Calibri Light"/>
              </a:rPr>
              <a:t> для </a:t>
            </a:r>
            <a:r>
              <a:rPr lang="ru-RU" dirty="0" err="1">
                <a:cs typeface="Calibri Light"/>
              </a:rPr>
              <a:t>самоперевірки</a:t>
            </a:r>
            <a:r>
              <a:rPr lang="ru-RU" dirty="0">
                <a:cs typeface="Calibri Light"/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4EE67-2032-37BE-D703-C6DABCC9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41" y="536949"/>
            <a:ext cx="12196482" cy="6323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</a:t>
            </a:r>
            <a:r>
              <a:rPr lang="ru-RU" dirty="0">
                <a:ea typeface="+mn-lt"/>
                <a:cs typeface="+mn-lt"/>
              </a:rPr>
              <a:t>В </a:t>
            </a:r>
            <a:r>
              <a:rPr lang="ru-RU" dirty="0" err="1">
                <a:ea typeface="+mn-lt"/>
                <a:cs typeface="+mn-lt"/>
              </a:rPr>
              <a:t>чому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полягає</a:t>
            </a:r>
            <a:r>
              <a:rPr lang="ru-RU" dirty="0">
                <a:ea typeface="+mn-lt"/>
                <a:cs typeface="+mn-lt"/>
              </a:rPr>
              <a:t> суть алгоритму JPEG?</a:t>
            </a:r>
            <a:endParaRPr lang="ru-RU" dirty="0"/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JPEG - </a:t>
            </a:r>
            <a:r>
              <a:rPr lang="ru-RU" dirty="0" err="1">
                <a:ea typeface="+mn-lt"/>
                <a:cs typeface="+mn-lt"/>
              </a:rPr>
              <a:t>це</a:t>
            </a:r>
            <a:r>
              <a:rPr lang="ru-RU" dirty="0">
                <a:ea typeface="+mn-lt"/>
                <a:cs typeface="+mn-lt"/>
              </a:rPr>
              <a:t> широко </a:t>
            </a:r>
            <a:r>
              <a:rPr lang="ru-RU" dirty="0" err="1">
                <a:ea typeface="+mn-lt"/>
                <a:cs typeface="+mn-lt"/>
              </a:rPr>
              <a:t>використовувана</a:t>
            </a:r>
            <a:r>
              <a:rPr lang="ru-RU" dirty="0">
                <a:ea typeface="+mn-lt"/>
                <a:cs typeface="+mn-lt"/>
              </a:rPr>
              <a:t> форма </a:t>
            </a:r>
            <a:r>
              <a:rPr lang="ru-RU" dirty="0" err="1">
                <a:ea typeface="+mn-lt"/>
                <a:cs typeface="+mn-lt"/>
              </a:rPr>
              <a:t>стиснення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зображень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із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втратами</a:t>
            </a:r>
            <a:r>
              <a:rPr lang="ru-RU" dirty="0">
                <a:ea typeface="+mn-lt"/>
                <a:cs typeface="+mn-lt"/>
              </a:rPr>
              <a:t>, яка </a:t>
            </a:r>
            <a:r>
              <a:rPr lang="ru-RU" dirty="0" err="1">
                <a:ea typeface="+mn-lt"/>
                <a:cs typeface="+mn-lt"/>
              </a:rPr>
              <a:t>зосереджується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навколо</a:t>
            </a:r>
            <a:r>
              <a:rPr lang="ru-RU" dirty="0">
                <a:ea typeface="+mn-lt"/>
                <a:cs typeface="+mn-lt"/>
              </a:rPr>
              <a:t> дискретного косинусного </a:t>
            </a:r>
            <a:r>
              <a:rPr lang="ru-RU" dirty="0" err="1">
                <a:ea typeface="+mn-lt"/>
                <a:cs typeface="+mn-lt"/>
              </a:rPr>
              <a:t>перетворення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</a:t>
            </a:r>
            <a:r>
              <a:rPr lang="ru-RU" dirty="0">
                <a:ea typeface="+mn-lt"/>
                <a:cs typeface="+mn-lt"/>
              </a:rPr>
              <a:t>Назвіть </a:t>
            </a:r>
            <a:r>
              <a:rPr lang="ru-RU" dirty="0" err="1">
                <a:ea typeface="+mn-lt"/>
                <a:cs typeface="+mn-lt"/>
              </a:rPr>
              <a:t>основні</a:t>
            </a:r>
            <a:r>
              <a:rPr lang="ru-RU" dirty="0">
                <a:ea typeface="+mn-lt"/>
                <a:cs typeface="+mn-lt"/>
              </a:rPr>
              <a:t> кроки алгоритму </a:t>
            </a:r>
            <a:r>
              <a:rPr lang="ru-RU" dirty="0" err="1">
                <a:ea typeface="+mn-lt"/>
                <a:cs typeface="+mn-lt"/>
              </a:rPr>
              <a:t>кодування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зображень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1-Перетворення</a:t>
            </a:r>
            <a:r>
              <a:rPr lang="ru-RU" dirty="0">
                <a:ea typeface="+mn-lt"/>
                <a:cs typeface="+mn-lt"/>
              </a:rPr>
              <a:t> на модель «</a:t>
            </a:r>
            <a:r>
              <a:rPr lang="ru-RU" dirty="0" err="1">
                <a:ea typeface="+mn-lt"/>
                <a:cs typeface="+mn-lt"/>
              </a:rPr>
              <a:t>яскравість-колірність</a:t>
            </a:r>
            <a:r>
              <a:rPr lang="ru-RU" dirty="0">
                <a:ea typeface="+mn-lt"/>
                <a:cs typeface="+mn-lt"/>
              </a:rPr>
              <a:t>».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2-Поділ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зображення</a:t>
            </a:r>
            <a:r>
              <a:rPr lang="ru-RU" dirty="0">
                <a:ea typeface="+mn-lt"/>
                <a:cs typeface="+mn-lt"/>
              </a:rPr>
              <a:t> на блоки.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3-Обчислення</a:t>
            </a:r>
            <a:r>
              <a:rPr lang="ru-RU" dirty="0">
                <a:ea typeface="+mn-lt"/>
                <a:cs typeface="+mn-lt"/>
              </a:rPr>
              <a:t> косинусного </a:t>
            </a:r>
            <a:r>
              <a:rPr lang="ru-RU" dirty="0" err="1">
                <a:ea typeface="+mn-lt"/>
                <a:cs typeface="+mn-lt"/>
              </a:rPr>
              <a:t>перетворення</a:t>
            </a:r>
            <a:r>
              <a:rPr lang="ru-RU" dirty="0">
                <a:ea typeface="+mn-lt"/>
                <a:cs typeface="+mn-lt"/>
              </a:rPr>
              <a:t> для </a:t>
            </a:r>
            <a:r>
              <a:rPr lang="ru-RU" dirty="0" err="1">
                <a:ea typeface="+mn-lt"/>
                <a:cs typeface="+mn-lt"/>
              </a:rPr>
              <a:t>блоків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4-Квантування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коефіцієнтів</a:t>
            </a:r>
            <a:r>
              <a:rPr lang="ru-RU" dirty="0">
                <a:ea typeface="+mn-lt"/>
                <a:cs typeface="+mn-lt"/>
              </a:rPr>
              <a:t> косинусного </a:t>
            </a:r>
            <a:r>
              <a:rPr lang="ru-RU" dirty="0" err="1">
                <a:ea typeface="+mn-lt"/>
                <a:cs typeface="+mn-lt"/>
              </a:rPr>
              <a:t>перетворення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5-Заміна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масиву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коефіцієнтів</a:t>
            </a:r>
            <a:r>
              <a:rPr lang="ru-RU" dirty="0">
                <a:ea typeface="+mn-lt"/>
                <a:cs typeface="+mn-lt"/>
              </a:rPr>
              <a:t> на вектор.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6-Ентропійне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кодування</a:t>
            </a:r>
            <a:r>
              <a:rPr lang="ru-RU" dirty="0">
                <a:ea typeface="+mn-lt"/>
                <a:cs typeface="+mn-lt"/>
              </a:rPr>
              <a:t> вектора </a:t>
            </a:r>
            <a:r>
              <a:rPr lang="ru-RU" dirty="0" err="1">
                <a:ea typeface="+mn-lt"/>
                <a:cs typeface="+mn-lt"/>
              </a:rPr>
              <a:t>коефіцієнтів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502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BE0727-13B6-309E-AC9F-67A659FD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41" y="-933"/>
            <a:ext cx="12196482" cy="68614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3.В 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чому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полягає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ідея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ентропійного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кодування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? </a:t>
            </a:r>
          </a:p>
          <a:p>
            <a:pPr marL="0" indent="0">
              <a:buNone/>
            </a:pP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Ідея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ентропійного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кодування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полягає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в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ефективному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збереженні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та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передачі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даних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шляхом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використання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статистичної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структури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джерела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даних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Замість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того,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щоб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використовувати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фіксовану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довжину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коду для кожного символу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або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символьної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групи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,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ентропійне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кодування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призначає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більш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короткі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коди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найбільш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ймовірним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символам та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більш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довгі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коди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менш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ймовірним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символам.</a:t>
            </a:r>
          </a:p>
          <a:p>
            <a:pPr marL="0" indent="0">
              <a:buNone/>
            </a:pPr>
            <a:r>
              <a:rPr lang="ru-RU" dirty="0">
                <a:solidFill>
                  <a:srgbClr val="181C27"/>
                </a:solidFill>
                <a:cs typeface="Calibri" panose="020F0502020204030204"/>
              </a:rPr>
              <a:t>4.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Опишіть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спрощену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структуру кодера JPEG.</a:t>
            </a:r>
          </a:p>
          <a:p>
            <a:pPr marL="0" indent="0">
              <a:buNone/>
            </a:pP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Структура кодера JPEG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включає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кілька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основних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етапів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для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стиснення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та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енкодування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зображень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Основні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етапи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включають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1.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Розбиття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на блоки: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розбивається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на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невеликі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блоки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розміром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8x8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пікселів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Кожен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блок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обробляється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окремо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2.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Перетворення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косинусів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 За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допомогою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перетворення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косинусів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 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кожен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блок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пікселів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перетворюється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у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частотну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область.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Це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дозволяє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виділити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головні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частоти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181C2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92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220B59-1E48-DCB4-C0D5-7F39A3F2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4742"/>
            <a:ext cx="12197937" cy="7062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3.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Квантування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Частоти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в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частотній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області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квантуються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що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призводить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до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втрати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точності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, але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дозволяє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зберегти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значну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кількість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даних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4.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Кодування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Хаффмена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Після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квантування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значення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частот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кодуються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використовуючи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алгоритм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Хаффмена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 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Значення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частот,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які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відносяться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до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менш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значущих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деталей,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кодуються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коротшими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бітовими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послідовностями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5.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Збереження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даних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Закодовані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значення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частот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зберігаються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у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вихідному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форматі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, такому як JPEG,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який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може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бути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збережений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і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переданий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як файл.</a:t>
            </a:r>
          </a:p>
          <a:p>
            <a:pPr marL="0" indent="0">
              <a:buNone/>
            </a:pPr>
            <a:r>
              <a:rPr lang="ru-RU" dirty="0">
                <a:solidFill>
                  <a:srgbClr val="181C27"/>
                </a:solidFill>
                <a:cs typeface="Calibri"/>
              </a:rPr>
              <a:t>5.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Опишіть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спрощену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структуру декодера JPEG.</a:t>
            </a:r>
            <a:endParaRPr lang="ru-RU" dirty="0">
              <a:solidFill>
                <a:srgbClr val="181C27"/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Декодер JPEG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відповідає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за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розпакування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стиснутого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та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відновлення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його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оригінальної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форми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1.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Розділення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на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компоненти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може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бути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представлене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у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форматі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YCbCr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2.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Дискретне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косинусне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перетворення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(DCT):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Кожен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блок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пікселів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проходить через DCT для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перетворення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в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частотну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область.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181C2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5982E9-B98E-0F0C-4BFC-5B666BFE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" y="4742"/>
            <a:ext cx="12188041" cy="7572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3.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Квантування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Значення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коефіцієнтів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частот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після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DCT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квантується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з метою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подальшого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стиснення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Важливі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коефіцієнти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які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вносять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найбільший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вклад у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зберігаються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з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високою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точністю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4.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Компресія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Застосування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алгоритму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стиснення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 для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подальшого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стискання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і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зменшення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розміру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даних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181C27"/>
                </a:solidFill>
                <a:ea typeface="+mn-lt"/>
                <a:cs typeface="+mn-lt"/>
              </a:rPr>
              <a:t>5.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Відновлення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: З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стисненого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представлення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, декодер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виконує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зворотні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кроки -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відновлює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квантовані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коефіцієнти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здійснює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зворотне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DCT і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відновлює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оригінальне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181C27"/>
                </a:solidFill>
                <a:ea typeface="+mn-lt"/>
                <a:cs typeface="+mn-lt"/>
              </a:rPr>
              <a:t>зображення</a:t>
            </a:r>
            <a:r>
              <a:rPr lang="ru-RU" dirty="0">
                <a:solidFill>
                  <a:srgbClr val="181C27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6.Опишіть структуру </a:t>
            </a:r>
            <a:r>
              <a:rPr lang="ru-RU" dirty="0" err="1">
                <a:ea typeface="+mn-lt"/>
                <a:cs typeface="+mn-lt"/>
              </a:rPr>
              <a:t>програми</a:t>
            </a:r>
            <a:r>
              <a:rPr lang="ru-RU" dirty="0">
                <a:ea typeface="+mn-lt"/>
                <a:cs typeface="+mn-lt"/>
              </a:rPr>
              <a:t> кодека JPEG мовою MATLAB.</a:t>
            </a:r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Програма</a:t>
            </a:r>
            <a:r>
              <a:rPr lang="ru-RU" dirty="0">
                <a:ea typeface="+mn-lt"/>
                <a:cs typeface="+mn-lt"/>
              </a:rPr>
              <a:t> повинна </a:t>
            </a:r>
            <a:r>
              <a:rPr lang="ru-RU" dirty="0" err="1">
                <a:ea typeface="+mn-lt"/>
                <a:cs typeface="+mn-lt"/>
              </a:rPr>
              <a:t>складатися</a:t>
            </a:r>
            <a:r>
              <a:rPr lang="ru-RU" dirty="0">
                <a:ea typeface="+mn-lt"/>
                <a:cs typeface="+mn-lt"/>
              </a:rPr>
              <a:t> з </a:t>
            </a:r>
            <a:r>
              <a:rPr lang="ru-RU" dirty="0" err="1">
                <a:ea typeface="+mn-lt"/>
                <a:cs typeface="+mn-lt"/>
              </a:rPr>
              <a:t>трьох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файлів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«</a:t>
            </a:r>
            <a:r>
              <a:rPr lang="ru-RU" dirty="0" err="1">
                <a:ea typeface="+mn-lt"/>
                <a:cs typeface="+mn-lt"/>
              </a:rPr>
              <a:t>основна</a:t>
            </a:r>
            <a:r>
              <a:rPr lang="ru-RU" dirty="0">
                <a:ea typeface="+mn-lt"/>
                <a:cs typeface="+mn-lt"/>
              </a:rPr>
              <a:t>» </a:t>
            </a:r>
            <a:r>
              <a:rPr lang="ru-RU" dirty="0" err="1">
                <a:ea typeface="+mn-lt"/>
                <a:cs typeface="+mn-lt"/>
              </a:rPr>
              <a:t>програма</a:t>
            </a:r>
            <a:r>
              <a:rPr lang="ru-RU" dirty="0">
                <a:ea typeface="+mn-lt"/>
                <a:cs typeface="+mn-lt"/>
              </a:rPr>
              <a:t>, яка </a:t>
            </a:r>
            <a:r>
              <a:rPr lang="ru-RU" dirty="0" err="1">
                <a:ea typeface="+mn-lt"/>
                <a:cs typeface="+mn-lt"/>
              </a:rPr>
              <a:t>реалізує</a:t>
            </a:r>
            <a:r>
              <a:rPr lang="ru-RU" dirty="0">
                <a:ea typeface="+mn-lt"/>
                <a:cs typeface="+mn-lt"/>
              </a:rPr>
              <a:t> кодер і декодер, названа, </a:t>
            </a:r>
            <a:r>
              <a:rPr lang="ru-RU" dirty="0" err="1">
                <a:ea typeface="+mn-lt"/>
                <a:cs typeface="+mn-lt"/>
              </a:rPr>
              <a:t>наприклад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jpeg_codec.m</a:t>
            </a:r>
            <a:r>
              <a:rPr lang="ru-RU" dirty="0">
                <a:ea typeface="+mn-lt"/>
                <a:cs typeface="+mn-lt"/>
              </a:rPr>
              <a:t>;</a:t>
            </a:r>
            <a:endParaRPr lang="ru-RU" dirty="0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Функція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quantization.m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що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виконує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квантування</a:t>
            </a:r>
            <a:r>
              <a:rPr lang="ru-RU" dirty="0">
                <a:ea typeface="+mn-lt"/>
                <a:cs typeface="+mn-lt"/>
              </a:rPr>
              <a:t>;</a:t>
            </a:r>
            <a:endParaRPr lang="ru-RU" dirty="0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Функція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dequantization.m</a:t>
            </a:r>
            <a:r>
              <a:rPr lang="ru-RU" dirty="0">
                <a:ea typeface="+mn-lt"/>
                <a:cs typeface="+mn-lt"/>
              </a:rPr>
              <a:t> для </a:t>
            </a:r>
            <a:r>
              <a:rPr lang="ru-RU" dirty="0" err="1">
                <a:ea typeface="+mn-lt"/>
                <a:cs typeface="+mn-lt"/>
              </a:rPr>
              <a:t>обернення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операції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квантування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15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0B15E2-C09A-493D-7BFD-200C51CC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-5154"/>
            <a:ext cx="12197937" cy="686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7.</a:t>
            </a:r>
            <a:r>
              <a:rPr lang="ru-RU" dirty="0">
                <a:ea typeface="+mn-lt"/>
                <a:cs typeface="+mn-lt"/>
              </a:rPr>
              <a:t>Завдання </a:t>
            </a:r>
            <a:r>
              <a:rPr lang="ru-RU" dirty="0" err="1">
                <a:ea typeface="+mn-lt"/>
                <a:cs typeface="+mn-lt"/>
              </a:rPr>
              <a:t>функції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quantization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Функція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виконує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квантування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8.</a:t>
            </a:r>
            <a:r>
              <a:rPr lang="ru-RU" dirty="0">
                <a:ea typeface="+mn-lt"/>
                <a:cs typeface="+mn-lt"/>
              </a:rPr>
              <a:t>Завдання </a:t>
            </a:r>
            <a:r>
              <a:rPr lang="ru-RU" dirty="0" err="1">
                <a:ea typeface="+mn-lt"/>
                <a:cs typeface="+mn-lt"/>
              </a:rPr>
              <a:t>функції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dequantization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 panose="020F0502020204030204"/>
            </a:endParaRPr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Функція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виконує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обернення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операції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квантування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9.</a:t>
            </a:r>
            <a:r>
              <a:rPr lang="ru-RU" dirty="0">
                <a:ea typeface="+mn-lt"/>
                <a:cs typeface="+mn-lt"/>
              </a:rPr>
              <a:t>Критерії </a:t>
            </a:r>
            <a:r>
              <a:rPr lang="ru-RU" err="1">
                <a:ea typeface="+mn-lt"/>
                <a:cs typeface="+mn-lt"/>
              </a:rPr>
              <a:t>оцінювання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ступеня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стиснення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cs typeface="Calibri" panose="020F0502020204030204"/>
            </a:endParaRPr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У </a:t>
            </a:r>
            <a:r>
              <a:rPr lang="ru-RU" dirty="0" err="1">
                <a:ea typeface="+mn-lt"/>
                <a:cs typeface="+mn-lt"/>
              </a:rPr>
              <a:t>програмі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jpeg_codec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після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реалізації</a:t>
            </a:r>
            <a:r>
              <a:rPr lang="ru-RU" dirty="0">
                <a:ea typeface="+mn-lt"/>
                <a:cs typeface="+mn-lt"/>
              </a:rPr>
              <a:t> кодера </a:t>
            </a:r>
            <a:r>
              <a:rPr lang="ru-RU" dirty="0" err="1">
                <a:ea typeface="+mn-lt"/>
                <a:cs typeface="+mn-lt"/>
              </a:rPr>
              <a:t>обчислити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кількість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нулів</a:t>
            </a:r>
            <a:r>
              <a:rPr lang="ru-RU" dirty="0">
                <a:ea typeface="+mn-lt"/>
                <a:cs typeface="+mn-lt"/>
              </a:rPr>
              <a:t> у </a:t>
            </a:r>
            <a:r>
              <a:rPr lang="ru-RU" dirty="0" err="1">
                <a:ea typeface="+mn-lt"/>
                <a:cs typeface="+mn-lt"/>
              </a:rPr>
              <a:t>масиві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квантованих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коефіцієнтів</a:t>
            </a:r>
            <a:r>
              <a:rPr lang="ru-RU" dirty="0">
                <a:ea typeface="+mn-lt"/>
                <a:cs typeface="+mn-lt"/>
              </a:rPr>
              <a:t> косинусного </a:t>
            </a:r>
            <a:r>
              <a:rPr lang="ru-RU" dirty="0" err="1">
                <a:ea typeface="+mn-lt"/>
                <a:cs typeface="+mn-lt"/>
              </a:rPr>
              <a:t>перетворення</a:t>
            </a:r>
            <a:r>
              <a:rPr lang="ru-RU" dirty="0">
                <a:ea typeface="+mn-lt"/>
                <a:cs typeface="+mn-lt"/>
              </a:rPr>
              <a:t>. Для </a:t>
            </a:r>
            <a:r>
              <a:rPr lang="ru-RU" dirty="0" err="1">
                <a:ea typeface="+mn-lt"/>
                <a:cs typeface="+mn-lt"/>
              </a:rPr>
              <a:t>обчислення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кількості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нулів</a:t>
            </a:r>
            <a:r>
              <a:rPr lang="ru-RU" dirty="0">
                <a:ea typeface="+mn-lt"/>
                <a:cs typeface="+mn-lt"/>
              </a:rPr>
              <a:t> у </a:t>
            </a:r>
            <a:r>
              <a:rPr lang="ru-RU" dirty="0" err="1">
                <a:ea typeface="+mn-lt"/>
                <a:cs typeface="+mn-lt"/>
              </a:rPr>
              <a:t>масиві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найкраще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скористатися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функцією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nnz</a:t>
            </a:r>
            <a:r>
              <a:rPr lang="ru-RU" dirty="0">
                <a:ea typeface="+mn-lt"/>
                <a:cs typeface="+mn-lt"/>
              </a:rPr>
              <a:t>().</a:t>
            </a:r>
            <a:endParaRPr lang="ru-RU" dirty="0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Додати</a:t>
            </a:r>
            <a:r>
              <a:rPr lang="ru-RU" dirty="0">
                <a:ea typeface="+mn-lt"/>
                <a:cs typeface="+mn-lt"/>
              </a:rPr>
              <a:t> фрагмент коду, </a:t>
            </a:r>
            <a:r>
              <a:rPr lang="ru-RU" dirty="0" err="1">
                <a:ea typeface="+mn-lt"/>
                <a:cs typeface="+mn-lt"/>
              </a:rPr>
              <a:t>який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відображає</a:t>
            </a:r>
            <a:r>
              <a:rPr lang="ru-RU" dirty="0">
                <a:ea typeface="+mn-lt"/>
                <a:cs typeface="+mn-lt"/>
              </a:rPr>
              <a:t> на </a:t>
            </a:r>
            <a:r>
              <a:rPr lang="ru-RU" dirty="0" err="1">
                <a:ea typeface="+mn-lt"/>
                <a:cs typeface="+mn-lt"/>
              </a:rPr>
              <a:t>консолі</a:t>
            </a:r>
            <a:r>
              <a:rPr lang="ru-RU" dirty="0">
                <a:ea typeface="+mn-lt"/>
                <a:cs typeface="+mn-lt"/>
              </a:rPr>
              <a:t> число, </a:t>
            </a:r>
            <a:r>
              <a:rPr lang="ru-RU" dirty="0" err="1">
                <a:ea typeface="+mn-lt"/>
                <a:cs typeface="+mn-lt"/>
              </a:rPr>
              <a:t>що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відповідає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відсоткам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нулів</a:t>
            </a:r>
            <a:r>
              <a:rPr lang="ru-RU" dirty="0">
                <a:ea typeface="+mn-lt"/>
                <a:cs typeface="+mn-lt"/>
              </a:rPr>
              <a:t> у </a:t>
            </a:r>
            <a:r>
              <a:rPr lang="ru-RU" dirty="0" err="1">
                <a:ea typeface="+mn-lt"/>
                <a:cs typeface="+mn-lt"/>
              </a:rPr>
              <a:t>масиві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квантованих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коефіцієнтів</a:t>
            </a:r>
            <a:r>
              <a:rPr lang="ru-RU" dirty="0">
                <a:ea typeface="+mn-lt"/>
                <a:cs typeface="+mn-lt"/>
              </a:rPr>
              <a:t> косинусного </a:t>
            </a:r>
            <a:r>
              <a:rPr lang="ru-RU" dirty="0" err="1">
                <a:ea typeface="+mn-lt"/>
                <a:cs typeface="+mn-lt"/>
              </a:rPr>
              <a:t>перетворення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Після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введення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цих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простих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модифікацій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можна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спостерігати</a:t>
            </a:r>
            <a:r>
              <a:rPr lang="ru-RU" dirty="0">
                <a:ea typeface="+mn-lt"/>
                <a:cs typeface="+mn-lt"/>
              </a:rPr>
              <a:t>, як </a:t>
            </a:r>
            <a:r>
              <a:rPr lang="ru-RU" dirty="0" err="1">
                <a:ea typeface="+mn-lt"/>
                <a:cs typeface="+mn-lt"/>
              </a:rPr>
              <a:t>змінюється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відсоток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нулів</a:t>
            </a:r>
            <a:r>
              <a:rPr lang="ru-RU" dirty="0">
                <a:ea typeface="+mn-lt"/>
                <a:cs typeface="+mn-lt"/>
              </a:rPr>
              <a:t> для </a:t>
            </a:r>
            <a:r>
              <a:rPr lang="ru-RU" dirty="0" err="1">
                <a:ea typeface="+mn-lt"/>
                <a:cs typeface="+mn-lt"/>
              </a:rPr>
              <a:t>різних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значень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коефіцієнта</a:t>
            </a:r>
            <a:r>
              <a:rPr lang="ru-RU" dirty="0">
                <a:ea typeface="+mn-lt"/>
                <a:cs typeface="+mn-lt"/>
              </a:rPr>
              <a:t> ɑ.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7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6DC432-DA0B-4BC7-D4AC-E010B73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41" y="-933"/>
            <a:ext cx="12196482" cy="68614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10.</a:t>
            </a:r>
            <a:r>
              <a:rPr lang="ru-RU" dirty="0">
                <a:ea typeface="+mn-lt"/>
                <a:cs typeface="+mn-lt"/>
              </a:rPr>
              <a:t>Як провести </a:t>
            </a:r>
            <a:r>
              <a:rPr lang="ru-RU" dirty="0" err="1">
                <a:ea typeface="+mn-lt"/>
                <a:cs typeface="+mn-lt"/>
              </a:rPr>
              <a:t>оцінювання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якості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реконструйованого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зображення</a:t>
            </a:r>
            <a:r>
              <a:rPr lang="ru-RU" dirty="0">
                <a:ea typeface="+mn-lt"/>
                <a:cs typeface="+mn-lt"/>
              </a:rPr>
              <a:t>?</a:t>
            </a:r>
            <a:endParaRPr lang="ru-RU" dirty="0"/>
          </a:p>
          <a:p>
            <a:pPr marL="0" indent="0">
              <a:buNone/>
            </a:pPr>
            <a:r>
              <a:rPr lang="ru-RU" err="1">
                <a:ea typeface="+mn-lt"/>
                <a:cs typeface="+mn-lt"/>
              </a:rPr>
              <a:t>Якість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зображення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відновленого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зі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стиснених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даних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можна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оцінити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порівнюючи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вхідне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зображення</a:t>
            </a:r>
            <a:r>
              <a:rPr lang="ru-RU" dirty="0">
                <a:ea typeface="+mn-lt"/>
                <a:cs typeface="+mn-lt"/>
              </a:rPr>
              <a:t> та </a:t>
            </a:r>
            <a:r>
              <a:rPr lang="ru-RU" err="1">
                <a:ea typeface="+mn-lt"/>
                <a:cs typeface="+mn-lt"/>
              </a:rPr>
              <a:t>реконструйоване</a:t>
            </a:r>
            <a:r>
              <a:rPr lang="ru-RU" dirty="0">
                <a:ea typeface="+mn-lt"/>
                <a:cs typeface="+mn-lt"/>
              </a:rPr>
              <a:t>. Для </a:t>
            </a:r>
            <a:r>
              <a:rPr lang="ru-RU" err="1">
                <a:ea typeface="+mn-lt"/>
                <a:cs typeface="+mn-lt"/>
              </a:rPr>
              <a:t>їхнього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порівняння</a:t>
            </a:r>
            <a:r>
              <a:rPr lang="ru-RU" dirty="0">
                <a:ea typeface="+mn-lt"/>
                <a:cs typeface="+mn-lt"/>
              </a:rPr>
              <a:t> широко </a:t>
            </a:r>
            <a:r>
              <a:rPr lang="ru-RU" err="1">
                <a:ea typeface="+mn-lt"/>
                <a:cs typeface="+mn-lt"/>
              </a:rPr>
              <a:t>використовується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критерій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середньоквадратичної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помилки</a:t>
            </a:r>
            <a:r>
              <a:rPr lang="ru-RU">
                <a:ea typeface="+mn-lt"/>
                <a:cs typeface="+mn-lt"/>
              </a:rPr>
              <a:t> MSE.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600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Лабораторна робота №4</vt:lpstr>
      <vt:lpstr>Приклад 4.1 та результат виконання.Реалізація кодека JPEG.</vt:lpstr>
      <vt:lpstr>Код програми</vt:lpstr>
      <vt:lpstr>Запитання для самоперевірки.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156</cp:revision>
  <dcterms:created xsi:type="dcterms:W3CDTF">2023-11-21T20:57:18Z</dcterms:created>
  <dcterms:modified xsi:type="dcterms:W3CDTF">2023-11-26T17:07:31Z</dcterms:modified>
</cp:coreProperties>
</file>