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70" r:id="rId6"/>
    <p:sldId id="26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6082C-E885-462E-A5AB-E56FEEBD6A8D}" v="43" dt="2023-11-26T20:06:02.794"/>
    <p1510:client id="{CC521A93-81C5-4F77-A811-26B2D5F4312A}" v="173" dt="2023-11-26T20:29:04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cf2d56037ada4372" providerId="Windows Live" clId="Web-{2D86082C-E885-462E-A5AB-E56FEEBD6A8D}"/>
    <pc:docChg chg="addSld delSld modSld">
      <pc:chgData name="Гость" userId="cf2d56037ada4372" providerId="Windows Live" clId="Web-{2D86082C-E885-462E-A5AB-E56FEEBD6A8D}" dt="2023-11-26T20:06:02.498" v="39" actId="20577"/>
      <pc:docMkLst>
        <pc:docMk/>
      </pc:docMkLst>
      <pc:sldChg chg="del">
        <pc:chgData name="Гость" userId="cf2d56037ada4372" providerId="Windows Live" clId="Web-{2D86082C-E885-462E-A5AB-E56FEEBD6A8D}" dt="2023-11-26T20:02:41.007" v="2"/>
        <pc:sldMkLst>
          <pc:docMk/>
          <pc:sldMk cId="1351651579" sldId="256"/>
        </pc:sldMkLst>
      </pc:sldChg>
      <pc:sldChg chg="modSp add">
        <pc:chgData name="Гость" userId="cf2d56037ada4372" providerId="Windows Live" clId="Web-{2D86082C-E885-462E-A5AB-E56FEEBD6A8D}" dt="2023-11-26T20:02:36.804" v="1" actId="20577"/>
        <pc:sldMkLst>
          <pc:docMk/>
          <pc:sldMk cId="3307445481" sldId="265"/>
        </pc:sldMkLst>
        <pc:spChg chg="mod">
          <ac:chgData name="Гость" userId="cf2d56037ada4372" providerId="Windows Live" clId="Web-{2D86082C-E885-462E-A5AB-E56FEEBD6A8D}" dt="2023-11-26T20:02:36.804" v="1" actId="20577"/>
          <ac:spMkLst>
            <pc:docMk/>
            <pc:sldMk cId="3307445481" sldId="265"/>
            <ac:spMk id="2" creationId="{00000000-0000-0000-0000-000000000000}"/>
          </ac:spMkLst>
        </pc:spChg>
      </pc:sldChg>
      <pc:sldChg chg="modSp new">
        <pc:chgData name="Гость" userId="cf2d56037ada4372" providerId="Windows Live" clId="Web-{2D86082C-E885-462E-A5AB-E56FEEBD6A8D}" dt="2023-11-26T20:06:02.498" v="39" actId="20577"/>
        <pc:sldMkLst>
          <pc:docMk/>
          <pc:sldMk cId="3151560841" sldId="266"/>
        </pc:sldMkLst>
        <pc:spChg chg="mod">
          <ac:chgData name="Гость" userId="cf2d56037ada4372" providerId="Windows Live" clId="Web-{2D86082C-E885-462E-A5AB-E56FEEBD6A8D}" dt="2023-11-26T20:04:32.948" v="30" actId="1076"/>
          <ac:spMkLst>
            <pc:docMk/>
            <pc:sldMk cId="3151560841" sldId="266"/>
            <ac:spMk id="2" creationId="{0EE91D4C-3AC9-B813-C5F6-046A4DDF3636}"/>
          </ac:spMkLst>
        </pc:spChg>
        <pc:spChg chg="mod">
          <ac:chgData name="Гость" userId="cf2d56037ada4372" providerId="Windows Live" clId="Web-{2D86082C-E885-462E-A5AB-E56FEEBD6A8D}" dt="2023-11-26T20:06:02.498" v="39" actId="20577"/>
          <ac:spMkLst>
            <pc:docMk/>
            <pc:sldMk cId="3151560841" sldId="266"/>
            <ac:spMk id="3" creationId="{7B2B1D6C-DA4A-FE1F-9966-801CA2D1A162}"/>
          </ac:spMkLst>
        </pc:spChg>
      </pc:sldChg>
      <pc:sldChg chg="new">
        <pc:chgData name="Гость" userId="cf2d56037ada4372" providerId="Windows Live" clId="Web-{2D86082C-E885-462E-A5AB-E56FEEBD6A8D}" dt="2023-11-26T20:02:49.867" v="4"/>
        <pc:sldMkLst>
          <pc:docMk/>
          <pc:sldMk cId="1859187328" sldId="267"/>
        </pc:sldMkLst>
      </pc:sldChg>
    </pc:docChg>
  </pc:docChgLst>
  <pc:docChgLst>
    <pc:chgData name="Гость" userId="cf2d56037ada4372" providerId="Windows Live" clId="Web-{CC521A93-81C5-4F77-A811-26B2D5F4312A}"/>
    <pc:docChg chg="addSld modSld sldOrd">
      <pc:chgData name="Гость" userId="cf2d56037ada4372" providerId="Windows Live" clId="Web-{CC521A93-81C5-4F77-A811-26B2D5F4312A}" dt="2023-11-26T20:29:04.322" v="171" actId="1076"/>
      <pc:docMkLst>
        <pc:docMk/>
      </pc:docMkLst>
      <pc:sldChg chg="addSp modSp">
        <pc:chgData name="Гость" userId="cf2d56037ada4372" providerId="Windows Live" clId="Web-{CC521A93-81C5-4F77-A811-26B2D5F4312A}" dt="2023-11-26T20:09:29.278" v="11" actId="14100"/>
        <pc:sldMkLst>
          <pc:docMk/>
          <pc:sldMk cId="3151560841" sldId="266"/>
        </pc:sldMkLst>
        <pc:spChg chg="mod">
          <ac:chgData name="Гость" userId="cf2d56037ada4372" providerId="Windows Live" clId="Web-{CC521A93-81C5-4F77-A811-26B2D5F4312A}" dt="2023-11-26T20:07:54.994" v="3" actId="20577"/>
          <ac:spMkLst>
            <pc:docMk/>
            <pc:sldMk cId="3151560841" sldId="266"/>
            <ac:spMk id="3" creationId="{7B2B1D6C-DA4A-FE1F-9966-801CA2D1A162}"/>
          </ac:spMkLst>
        </pc:spChg>
        <pc:picChg chg="add mod">
          <ac:chgData name="Гость" userId="cf2d56037ada4372" providerId="Windows Live" clId="Web-{CC521A93-81C5-4F77-A811-26B2D5F4312A}" dt="2023-11-26T20:09:29.278" v="11" actId="14100"/>
          <ac:picMkLst>
            <pc:docMk/>
            <pc:sldMk cId="3151560841" sldId="266"/>
            <ac:picMk id="4" creationId="{020F1E9A-6564-BB59-53DB-C98E7F41D6E0}"/>
          </ac:picMkLst>
        </pc:picChg>
      </pc:sldChg>
      <pc:sldChg chg="delSp modSp">
        <pc:chgData name="Гость" userId="cf2d56037ada4372" providerId="Windows Live" clId="Web-{CC521A93-81C5-4F77-A811-26B2D5F4312A}" dt="2023-11-26T20:15:01.395" v="60" actId="20577"/>
        <pc:sldMkLst>
          <pc:docMk/>
          <pc:sldMk cId="1859187328" sldId="267"/>
        </pc:sldMkLst>
        <pc:spChg chg="del">
          <ac:chgData name="Гость" userId="cf2d56037ada4372" providerId="Windows Live" clId="Web-{CC521A93-81C5-4F77-A811-26B2D5F4312A}" dt="2023-11-26T20:10:01.747" v="12"/>
          <ac:spMkLst>
            <pc:docMk/>
            <pc:sldMk cId="1859187328" sldId="267"/>
            <ac:spMk id="2" creationId="{05227C8C-41FA-6A21-51B4-CD83F4723AB9}"/>
          </ac:spMkLst>
        </pc:spChg>
        <pc:spChg chg="mod">
          <ac:chgData name="Гость" userId="cf2d56037ada4372" providerId="Windows Live" clId="Web-{CC521A93-81C5-4F77-A811-26B2D5F4312A}" dt="2023-11-26T20:15:01.395" v="60" actId="20577"/>
          <ac:spMkLst>
            <pc:docMk/>
            <pc:sldMk cId="1859187328" sldId="267"/>
            <ac:spMk id="3" creationId="{3C4B43FA-E5C6-F46E-F8B4-8481DEA3CACC}"/>
          </ac:spMkLst>
        </pc:spChg>
      </pc:sldChg>
      <pc:sldChg chg="addSp delSp modSp new">
        <pc:chgData name="Гость" userId="cf2d56037ada4372" providerId="Windows Live" clId="Web-{CC521A93-81C5-4F77-A811-26B2D5F4312A}" dt="2023-11-26T20:19:43.964" v="110" actId="14100"/>
        <pc:sldMkLst>
          <pc:docMk/>
          <pc:sldMk cId="1026264786" sldId="268"/>
        </pc:sldMkLst>
        <pc:spChg chg="del">
          <ac:chgData name="Гость" userId="cf2d56037ada4372" providerId="Windows Live" clId="Web-{CC521A93-81C5-4F77-A811-26B2D5F4312A}" dt="2023-11-26T20:15:19.724" v="62"/>
          <ac:spMkLst>
            <pc:docMk/>
            <pc:sldMk cId="1026264786" sldId="268"/>
            <ac:spMk id="2" creationId="{026988C2-A351-3D59-9297-C75AD2BBBBC9}"/>
          </ac:spMkLst>
        </pc:spChg>
        <pc:spChg chg="add del mod">
          <ac:chgData name="Гость" userId="cf2d56037ada4372" providerId="Windows Live" clId="Web-{CC521A93-81C5-4F77-A811-26B2D5F4312A}" dt="2023-11-26T20:19:36.105" v="109" actId="20577"/>
          <ac:spMkLst>
            <pc:docMk/>
            <pc:sldMk cId="1026264786" sldId="268"/>
            <ac:spMk id="3" creationId="{92356F92-731F-EF00-D67E-B4441ABA2D8C}"/>
          </ac:spMkLst>
        </pc:spChg>
        <pc:picChg chg="add mod">
          <ac:chgData name="Гость" userId="cf2d56037ada4372" providerId="Windows Live" clId="Web-{CC521A93-81C5-4F77-A811-26B2D5F4312A}" dt="2023-11-26T20:19:43.964" v="110" actId="14100"/>
          <ac:picMkLst>
            <pc:docMk/>
            <pc:sldMk cId="1026264786" sldId="268"/>
            <ac:picMk id="4" creationId="{2120FF96-81D8-1012-E54F-C9AB69C95CFE}"/>
          </ac:picMkLst>
        </pc:picChg>
      </pc:sldChg>
      <pc:sldChg chg="delSp modSp new">
        <pc:chgData name="Гость" userId="cf2d56037ada4372" providerId="Windows Live" clId="Web-{CC521A93-81C5-4F77-A811-26B2D5F4312A}" dt="2023-11-26T20:27:04.100" v="142" actId="20577"/>
        <pc:sldMkLst>
          <pc:docMk/>
          <pc:sldMk cId="3485753113" sldId="269"/>
        </pc:sldMkLst>
        <pc:spChg chg="del">
          <ac:chgData name="Гость" userId="cf2d56037ada4372" providerId="Windows Live" clId="Web-{CC521A93-81C5-4F77-A811-26B2D5F4312A}" dt="2023-11-26T20:19:56.449" v="112"/>
          <ac:spMkLst>
            <pc:docMk/>
            <pc:sldMk cId="3485753113" sldId="269"/>
            <ac:spMk id="2" creationId="{2F826839-66D1-E9AC-A731-99C7BDF7FA4A}"/>
          </ac:spMkLst>
        </pc:spChg>
        <pc:spChg chg="mod">
          <ac:chgData name="Гость" userId="cf2d56037ada4372" providerId="Windows Live" clId="Web-{CC521A93-81C5-4F77-A811-26B2D5F4312A}" dt="2023-11-26T20:27:04.100" v="142" actId="20577"/>
          <ac:spMkLst>
            <pc:docMk/>
            <pc:sldMk cId="3485753113" sldId="269"/>
            <ac:spMk id="3" creationId="{BD225032-DAD8-E7BD-6EB9-6151B7656F3C}"/>
          </ac:spMkLst>
        </pc:spChg>
      </pc:sldChg>
      <pc:sldChg chg="addSp delSp modSp new ord">
        <pc:chgData name="Гость" userId="cf2d56037ada4372" providerId="Windows Live" clId="Web-{CC521A93-81C5-4F77-A811-26B2D5F4312A}" dt="2023-11-26T20:29:04.322" v="171" actId="1076"/>
        <pc:sldMkLst>
          <pc:docMk/>
          <pc:sldMk cId="3544014265" sldId="270"/>
        </pc:sldMkLst>
        <pc:spChg chg="del">
          <ac:chgData name="Гость" userId="cf2d56037ada4372" providerId="Windows Live" clId="Web-{CC521A93-81C5-4F77-A811-26B2D5F4312A}" dt="2023-11-26T20:27:23.398" v="147"/>
          <ac:spMkLst>
            <pc:docMk/>
            <pc:sldMk cId="3544014265" sldId="270"/>
            <ac:spMk id="2" creationId="{FE235D14-AC4F-5FC4-545B-B917801C4423}"/>
          </ac:spMkLst>
        </pc:spChg>
        <pc:spChg chg="mod">
          <ac:chgData name="Гость" userId="cf2d56037ada4372" providerId="Windows Live" clId="Web-{CC521A93-81C5-4F77-A811-26B2D5F4312A}" dt="2023-11-26T20:28:45.150" v="168" actId="20577"/>
          <ac:spMkLst>
            <pc:docMk/>
            <pc:sldMk cId="3544014265" sldId="270"/>
            <ac:spMk id="3" creationId="{518B10D4-B4C3-4E75-BA83-BD95F18601C1}"/>
          </ac:spMkLst>
        </pc:spChg>
        <pc:picChg chg="add mod">
          <ac:chgData name="Гость" userId="cf2d56037ada4372" providerId="Windows Live" clId="Web-{CC521A93-81C5-4F77-A811-26B2D5F4312A}" dt="2023-11-26T20:29:04.322" v="171" actId="1076"/>
          <ac:picMkLst>
            <pc:docMk/>
            <pc:sldMk cId="3544014265" sldId="270"/>
            <ac:picMk id="5" creationId="{219B2302-5B12-F294-F85B-D177CB6000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97921"/>
            <a:ext cx="9144000" cy="1012042"/>
          </a:xfrm>
        </p:spPr>
        <p:txBody>
          <a:bodyPr/>
          <a:lstStyle/>
          <a:p>
            <a:r>
              <a:rPr lang="ru-RU" sz="4000" dirty="0" err="1">
                <a:ea typeface="Calibri Light"/>
                <a:cs typeface="Calibri Light"/>
              </a:rPr>
              <a:t>Лабораторна</a:t>
            </a:r>
            <a:r>
              <a:rPr lang="ru-RU" sz="4000" dirty="0">
                <a:ea typeface="Calibri Light"/>
                <a:cs typeface="Calibri Light"/>
              </a:rPr>
              <a:t> робота №6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49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з </a:t>
            </a:r>
            <a:r>
              <a:rPr lang="ru-RU" dirty="0" err="1">
                <a:ea typeface="Calibri"/>
                <a:cs typeface="Calibri"/>
              </a:rPr>
              <a:t>дисципліни</a:t>
            </a:r>
            <a:r>
              <a:rPr lang="ru-RU" dirty="0">
                <a:ea typeface="Calibri"/>
                <a:cs typeface="Calibri"/>
              </a:rPr>
              <a:t> </a:t>
            </a:r>
          </a:p>
          <a:p>
            <a:r>
              <a:rPr lang="ru-RU" dirty="0" err="1">
                <a:ea typeface="Calibri"/>
                <a:cs typeface="Calibri"/>
              </a:rPr>
              <a:t>Комп'ютерна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графіка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Виконав:ст.гр.КН-21</a:t>
            </a:r>
          </a:p>
          <a:p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         </a:t>
            </a:r>
            <a:r>
              <a:rPr lang="ru-RU" err="1">
                <a:ea typeface="Calibri"/>
                <a:cs typeface="Calibri"/>
              </a:rPr>
              <a:t>Кіх</a:t>
            </a:r>
            <a:r>
              <a:rPr lang="ru-RU">
                <a:ea typeface="Calibri"/>
                <a:cs typeface="Calibri"/>
              </a:rPr>
              <a:t> Роман </a:t>
            </a:r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Calibri"/>
                <a:cs typeface="Calibri"/>
              </a:rPr>
              <a:t>Львів</a:t>
            </a:r>
            <a:r>
              <a:rPr lang="ru-RU" dirty="0">
                <a:ea typeface="Calibri"/>
                <a:cs typeface="Calibri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30744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91D4C-3AC9-B813-C5F6-046A4DDF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265" y="-436459"/>
            <a:ext cx="10515600" cy="1325563"/>
          </a:xfrm>
        </p:spPr>
        <p:txBody>
          <a:bodyPr/>
          <a:lstStyle/>
          <a:p>
            <a:r>
              <a:rPr lang="ru-RU" dirty="0" err="1">
                <a:cs typeface="Calibri Light"/>
              </a:rPr>
              <a:t>Запитання</a:t>
            </a:r>
            <a:r>
              <a:rPr lang="ru-RU" dirty="0">
                <a:cs typeface="Calibri Light"/>
              </a:rPr>
              <a:t> для </a:t>
            </a:r>
            <a:r>
              <a:rPr lang="ru-RU" dirty="0" err="1">
                <a:cs typeface="Calibri Light"/>
              </a:rPr>
              <a:t>самоперевірки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B1D6C-DA4A-FE1F-9966-801CA2D1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539132"/>
            <a:ext cx="12197937" cy="6320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</a:t>
            </a:r>
            <a:r>
              <a:rPr lang="ru-RU" dirty="0">
                <a:ea typeface="+mn-lt"/>
                <a:cs typeface="+mn-lt"/>
              </a:rPr>
              <a:t>У </a:t>
            </a:r>
            <a:r>
              <a:rPr lang="ru-RU" dirty="0" err="1">
                <a:ea typeface="+mn-lt"/>
                <a:cs typeface="+mn-lt"/>
              </a:rPr>
              <a:t>чому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полягає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завдання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процесора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растрових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перетворень</a:t>
            </a:r>
            <a:r>
              <a:rPr lang="ru-RU" dirty="0">
                <a:ea typeface="+mn-lt"/>
                <a:cs typeface="+mn-lt"/>
              </a:rPr>
              <a:t>?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ПРП – </a:t>
            </a:r>
            <a:r>
              <a:rPr lang="ru-RU" dirty="0" err="1">
                <a:ea typeface="+mn-lt"/>
                <a:cs typeface="+mn-lt"/>
              </a:rPr>
              <a:t>програма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що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перетворює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графічні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зображення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які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надходять</a:t>
            </a:r>
            <a:r>
              <a:rPr lang="ru-RU" dirty="0">
                <a:ea typeface="+mn-lt"/>
                <a:cs typeface="+mn-lt"/>
              </a:rPr>
              <a:t> на </a:t>
            </a:r>
            <a:r>
              <a:rPr lang="ru-RU" dirty="0" err="1">
                <a:ea typeface="+mn-lt"/>
                <a:cs typeface="+mn-lt"/>
              </a:rPr>
              <a:t>її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вхід</a:t>
            </a:r>
            <a:r>
              <a:rPr lang="ru-RU" dirty="0">
                <a:ea typeface="+mn-lt"/>
                <a:cs typeface="+mn-lt"/>
              </a:rPr>
              <a:t>, на </a:t>
            </a:r>
            <a:r>
              <a:rPr lang="ru-RU" dirty="0" err="1">
                <a:ea typeface="+mn-lt"/>
                <a:cs typeface="+mn-lt"/>
              </a:rPr>
              <a:t>растрові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дані</a:t>
            </a:r>
            <a:r>
              <a:rPr lang="ru-RU" dirty="0">
                <a:ea typeface="+mn-lt"/>
                <a:cs typeface="+mn-lt"/>
              </a:rPr>
              <a:t> для </a:t>
            </a:r>
            <a:r>
              <a:rPr lang="ru-RU" dirty="0" err="1">
                <a:ea typeface="+mn-lt"/>
                <a:cs typeface="+mn-lt"/>
              </a:rPr>
              <a:t>подальшого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друкування</a:t>
            </a:r>
            <a:r>
              <a:rPr lang="ru-RU" dirty="0">
                <a:ea typeface="+mn-lt"/>
                <a:cs typeface="+mn-lt"/>
              </a:rPr>
              <a:t> на </a:t>
            </a:r>
            <a:r>
              <a:rPr lang="ru-RU" dirty="0" err="1">
                <a:ea typeface="+mn-lt"/>
                <a:cs typeface="+mn-lt"/>
              </a:rPr>
              <a:t>заданому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пристрої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>
              <a:buNone/>
            </a:pPr>
            <a:r>
              <a:rPr lang="ru-RU" dirty="0">
                <a:cs typeface="Calibri" panose="020F0502020204030204"/>
              </a:rPr>
              <a:t>2.</a:t>
            </a:r>
            <a:r>
              <a:rPr lang="ru-RU" dirty="0">
                <a:ea typeface="+mn-lt"/>
                <a:cs typeface="+mn-lt"/>
              </a:rPr>
              <a:t>Подайте схему </a:t>
            </a:r>
            <a:r>
              <a:rPr lang="ru-RU" dirty="0" err="1">
                <a:ea typeface="+mn-lt"/>
                <a:cs typeface="+mn-lt"/>
              </a:rPr>
              <a:t>роботи</a:t>
            </a:r>
            <a:r>
              <a:rPr lang="ru-RU" dirty="0">
                <a:ea typeface="+mn-lt"/>
                <a:cs typeface="+mn-lt"/>
              </a:rPr>
              <a:t> ПРП?</a:t>
            </a:r>
          </a:p>
          <a:p>
            <a:pPr>
              <a:buNone/>
            </a:pPr>
            <a:endParaRPr lang="ru-RU" dirty="0">
              <a:cs typeface="Calibri" panose="020F0502020204030204"/>
            </a:endParaRPr>
          </a:p>
          <a:p>
            <a:pPr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  <p:pic>
        <p:nvPicPr>
          <p:cNvPr id="4" name="Рисунок 3" descr="Изображение выглядит как текст, зарисовка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20F1E9A-6564-BB59-53DB-C98E7F41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48" y="2302899"/>
            <a:ext cx="5746376" cy="45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C4B43FA-E5C6-F46E-F8B4-8481DEA3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5" y="10273"/>
            <a:ext cx="12185276" cy="6850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3.</a:t>
            </a:r>
            <a:r>
              <a:rPr lang="ru-RU" dirty="0">
                <a:ea typeface="+mn-lt"/>
                <a:cs typeface="+mn-lt"/>
              </a:rPr>
              <a:t>У </a:t>
            </a:r>
            <a:r>
              <a:rPr lang="ru-RU" dirty="0" err="1">
                <a:ea typeface="+mn-lt"/>
                <a:cs typeface="+mn-lt"/>
              </a:rPr>
              <a:t>якому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форматі</a:t>
            </a:r>
            <a:r>
              <a:rPr lang="ru-RU" dirty="0">
                <a:ea typeface="+mn-lt"/>
                <a:cs typeface="+mn-lt"/>
              </a:rPr>
              <a:t> наведено </a:t>
            </a:r>
            <a:r>
              <a:rPr lang="ru-RU" dirty="0" err="1">
                <a:ea typeface="+mn-lt"/>
                <a:cs typeface="+mn-lt"/>
              </a:rPr>
              <a:t>дані</a:t>
            </a:r>
            <a:r>
              <a:rPr lang="ru-RU" dirty="0">
                <a:ea typeface="+mn-lt"/>
                <a:cs typeface="+mn-lt"/>
              </a:rPr>
              <a:t> в ПРП?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Дані</a:t>
            </a:r>
            <a:r>
              <a:rPr lang="ru-RU" dirty="0">
                <a:ea typeface="+mn-lt"/>
                <a:cs typeface="+mn-lt"/>
              </a:rPr>
              <a:t> наведено у </a:t>
            </a:r>
            <a:r>
              <a:rPr lang="ru-RU" dirty="0" err="1">
                <a:ea typeface="+mn-lt"/>
                <a:cs typeface="+mn-lt"/>
              </a:rPr>
              <a:t>форматі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PostScript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4.</a:t>
            </a:r>
            <a:r>
              <a:rPr lang="ru-RU" dirty="0">
                <a:ea typeface="+mn-lt"/>
                <a:cs typeface="+mn-lt"/>
              </a:rPr>
              <a:t>Опишіть </a:t>
            </a:r>
            <a:r>
              <a:rPr lang="ru-RU" dirty="0" err="1">
                <a:ea typeface="+mn-lt"/>
                <a:cs typeface="+mn-lt"/>
              </a:rPr>
              <a:t>етапи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процесу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опрацювання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інформації</a:t>
            </a:r>
            <a:r>
              <a:rPr lang="ru-RU" dirty="0">
                <a:ea typeface="+mn-lt"/>
                <a:cs typeface="+mn-lt"/>
              </a:rPr>
              <a:t> ПРП.</a:t>
            </a: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</a:t>
            </a:r>
            <a:r>
              <a:rPr lang="ru-RU" dirty="0">
                <a:ea typeface="+mn-lt"/>
                <a:cs typeface="+mn-lt"/>
              </a:rPr>
              <a:t>Отримання </a:t>
            </a:r>
            <a:r>
              <a:rPr lang="ru-RU" err="1">
                <a:ea typeface="+mn-lt"/>
                <a:cs typeface="+mn-lt"/>
              </a:rPr>
              <a:t>оптимізованого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PostScript</a:t>
            </a:r>
            <a:r>
              <a:rPr lang="ru-RU" dirty="0">
                <a:ea typeface="+mn-lt"/>
                <a:cs typeface="+mn-lt"/>
              </a:rPr>
              <a:t>-коду з початкового файлу. 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2.</a:t>
            </a:r>
            <a:r>
              <a:rPr lang="ru-RU" dirty="0">
                <a:ea typeface="+mn-lt"/>
                <a:cs typeface="+mn-lt"/>
              </a:rPr>
              <a:t>Власне </a:t>
            </a:r>
            <a:r>
              <a:rPr lang="ru-RU" dirty="0" err="1">
                <a:ea typeface="+mn-lt"/>
                <a:cs typeface="+mn-lt"/>
              </a:rPr>
              <a:t>кастрування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тобто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формування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бітового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масиву</a:t>
            </a:r>
            <a:r>
              <a:rPr lang="ru-RU" dirty="0">
                <a:ea typeface="+mn-lt"/>
                <a:cs typeface="+mn-lt"/>
              </a:rPr>
              <a:t> на </a:t>
            </a:r>
            <a:r>
              <a:rPr lang="ru-RU" dirty="0" err="1">
                <a:ea typeface="+mn-lt"/>
                <a:cs typeface="+mn-lt"/>
              </a:rPr>
              <a:t>підставі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інформації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отриманої</a:t>
            </a:r>
            <a:r>
              <a:rPr lang="ru-RU" dirty="0">
                <a:ea typeface="+mn-lt"/>
                <a:cs typeface="+mn-lt"/>
              </a:rPr>
              <a:t> з </a:t>
            </a:r>
            <a:r>
              <a:rPr lang="ru-RU" dirty="0" err="1">
                <a:ea typeface="+mn-lt"/>
                <a:cs typeface="+mn-lt"/>
              </a:rPr>
              <a:t>PostScript</a:t>
            </a:r>
            <a:r>
              <a:rPr lang="ru-RU" dirty="0">
                <a:ea typeface="+mn-lt"/>
                <a:cs typeface="+mn-lt"/>
              </a:rPr>
              <a:t>-коду і </a:t>
            </a:r>
            <a:r>
              <a:rPr lang="ru-RU" dirty="0" err="1">
                <a:ea typeface="+mn-lt"/>
                <a:cs typeface="+mn-lt"/>
              </a:rPr>
              <a:t>параметрів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експортування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3.</a:t>
            </a:r>
            <a:r>
              <a:rPr lang="ru-RU" dirty="0">
                <a:ea typeface="+mn-lt"/>
                <a:cs typeface="+mn-lt"/>
              </a:rPr>
              <a:t>Перетворення </a:t>
            </a:r>
            <a:r>
              <a:rPr lang="ru-RU" err="1">
                <a:ea typeface="+mn-lt"/>
                <a:cs typeface="+mn-lt"/>
              </a:rPr>
              <a:t>згенерованих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бітових</a:t>
            </a:r>
            <a:r>
              <a:rPr lang="ru-RU" dirty="0">
                <a:ea typeface="+mn-lt"/>
                <a:cs typeface="+mn-lt"/>
              </a:rPr>
              <a:t> карт на </a:t>
            </a:r>
            <a:r>
              <a:rPr lang="ru-RU" err="1">
                <a:ea typeface="+mn-lt"/>
                <a:cs typeface="+mn-lt"/>
              </a:rPr>
              <a:t>набір</a:t>
            </a:r>
            <a:r>
              <a:rPr lang="ru-RU" dirty="0">
                <a:ea typeface="+mn-lt"/>
                <a:cs typeface="+mn-lt"/>
              </a:rPr>
              <a:t> команд </a:t>
            </a:r>
            <a:r>
              <a:rPr lang="ru-RU" err="1">
                <a:ea typeface="+mn-lt"/>
                <a:cs typeface="+mn-lt"/>
              </a:rPr>
              <a:t>вивідному</a:t>
            </a:r>
            <a:r>
              <a:rPr lang="ru-RU" dirty="0">
                <a:ea typeface="+mn-lt"/>
                <a:cs typeface="+mn-lt"/>
              </a:rPr>
              <a:t> пристрою.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5.</a:t>
            </a:r>
            <a:r>
              <a:rPr lang="ru-RU" dirty="0">
                <a:ea typeface="+mn-lt"/>
                <a:cs typeface="+mn-lt"/>
              </a:rPr>
              <a:t>З </a:t>
            </a:r>
            <a:r>
              <a:rPr lang="ru-RU" dirty="0" err="1">
                <a:ea typeface="+mn-lt"/>
                <a:cs typeface="+mn-lt"/>
              </a:rPr>
              <a:t>яких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модулів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складається</a:t>
            </a:r>
            <a:r>
              <a:rPr lang="ru-RU" dirty="0">
                <a:ea typeface="+mn-lt"/>
                <a:cs typeface="+mn-lt"/>
              </a:rPr>
              <a:t> ПРП?</a:t>
            </a:r>
            <a:endParaRPr lang="ru-RU" dirty="0">
              <a:cs typeface="Calibri"/>
            </a:endParaRPr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   ПРП </a:t>
            </a:r>
            <a:r>
              <a:rPr lang="ru-RU" dirty="0" err="1">
                <a:ea typeface="+mn-lt"/>
                <a:cs typeface="+mn-lt"/>
              </a:rPr>
              <a:t>містить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усі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функціональні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модулі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необхідні</a:t>
            </a:r>
            <a:r>
              <a:rPr lang="ru-RU" dirty="0">
                <a:ea typeface="+mn-lt"/>
                <a:cs typeface="+mn-lt"/>
              </a:rPr>
              <a:t> для перекладу </a:t>
            </a:r>
            <a:r>
              <a:rPr lang="ru-RU" dirty="0" err="1">
                <a:ea typeface="+mn-lt"/>
                <a:cs typeface="+mn-lt"/>
              </a:rPr>
              <a:t>опису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складних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сторінок</a:t>
            </a:r>
            <a:r>
              <a:rPr lang="ru-RU" dirty="0">
                <a:ea typeface="+mn-lt"/>
                <a:cs typeface="+mn-lt"/>
              </a:rPr>
              <a:t> в </a:t>
            </a:r>
            <a:r>
              <a:rPr lang="ru-RU" dirty="0" err="1">
                <a:ea typeface="+mn-lt"/>
                <a:cs typeface="+mn-lt"/>
              </a:rPr>
              <a:t>апаратно-специфічний</a:t>
            </a:r>
            <a:r>
              <a:rPr lang="ru-RU" dirty="0">
                <a:ea typeface="+mn-lt"/>
                <a:cs typeface="+mn-lt"/>
              </a:rPr>
              <a:t> формат </a:t>
            </a:r>
            <a:r>
              <a:rPr lang="ru-RU" dirty="0" err="1">
                <a:ea typeface="+mn-lt"/>
                <a:cs typeface="+mn-lt"/>
              </a:rPr>
              <a:t>даних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що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зазвичай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адресується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системі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виведення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Найбільш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важливим</a:t>
            </a:r>
            <a:r>
              <a:rPr lang="ru-RU" dirty="0">
                <a:ea typeface="+mn-lt"/>
                <a:cs typeface="+mn-lt"/>
              </a:rPr>
              <a:t> модулем ПРП є </a:t>
            </a:r>
            <a:r>
              <a:rPr lang="ru-RU" dirty="0" err="1">
                <a:ea typeface="+mn-lt"/>
                <a:cs typeface="+mn-lt"/>
              </a:rPr>
              <a:t>інтерпретатор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18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356F92-731F-EF00-D67E-B4441ABA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4742"/>
            <a:ext cx="12197937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6.</a:t>
            </a:r>
            <a:r>
              <a:rPr lang="ru-RU" dirty="0">
                <a:ea typeface="+mn-lt"/>
                <a:cs typeface="+mn-lt"/>
              </a:rPr>
              <a:t>Які </a:t>
            </a:r>
            <a:r>
              <a:rPr lang="ru-RU" dirty="0" err="1">
                <a:ea typeface="+mn-lt"/>
                <a:cs typeface="+mn-lt"/>
              </a:rPr>
              <a:t>функції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виконують</a:t>
            </a:r>
            <a:r>
              <a:rPr lang="ru-RU" dirty="0">
                <a:ea typeface="+mn-lt"/>
                <a:cs typeface="+mn-lt"/>
              </a:rPr>
              <a:t> ПРП для </a:t>
            </a:r>
            <a:r>
              <a:rPr lang="ru-RU" dirty="0" err="1">
                <a:ea typeface="+mn-lt"/>
                <a:cs typeface="+mn-lt"/>
              </a:rPr>
              <a:t>керування</a:t>
            </a:r>
            <a:r>
              <a:rPr lang="ru-RU" dirty="0">
                <a:ea typeface="+mn-lt"/>
                <a:cs typeface="+mn-lt"/>
              </a:rPr>
              <a:t> принтерами?</a:t>
            </a:r>
            <a:endParaRPr lang="ru-RU" dirty="0"/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7.</a:t>
            </a:r>
            <a:r>
              <a:rPr lang="ru-RU" dirty="0">
                <a:ea typeface="+mn-lt"/>
                <a:cs typeface="+mn-lt"/>
              </a:rPr>
              <a:t>Чим </a:t>
            </a:r>
            <a:r>
              <a:rPr lang="ru-RU" dirty="0" err="1">
                <a:ea typeface="+mn-lt"/>
                <a:cs typeface="+mn-lt"/>
              </a:rPr>
              <a:t>відрізняються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функції</a:t>
            </a:r>
            <a:r>
              <a:rPr lang="ru-RU" dirty="0">
                <a:ea typeface="+mn-lt"/>
                <a:cs typeface="+mn-lt"/>
              </a:rPr>
              <a:t> ПРП для широкоформатного друку?</a:t>
            </a: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Для широкоформатного </a:t>
            </a:r>
            <a:r>
              <a:rPr lang="ru-RU" dirty="0" err="1">
                <a:ea typeface="+mn-lt"/>
                <a:cs typeface="+mn-lt"/>
              </a:rPr>
              <a:t>друку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використовуються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спеціальні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програмні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додатки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наприклад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Calders</a:t>
            </a:r>
            <a:r>
              <a:rPr lang="ru-RU" dirty="0">
                <a:ea typeface="+mn-lt"/>
                <a:cs typeface="+mn-lt"/>
              </a:rPr>
              <a:t>, ONYX, </a:t>
            </a:r>
            <a:r>
              <a:rPr lang="ru-RU" dirty="0" err="1">
                <a:ea typeface="+mn-lt"/>
                <a:cs typeface="+mn-lt"/>
              </a:rPr>
              <a:t>Poster</a:t>
            </a:r>
            <a:r>
              <a:rPr lang="ru-RU" dirty="0">
                <a:ea typeface="+mn-lt"/>
                <a:cs typeface="+mn-lt"/>
              </a:rPr>
              <a:t> Jet.</a:t>
            </a:r>
            <a:endParaRPr lang="ru-RU" dirty="0"/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120FF96-81D8-1012-E54F-C9AB69C9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2" y="745590"/>
            <a:ext cx="7463640" cy="44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8B10D4-B4C3-4E75-BA83-BD95F186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4742"/>
            <a:ext cx="12197936" cy="6845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600" dirty="0">
                <a:cs typeface="Calibri"/>
              </a:rPr>
              <a:t>8.</a:t>
            </a:r>
            <a:r>
              <a:rPr lang="ru-RU" sz="2600" dirty="0">
                <a:ea typeface="+mn-lt"/>
                <a:cs typeface="+mn-lt"/>
              </a:rPr>
              <a:t>Побудуйте схему </a:t>
            </a:r>
            <a:r>
              <a:rPr lang="ru-RU" sz="2600" err="1">
                <a:ea typeface="+mn-lt"/>
                <a:cs typeface="+mn-lt"/>
              </a:rPr>
              <a:t>взаємодії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між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інтерпретатором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PostScript</a:t>
            </a:r>
            <a:r>
              <a:rPr lang="ru-RU" sz="2600" dirty="0">
                <a:ea typeface="+mn-lt"/>
                <a:cs typeface="+mn-lt"/>
              </a:rPr>
              <a:t> та </a:t>
            </a:r>
            <a:r>
              <a:rPr lang="ru-RU" sz="2600" err="1">
                <a:ea typeface="+mn-lt"/>
                <a:cs typeface="+mn-lt"/>
              </a:rPr>
              <a:t>програмним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додатком</a:t>
            </a:r>
            <a:r>
              <a:rPr lang="ru-RU" sz="26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ru-RU" sz="2600" dirty="0">
              <a:cs typeface="Calibri"/>
            </a:endParaRP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19B2302-5B12-F294-F85B-D177CB60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8" y="696109"/>
            <a:ext cx="10244445" cy="609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25032-DAD8-E7BD-6EB9-6151B765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4742"/>
            <a:ext cx="12197937" cy="68550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9.</a:t>
            </a:r>
            <a:r>
              <a:rPr lang="ru-RU" dirty="0">
                <a:ea typeface="+mn-lt"/>
                <a:cs typeface="+mn-lt"/>
              </a:rPr>
              <a:t>Опишіть </a:t>
            </a:r>
            <a:r>
              <a:rPr lang="ru-RU" dirty="0" err="1">
                <a:ea typeface="+mn-lt"/>
                <a:cs typeface="+mn-lt"/>
              </a:rPr>
              <a:t>математичну</a:t>
            </a:r>
            <a:r>
              <a:rPr lang="ru-RU" dirty="0">
                <a:ea typeface="+mn-lt"/>
                <a:cs typeface="+mn-lt"/>
              </a:rPr>
              <a:t> модель </a:t>
            </a:r>
            <a:r>
              <a:rPr lang="ru-RU" dirty="0" err="1">
                <a:ea typeface="+mn-lt"/>
                <a:cs typeface="+mn-lt"/>
              </a:rPr>
              <a:t>нерізкого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зображення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>
              <a:cs typeface="Calibri" panose="020F0502020204030204"/>
            </a:endParaRPr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На реальному </a:t>
            </a:r>
            <a:r>
              <a:rPr lang="ru-RU" err="1">
                <a:ea typeface="+mn-lt"/>
                <a:cs typeface="+mn-lt"/>
              </a:rPr>
              <a:t>зображенні</a:t>
            </a:r>
            <a:r>
              <a:rPr lang="ru-RU">
                <a:ea typeface="+mn-lt"/>
                <a:cs typeface="+mn-lt"/>
              </a:rPr>
              <a:t> будь-яка точка відображається не в точку, а в дифракційне коло радіуса ρ, що залежить від точності фокусування Ꟙ.</a:t>
            </a:r>
            <a:endParaRPr lang="ru-RU"/>
          </a:p>
          <a:p>
            <a:pPr>
              <a:buNone/>
            </a:pPr>
            <a:r>
              <a:rPr lang="ru-RU" err="1">
                <a:ea typeface="+mn-lt"/>
                <a:cs typeface="+mn-lt"/>
              </a:rPr>
              <a:t>Площі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дифракційних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кіл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обчислюють</a:t>
            </a:r>
            <a:r>
              <a:rPr lang="ru-RU">
                <a:ea typeface="+mn-lt"/>
                <a:cs typeface="+mn-lt"/>
              </a:rPr>
              <a:t> за формулою. У </a:t>
            </a:r>
            <a:r>
              <a:rPr lang="ru-RU" err="1">
                <a:ea typeface="+mn-lt"/>
                <a:cs typeface="+mn-lt"/>
              </a:rPr>
              <a:t>результаті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інтенсивність, що відповідає точці  неспотвореного зображення, буде «розмазаною» по колу радіуса ρ і площі  отриманого зображення із густиною інтенсивності  (постійною, в першому зображення, в межах дифракційного кола).</a:t>
            </a:r>
            <a:endParaRPr lang="ru-RU" dirty="0"/>
          </a:p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Інтенсивність</a:t>
            </a:r>
            <a:r>
              <a:rPr lang="ru-RU" dirty="0">
                <a:ea typeface="+mn-lt"/>
                <a:cs typeface="+mn-lt"/>
              </a:rPr>
              <a:t> у </a:t>
            </a:r>
            <a:r>
              <a:rPr lang="ru-RU" dirty="0" err="1">
                <a:ea typeface="+mn-lt"/>
                <a:cs typeface="+mn-lt"/>
              </a:rPr>
              <a:t>довільній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точці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зображення</a:t>
            </a:r>
            <a:r>
              <a:rPr lang="ru-RU" dirty="0">
                <a:ea typeface="+mn-lt"/>
                <a:cs typeface="+mn-lt"/>
              </a:rPr>
              <a:t> А(</a:t>
            </a:r>
            <a:r>
              <a:rPr lang="ru-RU" dirty="0" err="1">
                <a:ea typeface="+mn-lt"/>
                <a:cs typeface="+mn-lt"/>
              </a:rPr>
              <a:t>x,y</a:t>
            </a:r>
            <a:r>
              <a:rPr lang="ru-RU" dirty="0">
                <a:ea typeface="+mn-lt"/>
                <a:cs typeface="+mn-lt"/>
              </a:rPr>
              <a:t>) буде результатом </a:t>
            </a:r>
            <a:r>
              <a:rPr lang="ru-RU" dirty="0" err="1">
                <a:ea typeface="+mn-lt"/>
                <a:cs typeface="+mn-lt"/>
              </a:rPr>
              <a:t>додавання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інтегрування</a:t>
            </a:r>
            <a:r>
              <a:rPr lang="ru-RU" dirty="0">
                <a:ea typeface="+mn-lt"/>
                <a:cs typeface="+mn-lt"/>
              </a:rPr>
              <a:t>) по </a:t>
            </a:r>
            <a:r>
              <a:rPr lang="ru-RU" dirty="0" err="1">
                <a:ea typeface="+mn-lt"/>
                <a:cs typeface="+mn-lt"/>
              </a:rPr>
              <a:t>всіх</a:t>
            </a:r>
            <a:r>
              <a:rPr lang="ru-RU" dirty="0">
                <a:ea typeface="+mn-lt"/>
                <a:cs typeface="+mn-lt"/>
              </a:rPr>
              <a:t> колах, </a:t>
            </a:r>
            <a:r>
              <a:rPr lang="ru-RU" dirty="0" err="1">
                <a:ea typeface="+mn-lt"/>
                <a:cs typeface="+mn-lt"/>
              </a:rPr>
              <a:t>які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накривають</a:t>
            </a:r>
            <a:r>
              <a:rPr lang="ru-RU" dirty="0">
                <a:ea typeface="+mn-lt"/>
                <a:cs typeface="+mn-lt"/>
              </a:rPr>
              <a:t> точку A(</a:t>
            </a:r>
            <a:r>
              <a:rPr lang="ru-RU" dirty="0" err="1">
                <a:ea typeface="+mn-lt"/>
                <a:cs typeface="+mn-lt"/>
              </a:rPr>
              <a:t>x,y</a:t>
            </a:r>
            <a:r>
              <a:rPr lang="ru-RU" dirty="0">
                <a:ea typeface="+mn-lt"/>
                <a:cs typeface="+mn-lt"/>
              </a:rPr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10.</a:t>
            </a:r>
            <a:r>
              <a:rPr lang="ru-RU" dirty="0">
                <a:ea typeface="+mn-lt"/>
                <a:cs typeface="+mn-lt"/>
              </a:rPr>
              <a:t>⦁    У </a:t>
            </a:r>
            <a:r>
              <a:rPr lang="ru-RU" dirty="0" err="1">
                <a:ea typeface="+mn-lt"/>
                <a:cs typeface="+mn-lt"/>
              </a:rPr>
              <a:t>чому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полягає</a:t>
            </a:r>
            <a:r>
              <a:rPr lang="ru-RU" dirty="0">
                <a:ea typeface="+mn-lt"/>
                <a:cs typeface="+mn-lt"/>
              </a:rPr>
              <a:t> метод </a:t>
            </a:r>
            <a:r>
              <a:rPr lang="ru-RU" dirty="0" err="1">
                <a:ea typeface="+mn-lt"/>
                <a:cs typeface="+mn-lt"/>
              </a:rPr>
              <a:t>регуляризації</a:t>
            </a:r>
            <a:r>
              <a:rPr lang="ru-RU" dirty="0">
                <a:ea typeface="+mn-lt"/>
                <a:cs typeface="+mn-lt"/>
              </a:rPr>
              <a:t> Тихонова?</a:t>
            </a:r>
            <a:endParaRPr lang="ru-RU" dirty="0">
              <a:cs typeface="Calibri" panose="020F0502020204030204"/>
            </a:endParaRPr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Метод </a:t>
            </a:r>
            <a:r>
              <a:rPr lang="ru-RU" err="1">
                <a:ea typeface="+mn-lt"/>
                <a:cs typeface="+mn-lt"/>
              </a:rPr>
              <a:t>регуляризації</a:t>
            </a:r>
            <a:r>
              <a:rPr lang="ru-RU">
                <a:ea typeface="+mn-lt"/>
                <a:cs typeface="+mn-lt"/>
              </a:rPr>
              <a:t> Тихонова полягає в моделюванні процесу покращення роздільної здатності зображення. </a:t>
            </a:r>
            <a:endParaRPr lang="ru-RU"/>
          </a:p>
          <a:p>
            <a:pPr>
              <a:buNone/>
            </a:pPr>
            <a:r>
              <a:rPr lang="ru-RU" err="1">
                <a:ea typeface="+mn-lt"/>
                <a:cs typeface="+mn-lt"/>
              </a:rPr>
              <a:t>Основна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ідея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полягає</a:t>
            </a:r>
            <a:r>
              <a:rPr lang="ru-RU">
                <a:ea typeface="+mn-lt"/>
                <a:cs typeface="+mn-lt"/>
              </a:rPr>
              <a:t> у </a:t>
            </a:r>
            <a:r>
              <a:rPr lang="ru-RU" err="1">
                <a:ea typeface="+mn-lt"/>
                <a:cs typeface="+mn-lt"/>
              </a:rPr>
              <a:t>знаходженні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наближеного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розв’язку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рівняння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Ax</a:t>
            </a:r>
            <a:r>
              <a:rPr lang="ru-RU">
                <a:ea typeface="+mn-lt"/>
                <a:cs typeface="+mn-lt"/>
              </a:rPr>
              <a:t> = u у </a:t>
            </a:r>
            <a:r>
              <a:rPr lang="ru-RU" err="1">
                <a:ea typeface="+mn-lt"/>
                <a:cs typeface="+mn-lt"/>
              </a:rPr>
              <a:t>вигляді</a:t>
            </a:r>
            <a:r>
              <a:rPr lang="ru-RU">
                <a:ea typeface="+mn-lt"/>
                <a:cs typeface="+mn-lt"/>
              </a:rPr>
              <a:t> , де  – </a:t>
            </a:r>
            <a:r>
              <a:rPr lang="ru-RU" err="1">
                <a:ea typeface="+mn-lt"/>
                <a:cs typeface="+mn-lt"/>
              </a:rPr>
              <a:t>регулюючий</a:t>
            </a:r>
            <a:r>
              <a:rPr lang="ru-RU">
                <a:ea typeface="+mn-lt"/>
                <a:cs typeface="+mn-lt"/>
              </a:rPr>
              <a:t> оператор. </a:t>
            </a:r>
            <a:r>
              <a:rPr lang="ru-RU" err="1">
                <a:ea typeface="+mn-lt"/>
                <a:cs typeface="+mn-lt"/>
              </a:rPr>
              <a:t>Він</a:t>
            </a:r>
            <a:r>
              <a:rPr lang="ru-RU">
                <a:ea typeface="+mn-lt"/>
                <a:cs typeface="+mn-lt"/>
              </a:rPr>
              <a:t> повинен </a:t>
            </a:r>
            <a:r>
              <a:rPr lang="ru-RU" err="1">
                <a:ea typeface="+mn-lt"/>
                <a:cs typeface="+mn-lt"/>
              </a:rPr>
              <a:t>гарантувати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що</a:t>
            </a:r>
            <a:r>
              <a:rPr lang="ru-RU">
                <a:ea typeface="+mn-lt"/>
                <a:cs typeface="+mn-lt"/>
              </a:rPr>
              <a:t> при </a:t>
            </a:r>
            <a:r>
              <a:rPr lang="ru-RU" err="1">
                <a:ea typeface="+mn-lt"/>
                <a:cs typeface="+mn-lt"/>
              </a:rPr>
              <a:t>наближенні</a:t>
            </a:r>
            <a:r>
              <a:rPr lang="ru-RU">
                <a:ea typeface="+mn-lt"/>
                <a:cs typeface="+mn-lt"/>
              </a:rPr>
              <a:t>  до точного </a:t>
            </a:r>
            <a:r>
              <a:rPr lang="ru-RU" err="1">
                <a:ea typeface="+mn-lt"/>
                <a:cs typeface="+mn-lt"/>
              </a:rPr>
              <a:t>значення</a:t>
            </a:r>
            <a:r>
              <a:rPr lang="ru-RU">
                <a:ea typeface="+mn-lt"/>
                <a:cs typeface="+mn-lt"/>
              </a:rPr>
              <a:t>  при  </a:t>
            </a:r>
            <a:r>
              <a:rPr lang="ru-RU" err="1">
                <a:ea typeface="+mn-lt"/>
                <a:cs typeface="+mn-lt"/>
              </a:rPr>
              <a:t>наближене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рішення</a:t>
            </a:r>
            <a:r>
              <a:rPr lang="ru-RU">
                <a:ea typeface="+mn-lt"/>
                <a:cs typeface="+mn-lt"/>
              </a:rPr>
              <a:t>  </a:t>
            </a:r>
            <a:r>
              <a:rPr lang="ru-RU" err="1">
                <a:ea typeface="+mn-lt"/>
                <a:cs typeface="+mn-lt"/>
              </a:rPr>
              <a:t>прагнуло</a:t>
            </a:r>
            <a:r>
              <a:rPr lang="ru-RU">
                <a:ea typeface="+mn-lt"/>
                <a:cs typeface="+mn-lt"/>
              </a:rPr>
              <a:t> б до </a:t>
            </a:r>
            <a:r>
              <a:rPr lang="ru-RU" err="1">
                <a:ea typeface="+mn-lt"/>
                <a:cs typeface="+mn-lt"/>
              </a:rPr>
              <a:t>бажаного</a:t>
            </a:r>
            <a:r>
              <a:rPr lang="ru-RU">
                <a:ea typeface="+mn-lt"/>
                <a:cs typeface="+mn-lt"/>
              </a:rPr>
              <a:t> точного </a:t>
            </a:r>
            <a:r>
              <a:rPr lang="ru-RU" err="1">
                <a:ea typeface="+mn-lt"/>
                <a:cs typeface="+mn-lt"/>
              </a:rPr>
              <a:t>рішення</a:t>
            </a:r>
            <a:r>
              <a:rPr lang="ru-RU">
                <a:ea typeface="+mn-lt"/>
                <a:cs typeface="+mn-lt"/>
              </a:rPr>
              <a:t>  </a:t>
            </a:r>
            <a:r>
              <a:rPr lang="ru-RU" err="1">
                <a:ea typeface="+mn-lt"/>
                <a:cs typeface="+mn-lt"/>
              </a:rPr>
              <a:t>рівняння</a:t>
            </a:r>
            <a:r>
              <a:rPr lang="ru-RU">
                <a:ea typeface="+mn-lt"/>
                <a:cs typeface="+mn-lt"/>
              </a:rPr>
              <a:t> .</a:t>
            </a:r>
            <a:endParaRPr lang="ru-RU"/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5753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Лабораторна робота №6</vt:lpstr>
      <vt:lpstr>Запитання для самоперевірки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102</cp:revision>
  <dcterms:created xsi:type="dcterms:W3CDTF">2023-11-26T20:02:13Z</dcterms:created>
  <dcterms:modified xsi:type="dcterms:W3CDTF">2023-11-26T20:29:04Z</dcterms:modified>
</cp:coreProperties>
</file>