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00FRP9frLYBmIlkdV4sG3Kokq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(Xiongfeng)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(Ian)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(Zhaokang)</a:t>
            </a:r>
            <a:endParaRPr/>
          </a:p>
        </p:txBody>
      </p:sp>
      <p:sp>
        <p:nvSpPr>
          <p:cNvPr id="199" name="Google Shape;19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(Zhaokang)</a:t>
            </a:r>
            <a:endParaRPr/>
          </a:p>
        </p:txBody>
      </p:sp>
      <p:sp>
        <p:nvSpPr>
          <p:cNvPr id="208" name="Google Shape;20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(Zhaokang)</a:t>
            </a:r>
            <a:br>
              <a:rPr lang="en-US"/>
            </a:br>
            <a:br>
              <a:rPr lang="en-US"/>
            </a:br>
            <a:r>
              <a:rPr lang="en-US"/>
              <a:t>Introduce Siyang to talk about Controller and View</a:t>
            </a:r>
            <a:endParaRPr/>
          </a:p>
        </p:txBody>
      </p:sp>
      <p:sp>
        <p:nvSpPr>
          <p:cNvPr id="217" name="Google Shape;21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(Siyang)</a:t>
            </a:r>
            <a:endParaRPr/>
          </a:p>
        </p:txBody>
      </p:sp>
      <p:sp>
        <p:nvSpPr>
          <p:cNvPr id="226" name="Google Shape;22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(Siyang)</a:t>
            </a:r>
            <a:br>
              <a:rPr lang="en-US"/>
            </a:br>
            <a:br>
              <a:rPr lang="en-US"/>
            </a:br>
            <a:r>
              <a:rPr lang="en-US"/>
              <a:t>Introduce Neil to give demo</a:t>
            </a:r>
            <a:endParaRPr/>
          </a:p>
        </p:txBody>
      </p:sp>
      <p:sp>
        <p:nvSpPr>
          <p:cNvPr id="233" name="Google Shape;23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(Neil)</a:t>
            </a:r>
            <a:endParaRPr/>
          </a:p>
        </p:txBody>
      </p:sp>
      <p:sp>
        <p:nvSpPr>
          <p:cNvPr id="240" name="Google Shape;24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(Xiongfeng)</a:t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(Xiongfeng)</a:t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(Xiongfeng)</a:t>
            </a:r>
            <a:endParaRPr/>
          </a:p>
        </p:txBody>
      </p:sp>
      <p:sp>
        <p:nvSpPr>
          <p:cNvPr id="128" name="Google Shape;12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(Xiongfeng)</a:t>
            </a:r>
            <a:endParaRPr/>
          </a:p>
        </p:txBody>
      </p:sp>
      <p:sp>
        <p:nvSpPr>
          <p:cNvPr id="135" name="Google Shape;135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(Xiongfeng)</a:t>
            </a:r>
            <a:br>
              <a:rPr lang="en-US"/>
            </a:b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Introduce Hao Lin to talk about data storage classes</a:t>
            </a:r>
            <a:endParaRPr/>
          </a:p>
        </p:txBody>
      </p:sp>
      <p:sp>
        <p:nvSpPr>
          <p:cNvPr id="142" name="Google Shape;142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(Hao Lin)</a:t>
            </a:r>
            <a:br>
              <a:rPr lang="en-US"/>
            </a:br>
            <a:endParaRPr/>
          </a:p>
        </p:txBody>
      </p:sp>
      <p:sp>
        <p:nvSpPr>
          <p:cNvPr id="149" name="Google Shape;14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(Hao Lin)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Introduce Ian to talk about the utility classes</a:t>
            </a:r>
            <a:endParaRPr/>
          </a:p>
        </p:txBody>
      </p:sp>
      <p:sp>
        <p:nvSpPr>
          <p:cNvPr id="159" name="Google Shape;159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(Ian)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B2B2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668788" y="1279000"/>
            <a:ext cx="67993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Final Chat App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4744988" y="3873500"/>
            <a:ext cx="6905145" cy="1728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cap="none">
                <a:solidFill>
                  <a:schemeClr val="lt1"/>
                </a:solidFill>
              </a:rPr>
              <a:t>Team Tofu – </a:t>
            </a:r>
            <a:r>
              <a:rPr b="1" lang="en-US">
                <a:solidFill>
                  <a:schemeClr val="lt1"/>
                </a:solidFill>
              </a:rPr>
              <a:t>December 2</a:t>
            </a:r>
            <a:r>
              <a:rPr b="1" baseline="30000" lang="en-US">
                <a:solidFill>
                  <a:schemeClr val="lt1"/>
                </a:solidFill>
              </a:rPr>
              <a:t>nd</a:t>
            </a:r>
            <a:r>
              <a:rPr b="1" lang="en-US" cap="none">
                <a:solidFill>
                  <a:schemeClr val="lt1"/>
                </a:solidFill>
              </a:rPr>
              <a:t>, 2019</a:t>
            </a:r>
            <a:br>
              <a:rPr lang="en-US" sz="1600" cap="none">
                <a:solidFill>
                  <a:schemeClr val="lt1"/>
                </a:solidFill>
              </a:rPr>
            </a:br>
            <a:br>
              <a:rPr lang="en-US" sz="1600" cap="none">
                <a:solidFill>
                  <a:schemeClr val="lt1"/>
                </a:solidFill>
              </a:rPr>
            </a:br>
            <a:r>
              <a:rPr lang="en-US" cap="none">
                <a:solidFill>
                  <a:schemeClr val="lt1"/>
                </a:solidFill>
              </a:rPr>
              <a:t>Xiongfeng Song, Hao Lin, Neil Chen</a:t>
            </a:r>
            <a:br>
              <a:rPr lang="en-US" cap="none">
                <a:solidFill>
                  <a:schemeClr val="lt1"/>
                </a:solidFill>
              </a:rPr>
            </a:br>
            <a:r>
              <a:rPr lang="en-US" cap="none">
                <a:solidFill>
                  <a:schemeClr val="lt1"/>
                </a:solidFill>
              </a:rPr>
              <a:t>Siyang Zhang, Zhaokang Pan, Ian Fan</a:t>
            </a:r>
            <a:endParaRPr b="1" cap="none">
              <a:solidFill>
                <a:schemeClr val="lt1"/>
              </a:solidFill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723900" y="2002900"/>
            <a:ext cx="3327400" cy="332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BFD78"/>
              </a:gs>
              <a:gs pos="100000">
                <a:srgbClr val="26CF4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152187" y="2533328"/>
            <a:ext cx="2470825" cy="2266544"/>
          </a:xfrm>
          <a:prstGeom prst="wedgeEllipseCallout">
            <a:avLst>
              <a:gd fmla="val -45636" name="adj1"/>
              <a:gd fmla="val 45762" name="adj2"/>
            </a:avLst>
          </a:prstGeom>
          <a:noFill/>
          <a:ln cap="flat" cmpd="sng" w="203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cute tofu" id="93" name="Google Shape;93;p1"/>
          <p:cNvPicPr preferRelativeResize="0"/>
          <p:nvPr/>
        </p:nvPicPr>
        <p:blipFill rotWithShape="1">
          <a:blip r:embed="rId3">
            <a:alphaModFix/>
          </a:blip>
          <a:srcRect b="0" l="21254" r="0" t="0"/>
          <a:stretch/>
        </p:blipFill>
        <p:spPr>
          <a:xfrm>
            <a:off x="1624517" y="1705558"/>
            <a:ext cx="2470825" cy="3256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Model: Tools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32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2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2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2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2"/>
          <p:cNvSpPr/>
          <p:nvPr/>
        </p:nvSpPr>
        <p:spPr>
          <a:xfrm>
            <a:off x="0" y="87868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2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2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838200" y="1825625"/>
            <a:ext cx="3507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590">
                <a:solidFill>
                  <a:schemeClr val="lt1"/>
                </a:solidFill>
              </a:rPr>
              <a:t>GetListWrapper</a:t>
            </a:r>
            <a:endParaRPr sz="2590">
              <a:solidFill>
                <a:schemeClr val="lt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220">
                <a:solidFill>
                  <a:schemeClr val="lt1"/>
                </a:solidFill>
              </a:rPr>
              <a:t>Prepares a String representation of the ChatRoom lists</a:t>
            </a:r>
            <a:endParaRPr sz="222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220">
                <a:solidFill>
                  <a:schemeClr val="lt1"/>
                </a:solidFill>
              </a:rPr>
            </a:br>
            <a:endParaRPr sz="222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590">
                <a:solidFill>
                  <a:schemeClr val="lt1"/>
                </a:solidFill>
              </a:rPr>
              <a:t>Status</a:t>
            </a:r>
            <a:br>
              <a:rPr lang="en-US" sz="2590">
                <a:solidFill>
                  <a:schemeClr val="lt1"/>
                </a:solidFill>
              </a:rPr>
            </a:br>
            <a:endParaRPr sz="2590">
              <a:solidFill>
                <a:schemeClr val="lt1"/>
              </a:solidFill>
            </a:endParaRPr>
          </a:p>
          <a:p>
            <a:pPr indent="-4572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220">
                <a:solidFill>
                  <a:schemeClr val="lt1"/>
                </a:solidFill>
              </a:rPr>
              <a:t>Used to represent HTTP status codes</a:t>
            </a:r>
            <a:endParaRPr/>
          </a:p>
          <a:p>
            <a:pPr indent="-4572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220">
                <a:solidFill>
                  <a:schemeClr val="lt1"/>
                </a:solidFill>
              </a:rPr>
              <a:t>200, 403, 409, etc </a:t>
            </a:r>
            <a:endParaRPr/>
          </a:p>
          <a:p>
            <a:pPr indent="-2794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2220">
              <a:solidFill>
                <a:schemeClr val="lt1"/>
              </a:solidFill>
            </a:endParaRPr>
          </a:p>
        </p:txBody>
      </p:sp>
      <p:sp>
        <p:nvSpPr>
          <p:cNvPr id="194" name="Google Shape;194;p32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125" y="1579313"/>
            <a:ext cx="61912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</a:rPr>
              <a:t>Model: DispatchAdapter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13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3"/>
          <p:cNvSpPr txBox="1"/>
          <p:nvPr>
            <p:ph idx="1" type="body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Singleton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Communicates with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Controller and View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Creates/closes connections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Updates User profiles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Create/join/leave ChatRoom</a:t>
            </a:r>
            <a:endParaRPr>
              <a:solidFill>
                <a:schemeClr val="lt1"/>
              </a:solidFill>
            </a:endParaRPr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Sends messages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Get lists of ChatRooms for a User</a:t>
            </a:r>
            <a:endParaRPr/>
          </a:p>
          <a:p>
            <a: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4" name="Google Shape;20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700" y="1382413"/>
            <a:ext cx="5062683" cy="486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Model: ResponseAdapter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14"/>
          <p:cNvSpPr txBox="1"/>
          <p:nvPr>
            <p:ph idx="1" type="body"/>
          </p:nvPr>
        </p:nvSpPr>
        <p:spPr>
          <a:xfrm>
            <a:off x="838199" y="1816892"/>
            <a:ext cx="6743007" cy="486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chemeClr val="lt1"/>
                </a:solidFill>
              </a:rPr>
              <a:t>Interface to retrieve JSON representations to respond to clients</a:t>
            </a:r>
            <a:br>
              <a:rPr lang="en-US" sz="2380">
                <a:solidFill>
                  <a:schemeClr val="lt1"/>
                </a:solidFill>
              </a:rPr>
            </a:br>
            <a:endParaRPr sz="238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chemeClr val="lt1"/>
                </a:solidFill>
              </a:rPr>
              <a:t>Response adapters for:</a:t>
            </a:r>
            <a:endParaRPr sz="2380">
              <a:solidFill>
                <a:schemeClr val="lt1"/>
              </a:solidFill>
            </a:endParaRPr>
          </a:p>
          <a:p>
            <a:pPr indent="-37973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>
                <a:solidFill>
                  <a:schemeClr val="lt1"/>
                </a:solidFill>
              </a:rPr>
              <a:t>Creating ChatRooms</a:t>
            </a:r>
            <a:endParaRPr sz="2380">
              <a:solidFill>
                <a:schemeClr val="lt1"/>
              </a:solidFill>
            </a:endParaRPr>
          </a:p>
          <a:p>
            <a:pPr indent="-37973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>
                <a:solidFill>
                  <a:schemeClr val="lt1"/>
                </a:solidFill>
              </a:rPr>
              <a:t>Get list of ChatRooms for a User</a:t>
            </a:r>
            <a:endParaRPr sz="2380">
              <a:solidFill>
                <a:schemeClr val="lt1"/>
              </a:solidFill>
            </a:endParaRPr>
          </a:p>
          <a:p>
            <a:pPr indent="-37973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>
                <a:solidFill>
                  <a:schemeClr val="lt1"/>
                </a:solidFill>
              </a:rPr>
              <a:t>Join ChatRoom</a:t>
            </a:r>
            <a:endParaRPr sz="2380">
              <a:solidFill>
                <a:schemeClr val="lt1"/>
              </a:solidFill>
            </a:endParaRPr>
          </a:p>
          <a:p>
            <a:pPr indent="-37973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>
                <a:solidFill>
                  <a:schemeClr val="lt1"/>
                </a:solidFill>
              </a:rPr>
              <a:t>Leave all ChatRooms</a:t>
            </a:r>
            <a:endParaRPr sz="2380">
              <a:solidFill>
                <a:schemeClr val="lt1"/>
              </a:solidFill>
            </a:endParaRPr>
          </a:p>
          <a:p>
            <a:pPr indent="-37973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>
                <a:solidFill>
                  <a:schemeClr val="lt1"/>
                </a:solidFill>
              </a:rPr>
              <a:t>Message send</a:t>
            </a:r>
            <a:endParaRPr sz="1979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i="1" lang="en-US">
                <a:solidFill>
                  <a:schemeClr val="lt1"/>
                </a:solidFill>
              </a:rPr>
              <a:t>Simple example: </a:t>
            </a:r>
            <a:r>
              <a:rPr i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MessageSendAdapter</a:t>
            </a:r>
            <a:endParaRPr i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i="1" lang="en-US">
                <a:solidFill>
                  <a:schemeClr val="lt1"/>
                </a:solidFill>
              </a:rPr>
              <a:t>Initialized with a Message</a:t>
            </a:r>
            <a:endParaRPr i="1"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i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getJsonRepresentation</a:t>
            </a:r>
            <a:r>
              <a:rPr i="1" lang="en-US">
                <a:solidFill>
                  <a:schemeClr val="lt1"/>
                </a:solidFill>
              </a:rPr>
              <a:t> will return a String Json representation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212" name="Google Shape;212;p14"/>
          <p:cNvSpPr/>
          <p:nvPr/>
        </p:nvSpPr>
        <p:spPr>
          <a:xfrm>
            <a:off x="7581206" y="1816892"/>
            <a:ext cx="4239491" cy="489364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MessageSendAdaptor </a:t>
            </a: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ResponseAdapter {</a:t>
            </a:r>
            <a:b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Message </a:t>
            </a:r>
            <a:r>
              <a:rPr b="0" i="0" lang="en-US" sz="16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b="0" i="0" lang="en-US" sz="16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MessageSendAdaptor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(Message message) {</a:t>
            </a:r>
            <a:b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message 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message</a:t>
            </a: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6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b="0" i="0" lang="en-US" sz="16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0" i="0" lang="en-US" sz="16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getJsonRepresentation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(Gson gson) {</a:t>
            </a:r>
            <a:b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gson.toJson(</a:t>
            </a:r>
            <a:r>
              <a:rPr b="0" i="0" lang="en-US" sz="16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4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Model: AbstractCmd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15"/>
          <p:cNvSpPr txBox="1"/>
          <p:nvPr>
            <p:ph idx="1" type="body"/>
          </p:nvPr>
        </p:nvSpPr>
        <p:spPr>
          <a:xfrm>
            <a:off x="838199" y="1816892"/>
            <a:ext cx="6743007" cy="486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chemeClr val="lt1"/>
                </a:solidFill>
              </a:rPr>
              <a:t>Abstract class to enable command design pattern</a:t>
            </a:r>
            <a:br>
              <a:rPr lang="en-US" sz="2380">
                <a:solidFill>
                  <a:schemeClr val="lt1"/>
                </a:solidFill>
              </a:rPr>
            </a:br>
            <a:endParaRPr sz="238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chemeClr val="lt1"/>
                </a:solidFill>
              </a:rPr>
              <a:t>Commands for:</a:t>
            </a:r>
            <a:endParaRPr sz="2380">
              <a:solidFill>
                <a:schemeClr val="lt1"/>
              </a:solidFill>
            </a:endParaRPr>
          </a:p>
          <a:p>
            <a:pPr indent="-37973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>
                <a:solidFill>
                  <a:schemeClr val="lt1"/>
                </a:solidFill>
              </a:rPr>
              <a:t>Closing connections</a:t>
            </a:r>
            <a:endParaRPr sz="2380">
              <a:solidFill>
                <a:schemeClr val="lt1"/>
              </a:solidFill>
            </a:endParaRPr>
          </a:p>
          <a:p>
            <a:pPr indent="-37973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>
                <a:solidFill>
                  <a:schemeClr val="lt1"/>
                </a:solidFill>
              </a:rPr>
              <a:t>Creating ChatRooms</a:t>
            </a:r>
            <a:endParaRPr sz="2380">
              <a:solidFill>
                <a:schemeClr val="lt1"/>
              </a:solidFill>
            </a:endParaRPr>
          </a:p>
          <a:p>
            <a:pPr indent="-37973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>
                <a:solidFill>
                  <a:schemeClr val="lt1"/>
                </a:solidFill>
              </a:rPr>
              <a:t>Joining ChatRooms</a:t>
            </a:r>
            <a:endParaRPr sz="2380">
              <a:solidFill>
                <a:schemeClr val="lt1"/>
              </a:solidFill>
            </a:endParaRPr>
          </a:p>
          <a:p>
            <a:pPr indent="-37973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>
                <a:solidFill>
                  <a:schemeClr val="lt1"/>
                </a:solidFill>
              </a:rPr>
              <a:t>Leaving ChatRoom / all ChatRooms</a:t>
            </a:r>
            <a:endParaRPr sz="2380">
              <a:solidFill>
                <a:schemeClr val="lt1"/>
              </a:solidFill>
            </a:endParaRPr>
          </a:p>
          <a:p>
            <a:pPr indent="-37973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>
                <a:solidFill>
                  <a:schemeClr val="lt1"/>
                </a:solidFill>
              </a:rPr>
              <a:t>Send Message</a:t>
            </a:r>
            <a:endParaRPr sz="1979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i="1" lang="en-US">
                <a:solidFill>
                  <a:schemeClr val="lt1"/>
                </a:solidFill>
              </a:rPr>
              <a:t>Simple example: </a:t>
            </a:r>
            <a:r>
              <a:rPr i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SendMessageCmd</a:t>
            </a:r>
            <a:endParaRPr i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i="1" lang="en-US">
                <a:solidFill>
                  <a:schemeClr val="lt1"/>
                </a:solidFill>
              </a:rPr>
              <a:t>Initialized with a message</a:t>
            </a:r>
            <a:endParaRPr i="1"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i="1" lang="en-US">
                <a:solidFill>
                  <a:schemeClr val="lt1"/>
                </a:solidFill>
              </a:rPr>
              <a:t>Calls the appropriate chatroom method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7581206" y="1816892"/>
            <a:ext cx="4239491" cy="452431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SendMessageCmd </a:t>
            </a: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AbstractCmd {</a:t>
            </a:r>
            <a:b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Message </a:t>
            </a:r>
            <a:r>
              <a:rPr b="0" i="0" lang="en-US" sz="16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b="0" i="0" lang="en-US" sz="16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SendMessageCmd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(Message message) {</a:t>
            </a:r>
            <a:b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message 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message</a:t>
            </a: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6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b="0" i="0" lang="en-US" sz="16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0" i="0" lang="en-US" sz="16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(User user) {</a:t>
            </a:r>
            <a:b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ChatRoom chatRoom = </a:t>
            </a:r>
            <a:r>
              <a:rPr b="0" i="1" lang="en-US" sz="16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chatRoomMap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.get(</a:t>
            </a:r>
            <a:r>
              <a:rPr b="0" i="0" lang="en-US" sz="16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.getGroupName())</a:t>
            </a: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chatRoom.notifyUser(</a:t>
            </a:r>
            <a:r>
              <a:rPr b="0" i="0" lang="en-US" sz="16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user)</a:t>
            </a: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Controllers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ChatAppController</a:t>
            </a:r>
            <a:endParaRPr sz="238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static int getHerokuAssignedPort()</a:t>
            </a:r>
            <a:endParaRPr>
              <a:solidFill>
                <a:schemeClr val="lt1"/>
              </a:solidFill>
            </a:endParaRPr>
          </a:p>
          <a:p>
            <a:pPr indent="-342900" lvl="1" marL="8001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Char char="•"/>
            </a:pPr>
            <a:r>
              <a:rPr lang="en-US" sz="2040">
                <a:solidFill>
                  <a:schemeClr val="lt1"/>
                </a:solidFill>
              </a:rPr>
              <a:t>Allows for hosting on Heroku</a:t>
            </a:r>
            <a:br>
              <a:rPr lang="en-US" sz="2040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chemeClr val="lt1"/>
                </a:solidFill>
              </a:rPr>
              <a:t>Endpoints</a:t>
            </a:r>
            <a:endParaRPr>
              <a:solidFill>
                <a:schemeClr val="lt1"/>
              </a:solidFill>
            </a:endParaRPr>
          </a:p>
          <a:p>
            <a:pPr indent="-342900" lvl="1" marL="8001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Char char="•"/>
            </a:pPr>
            <a:r>
              <a:rPr lang="en-US" sz="204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/create</a:t>
            </a:r>
            <a:endParaRPr/>
          </a:p>
          <a:p>
            <a:pPr indent="-342900" lvl="1" marL="8001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Char char="•"/>
            </a:pPr>
            <a:r>
              <a:rPr lang="en-US" sz="204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/join</a:t>
            </a:r>
            <a:endParaRPr/>
          </a:p>
          <a:p>
            <a:pPr indent="-342900" lvl="1" marL="8001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Char char="•"/>
            </a:pPr>
            <a:r>
              <a:rPr lang="en-US" sz="204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/leave</a:t>
            </a:r>
            <a:endParaRPr/>
          </a:p>
          <a:p>
            <a:pPr indent="-342900" lvl="1" marL="8001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Char char="•"/>
            </a:pPr>
            <a:r>
              <a:rPr lang="en-US" sz="204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/list</a:t>
            </a:r>
            <a:br>
              <a:rPr lang="en-US" sz="204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04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WebSocketController</a:t>
            </a:r>
            <a:endParaRPr sz="238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8001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lang="en-US" sz="197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onConnect()</a:t>
            </a:r>
            <a:endParaRPr>
              <a:solidFill>
                <a:schemeClr val="lt1"/>
              </a:solidFill>
            </a:endParaRPr>
          </a:p>
          <a:p>
            <a:pPr indent="-342900" lvl="1" marL="8001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lang="en-US" sz="197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onClose()</a:t>
            </a:r>
            <a:endParaRPr>
              <a:solidFill>
                <a:schemeClr val="lt1"/>
              </a:solidFill>
            </a:endParaRPr>
          </a:p>
          <a:p>
            <a:pPr indent="-342900" lvl="1" marL="8001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lang="en-US" sz="197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onMessage()</a:t>
            </a:r>
            <a:endParaRPr sz="1979">
              <a:solidFill>
                <a:schemeClr val="lt1"/>
              </a:solidFill>
            </a:endParaRPr>
          </a:p>
          <a:p>
            <a:pPr indent="-191770" lvl="0" marL="49403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t/>
            </a:r>
            <a:endParaRPr sz="2380">
              <a:solidFill>
                <a:schemeClr val="lt1"/>
              </a:solidFill>
            </a:endParaRPr>
          </a:p>
          <a:p>
            <a:pPr indent="-191770" lvl="0" marL="49403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t/>
            </a:r>
            <a:endParaRPr sz="238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6" name="Google Shape;23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Front-end is rendered according to the data stored in DispatchAdapter, and different messages received from WebSocket will trigger different front-end behaviors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View functionality: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For a new session: set profile information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Display joined and joinable rooms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Show users in a selected room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Show session message history with a selected user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Options to create/join/leave rooms</a:t>
            </a:r>
            <a:endParaRPr>
              <a:solidFill>
                <a:schemeClr val="lt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/>
          <p:nvPr>
            <p:ph type="ctrTitle"/>
          </p:nvPr>
        </p:nvSpPr>
        <p:spPr>
          <a:xfrm>
            <a:off x="4668788" y="1394589"/>
            <a:ext cx="67993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lt1"/>
                </a:solidFill>
              </a:rPr>
              <a:t>Conclusion: </a:t>
            </a:r>
            <a:br>
              <a:rPr lang="en-US" sz="5000">
                <a:solidFill>
                  <a:schemeClr val="lt1"/>
                </a:solidFill>
              </a:rPr>
            </a:br>
            <a:r>
              <a:rPr lang="en-US" sz="4000">
                <a:solidFill>
                  <a:schemeClr val="lt1"/>
                </a:solidFill>
              </a:rPr>
              <a:t>Chat App Functionality Demo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43" name="Google Shape;243;p16"/>
          <p:cNvSpPr txBox="1"/>
          <p:nvPr>
            <p:ph idx="1" type="subTitle"/>
          </p:nvPr>
        </p:nvSpPr>
        <p:spPr>
          <a:xfrm>
            <a:off x="4744988" y="3671589"/>
            <a:ext cx="6905145" cy="1728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https://chatapp-team-tofu.herokuapp.com/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Questions?</a:t>
            </a:r>
            <a:endParaRPr b="1" cap="none">
              <a:solidFill>
                <a:schemeClr val="lt1"/>
              </a:solidFill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723900" y="2002900"/>
            <a:ext cx="3327400" cy="332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BFD78"/>
              </a:gs>
              <a:gs pos="100000">
                <a:srgbClr val="26CF4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6"/>
          <p:cNvSpPr/>
          <p:nvPr/>
        </p:nvSpPr>
        <p:spPr>
          <a:xfrm>
            <a:off x="1152187" y="2533328"/>
            <a:ext cx="2470825" cy="2266544"/>
          </a:xfrm>
          <a:prstGeom prst="wedgeEllipseCallout">
            <a:avLst>
              <a:gd fmla="val -45636" name="adj1"/>
              <a:gd fmla="val 45762" name="adj2"/>
            </a:avLst>
          </a:prstGeom>
          <a:noFill/>
          <a:ln cap="flat" cmpd="sng" w="203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cute tofu" id="246" name="Google Shape;246;p16"/>
          <p:cNvPicPr preferRelativeResize="0"/>
          <p:nvPr/>
        </p:nvPicPr>
        <p:blipFill rotWithShape="1">
          <a:blip r:embed="rId3">
            <a:alphaModFix/>
          </a:blip>
          <a:srcRect b="0" l="21254" r="0" t="0"/>
          <a:stretch/>
        </p:blipFill>
        <p:spPr>
          <a:xfrm>
            <a:off x="1624517" y="1705558"/>
            <a:ext cx="2470825" cy="3256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0245" y="788193"/>
            <a:ext cx="2771507" cy="47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2"/>
          <p:cNvCxnSpPr/>
          <p:nvPr/>
        </p:nvCxnSpPr>
        <p:spPr>
          <a:xfrm flipH="1" rot="10800000">
            <a:off x="5359940" y="1267618"/>
            <a:ext cx="573932" cy="209809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" name="Google Shape;101;p2"/>
          <p:cNvCxnSpPr/>
          <p:nvPr/>
        </p:nvCxnSpPr>
        <p:spPr>
          <a:xfrm flipH="1" rot="10800000">
            <a:off x="3881336" y="1267618"/>
            <a:ext cx="1663430" cy="209809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" name="Google Shape;102;p2"/>
          <p:cNvCxnSpPr/>
          <p:nvPr/>
        </p:nvCxnSpPr>
        <p:spPr>
          <a:xfrm flipH="1" rot="10800000">
            <a:off x="2431915" y="1267618"/>
            <a:ext cx="2675106" cy="209809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" name="Google Shape;103;p2"/>
          <p:cNvCxnSpPr/>
          <p:nvPr/>
        </p:nvCxnSpPr>
        <p:spPr>
          <a:xfrm rot="10800000">
            <a:off x="6264613" y="1267618"/>
            <a:ext cx="554476" cy="209809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" name="Google Shape;104;p2"/>
          <p:cNvCxnSpPr/>
          <p:nvPr/>
        </p:nvCxnSpPr>
        <p:spPr>
          <a:xfrm rot="10800000">
            <a:off x="6663447" y="1267618"/>
            <a:ext cx="1653702" cy="209809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" name="Google Shape;105;p2"/>
          <p:cNvCxnSpPr/>
          <p:nvPr/>
        </p:nvCxnSpPr>
        <p:spPr>
          <a:xfrm rot="10800000">
            <a:off x="7101191" y="1267618"/>
            <a:ext cx="2645924" cy="209809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" name="Google Shape;106;p2"/>
          <p:cNvSpPr txBox="1"/>
          <p:nvPr/>
        </p:nvSpPr>
        <p:spPr>
          <a:xfrm>
            <a:off x="1747837" y="4724400"/>
            <a:ext cx="1338263" cy="56938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Lead</a:t>
            </a:r>
            <a:br>
              <a:rPr b="0" i="0" lang="en-U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Xiongfeng</a:t>
            </a:r>
            <a:endParaRPr b="0" i="0" sz="17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3212204" y="4724399"/>
            <a:ext cx="1338263" cy="56938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 Lead</a:t>
            </a:r>
            <a:br>
              <a:rPr b="0" i="0" lang="en-U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Hao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4690808" y="4724399"/>
            <a:ext cx="1338263" cy="56938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 Lead</a:t>
            </a:r>
            <a:b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Neil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6029075" y="4724400"/>
            <a:ext cx="1563900" cy="569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Front-End Dev</a:t>
            </a:r>
            <a:br>
              <a:rPr b="0" i="0" lang="en-U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Siyang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7648017" y="4724399"/>
            <a:ext cx="1338263" cy="56938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Back-End Dev</a:t>
            </a:r>
            <a:br>
              <a:rPr b="0" i="0" lang="en-U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Zhaokang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9077983" y="4724399"/>
            <a:ext cx="1338263" cy="56938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Back-End Dev</a:t>
            </a:r>
            <a:br>
              <a:rPr b="0" i="0" lang="en-U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Ian</a:t>
            </a:r>
            <a:endParaRPr/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7837" y="3365712"/>
            <a:ext cx="1338263" cy="1331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26086" y="3346744"/>
            <a:ext cx="1338263" cy="135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3856" y="3371284"/>
            <a:ext cx="1335408" cy="1354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20389" y="3371284"/>
            <a:ext cx="1335408" cy="1329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34783" y="3364481"/>
            <a:ext cx="1351497" cy="136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36310" y="3375924"/>
            <a:ext cx="1333500" cy="1338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Content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59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590">
                <a:solidFill>
                  <a:schemeClr val="lt1"/>
                </a:solidFill>
              </a:rPr>
              <a:t>UML diagram and Data Flow</a:t>
            </a:r>
            <a:br>
              <a:rPr lang="en-US" sz="2590">
                <a:solidFill>
                  <a:schemeClr val="lt1"/>
                </a:solidFill>
              </a:rPr>
            </a:br>
            <a:endParaRPr sz="259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590">
                <a:solidFill>
                  <a:schemeClr val="lt1"/>
                </a:solidFill>
              </a:rPr>
              <a:t>Model: Data classes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220">
                <a:solidFill>
                  <a:schemeClr val="lt1"/>
                </a:solidFill>
              </a:rPr>
              <a:t>Message, ChatRoom, User, DataStorage</a:t>
            </a:r>
            <a:endParaRPr sz="2220">
              <a:solidFill>
                <a:schemeClr val="lt1"/>
              </a:solidFill>
            </a:endParaRPr>
          </a:p>
          <a:p>
            <a:pPr indent="-50800" lvl="1" marL="685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22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590">
                <a:solidFill>
                  <a:schemeClr val="lt1"/>
                </a:solidFill>
              </a:rPr>
              <a:t>Model: Tools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220">
                <a:solidFill>
                  <a:schemeClr val="lt1"/>
                </a:solidFill>
              </a:rPr>
              <a:t>GetListWrapper, RequestPayload, PayloadParser, Status</a:t>
            </a:r>
            <a:br>
              <a:rPr lang="en-US" sz="2220">
                <a:solidFill>
                  <a:schemeClr val="lt1"/>
                </a:solidFill>
              </a:rPr>
            </a:br>
            <a:endParaRPr sz="222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590">
                <a:solidFill>
                  <a:schemeClr val="lt1"/>
                </a:solidFill>
              </a:rPr>
              <a:t>Model: Logic classes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220">
                <a:solidFill>
                  <a:schemeClr val="lt1"/>
                </a:solidFill>
              </a:rPr>
              <a:t>DispatchAdapter, Commands, ResponseAdapter</a:t>
            </a:r>
            <a:br>
              <a:rPr lang="en-US" sz="2220">
                <a:solidFill>
                  <a:schemeClr val="lt1"/>
                </a:solidFill>
              </a:rPr>
            </a:br>
            <a:endParaRPr sz="222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590">
                <a:solidFill>
                  <a:schemeClr val="lt1"/>
                </a:solidFill>
              </a:rPr>
              <a:t>Controller and View</a:t>
            </a:r>
            <a:br>
              <a:rPr lang="en-US" sz="2590">
                <a:solidFill>
                  <a:schemeClr val="lt1"/>
                </a:solidFill>
              </a:rPr>
            </a:br>
            <a:endParaRPr sz="259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590">
                <a:solidFill>
                  <a:schemeClr val="lt1"/>
                </a:solidFill>
              </a:rPr>
              <a:t>Functionality 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Complete UML Diagram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02258"/>
            <a:ext cx="12192000" cy="3253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Data Flow</a:t>
            </a:r>
            <a:endParaRPr/>
          </a:p>
        </p:txBody>
      </p:sp>
      <p:pic>
        <p:nvPicPr>
          <p:cNvPr id="138" name="Google Shape;13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641" y="1529253"/>
            <a:ext cx="8448718" cy="4963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Data Flow</a:t>
            </a:r>
            <a:endParaRPr/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425" y="1524851"/>
            <a:ext cx="10144423" cy="498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Model: User and Message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590">
                <a:solidFill>
                  <a:schemeClr val="lt1"/>
                </a:solidFill>
              </a:rPr>
              <a:t>User</a:t>
            </a:r>
            <a:endParaRPr sz="2590">
              <a:solidFill>
                <a:schemeClr val="lt1"/>
              </a:solidFill>
            </a:endParaRPr>
          </a:p>
          <a:p>
            <a:pPr indent="-4064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220">
                <a:solidFill>
                  <a:schemeClr val="lt1"/>
                </a:solidFill>
              </a:rPr>
              <a:t>Username</a:t>
            </a:r>
            <a:br>
              <a:rPr lang="en-US" sz="2220">
                <a:solidFill>
                  <a:schemeClr val="lt1"/>
                </a:solidFill>
              </a:rPr>
            </a:br>
            <a:r>
              <a:rPr lang="en-US" sz="2220">
                <a:solidFill>
                  <a:schemeClr val="lt1"/>
                </a:solidFill>
              </a:rPr>
              <a:t>Session</a:t>
            </a:r>
            <a:endParaRPr/>
          </a:p>
          <a:p>
            <a:pPr indent="-4064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220">
                <a:solidFill>
                  <a:schemeClr val="lt1"/>
                </a:solidFill>
              </a:rPr>
              <a:t>Profile information</a:t>
            </a:r>
            <a:endParaRPr/>
          </a:p>
          <a:p>
            <a:pPr indent="-4064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220">
                <a:solidFill>
                  <a:schemeClr val="lt1"/>
                </a:solidFill>
              </a:rPr>
              <a:t>List of joined ChatRoom names</a:t>
            </a:r>
            <a:br>
              <a:rPr lang="en-US" sz="2220">
                <a:solidFill>
                  <a:schemeClr val="lt1"/>
                </a:solidFill>
              </a:rPr>
            </a:br>
            <a:endParaRPr sz="222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220">
                <a:solidFill>
                  <a:schemeClr val="lt1"/>
                </a:solidFill>
              </a:rPr>
              <a:t>Implements PCL to execute cmd</a:t>
            </a:r>
            <a:br>
              <a:rPr lang="en-US" sz="2590">
                <a:solidFill>
                  <a:schemeClr val="lt1"/>
                </a:solidFill>
              </a:rPr>
            </a:br>
            <a:br>
              <a:rPr lang="en-US" sz="2590">
                <a:solidFill>
                  <a:schemeClr val="lt1"/>
                </a:solidFill>
              </a:rPr>
            </a:br>
            <a:r>
              <a:rPr lang="en-US" sz="2590">
                <a:solidFill>
                  <a:schemeClr val="lt1"/>
                </a:solidFill>
              </a:rPr>
              <a:t>Message</a:t>
            </a:r>
            <a:endParaRPr sz="2590">
              <a:solidFill>
                <a:schemeClr val="lt1"/>
              </a:solidFill>
            </a:endParaRPr>
          </a:p>
          <a:p>
            <a:pPr indent="-4572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220">
                <a:solidFill>
                  <a:schemeClr val="lt1"/>
                </a:solidFill>
              </a:rPr>
              <a:t>Type</a:t>
            </a:r>
            <a:endParaRPr/>
          </a:p>
          <a:p>
            <a:pPr indent="-4572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220">
                <a:solidFill>
                  <a:schemeClr val="lt1"/>
                </a:solidFill>
              </a:rPr>
              <a:t>Sender and receiver</a:t>
            </a:r>
            <a:endParaRPr/>
          </a:p>
          <a:p>
            <a:pPr indent="-4572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220">
                <a:solidFill>
                  <a:schemeClr val="lt1"/>
                </a:solidFill>
              </a:rPr>
              <a:t>Message text</a:t>
            </a:r>
            <a:endParaRPr/>
          </a:p>
          <a:p>
            <a:pPr indent="-4572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220">
                <a:solidFill>
                  <a:schemeClr val="lt1"/>
                </a:solidFill>
              </a:rPr>
              <a:t>Chat</a:t>
            </a:r>
            <a:r>
              <a:rPr lang="en-US" sz="2220">
                <a:solidFill>
                  <a:schemeClr val="lt1"/>
                </a:solidFill>
              </a:rPr>
              <a:t>R</a:t>
            </a:r>
            <a:r>
              <a:rPr lang="en-US" sz="2220">
                <a:solidFill>
                  <a:schemeClr val="lt1"/>
                </a:solidFill>
              </a:rPr>
              <a:t>oom name</a:t>
            </a:r>
            <a:endParaRPr sz="2220">
              <a:solidFill>
                <a:schemeClr val="lt1"/>
              </a:solidFill>
            </a:endParaRPr>
          </a:p>
        </p:txBody>
      </p:sp>
      <p:sp>
        <p:nvSpPr>
          <p:cNvPr id="153" name="Google Shape;153;p11"/>
          <p:cNvSpPr/>
          <p:nvPr/>
        </p:nvSpPr>
        <p:spPr>
          <a:xfrm>
            <a:off x="6096000" y="1936909"/>
            <a:ext cx="4494415" cy="156966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6096001" y="4001294"/>
            <a:ext cx="5956068" cy="2062103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574" y="241750"/>
            <a:ext cx="3723525" cy="637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Model: ChatRoom and DataStorage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ChatRoom</a:t>
            </a:r>
            <a:endParaRPr>
              <a:solidFill>
                <a:schemeClr val="lt1"/>
              </a:solidFill>
            </a:endParaRPr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Name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Owner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Profile restrictions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List of joined Users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DataStorage</a:t>
            </a:r>
            <a:endParaRPr>
              <a:solidFill>
                <a:schemeClr val="lt1"/>
              </a:solidFill>
            </a:endParaRPr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Maps between different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User and ChatRoom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31"/>
          <p:cNvSpPr/>
          <p:nvPr/>
        </p:nvSpPr>
        <p:spPr>
          <a:xfrm>
            <a:off x="5253644" y="1690687"/>
            <a:ext cx="5336771" cy="2062103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1"/>
          <p:cNvSpPr/>
          <p:nvPr/>
        </p:nvSpPr>
        <p:spPr>
          <a:xfrm>
            <a:off x="5253644" y="4185959"/>
            <a:ext cx="6798425" cy="169277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4622" y="1499875"/>
            <a:ext cx="4286150" cy="48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Model: Tools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12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2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2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 txBox="1"/>
          <p:nvPr>
            <p:ph idx="1" type="body"/>
          </p:nvPr>
        </p:nvSpPr>
        <p:spPr>
          <a:xfrm>
            <a:off x="838200" y="1825625"/>
            <a:ext cx="483108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590">
                <a:solidFill>
                  <a:schemeClr val="lt1"/>
                </a:solidFill>
              </a:rPr>
              <a:t>Request Payload</a:t>
            </a:r>
            <a:endParaRPr sz="2590">
              <a:solidFill>
                <a:schemeClr val="lt1"/>
              </a:solidFill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220">
                <a:solidFill>
                  <a:schemeClr val="lt1"/>
                </a:solidFill>
              </a:rPr>
              <a:t>Prepares a String representation of username and groupName</a:t>
            </a:r>
            <a:endParaRPr sz="222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590">
                <a:solidFill>
                  <a:schemeClr val="lt1"/>
                </a:solidFill>
              </a:rPr>
              <a:t>PayloadParser</a:t>
            </a:r>
            <a:br>
              <a:rPr lang="en-US" sz="2590">
                <a:solidFill>
                  <a:schemeClr val="lt1"/>
                </a:solidFill>
              </a:rPr>
            </a:br>
            <a:endParaRPr sz="2590">
              <a:solidFill>
                <a:schemeClr val="lt1"/>
              </a:solidFill>
            </a:endParaRPr>
          </a:p>
          <a:p>
            <a:pPr indent="-4064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220">
                <a:solidFill>
                  <a:schemeClr val="lt1"/>
                </a:solidFill>
              </a:rPr>
              <a:t>Example: </a:t>
            </a:r>
            <a:br>
              <a:rPr lang="en-US" sz="2220">
                <a:solidFill>
                  <a:schemeClr val="lt1"/>
                </a:solidFill>
              </a:rPr>
            </a:br>
            <a:r>
              <a:rPr lang="en-US" sz="222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createUser</a:t>
            </a:r>
            <a:endParaRPr sz="222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0">
                <a:solidFill>
                  <a:schemeClr val="lt1"/>
                </a:solidFill>
              </a:rPr>
              <a:t>Generates a User from JSON payload information</a:t>
            </a:r>
            <a:br>
              <a:rPr lang="en-US" sz="2220">
                <a:solidFill>
                  <a:schemeClr val="lt1"/>
                </a:solidFill>
              </a:rPr>
            </a:br>
            <a:endParaRPr sz="2220">
              <a:solidFill>
                <a:schemeClr val="lt1"/>
              </a:solidFill>
            </a:endParaRPr>
          </a:p>
        </p:txBody>
      </p:sp>
      <p:pic>
        <p:nvPicPr>
          <p:cNvPr id="177" name="Google Shape;17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306" y="1476875"/>
            <a:ext cx="48577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2019-11-05T20:15:14Z</dcterms:created>
  <dc:creator>Neil Chen</dc:creator>
</cp:coreProperties>
</file>