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6" r:id="rId2"/>
    <p:sldId id="286" r:id="rId3"/>
    <p:sldId id="279" r:id="rId4"/>
    <p:sldId id="280" r:id="rId5"/>
    <p:sldId id="284" r:id="rId6"/>
    <p:sldId id="282" r:id="rId7"/>
    <p:sldId id="287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" initials="1" lastIdx="1" clrIdx="0">
    <p:extLst>
      <p:ext uri="{19B8F6BF-5375-455C-9EA6-DF929625EA0E}">
        <p15:presenceInfo xmlns:p15="http://schemas.microsoft.com/office/powerpoint/2012/main" userId="S::c3098@ioffice.site::5c7ebf2b-23c5-4066-85f7-cc6a0bfab9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408DF-F6CB-AE4E-AEF8-65BAC84E664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8C58D-FB1E-B444-B0A0-B8DAD8D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4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8C58D-FB1E-B444-B0A0-B8DAD8DB35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0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9943-8C5D-3140-868C-5AF1805F1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D63D-CEE2-DE4A-9227-EE64F1302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099E7-D0EC-2641-8CBD-4E56AC3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BC2D-9A3E-7340-85ED-DBE550D905B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94CA0-AE01-9C49-9586-4F7C76AB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DAC83-E44B-B747-8887-6181701F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3D26-8F70-B040-A63F-439C684C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A2B6-16B5-C241-A722-D3826A53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F8D04-E735-C942-B204-83D5B7448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9E619-DC48-7341-B384-BE06F5DC7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99687-F095-0E44-9EDC-62ABC1C0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BC2D-9A3E-7340-85ED-DBE550D905B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727D8-3790-5046-9558-1D3B276B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965B9-D5CF-8E43-B93E-24BC91B3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3D26-8F70-B040-A63F-439C684C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2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A871-AF18-0F46-9EB2-B298B7EB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4019B-A6F8-3740-9263-48A1CDA8F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69110-ABC6-0D45-9661-211706A4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BC2D-9A3E-7340-85ED-DBE550D905B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3CE9-1C49-0041-88B5-5F4D6DAF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9E48-8501-234E-BFD0-4ACD7165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3D26-8F70-B040-A63F-439C684C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6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A936E-E203-D442-B40A-26A23986F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6D149-2FE1-E349-9A1C-2704511A8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7323-5DFD-C344-A59A-CC8C0D7F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BC2D-9A3E-7340-85ED-DBE550D905B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7A94-F712-054D-8E10-658FDEDE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AB9B-F7D5-AD48-962E-C7B13E79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3D26-8F70-B040-A63F-439C684C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7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9085-25C4-CE48-8B62-2A25C075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8F89-FAC8-1D43-8DEC-AC48C6CB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2834C-9056-D54A-8A02-E8CA9A34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BC2D-9A3E-7340-85ED-DBE550D905B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28741-E4C3-2340-B455-C3120218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DEE0F-E77D-BD43-961D-861DCDFE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3D26-8F70-B040-A63F-439C684C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4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5382-735B-F74E-9C2F-5EE3D1F4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A263-1790-E749-A00D-2A56CA086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042AB-8315-AB46-B50A-4EA43D1F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BC2D-9A3E-7340-85ED-DBE550D905B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3E811-3C46-DF4B-94EF-F305AEE2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D659C-826F-A84E-9C12-D8E04848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3D26-8F70-B040-A63F-439C684C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4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B60D-060B-CE48-9CDA-2F8774BD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0BA8-BB9F-2447-8B1F-09BD532EC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B87EA-B033-E241-8BAA-B8972537B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94468-C3C5-CB43-B832-A4F3B004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BC2D-9A3E-7340-85ED-DBE550D905B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E82E1-065C-FC43-9737-261E728A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18894-8A45-D040-A65A-D43B45C9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3D26-8F70-B040-A63F-439C684C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3AFE-85AA-2346-ACC4-50625D4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F47F-BA5A-6443-8799-4E9228C2E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72581-DFEA-9245-8A14-1609CEA4D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A6C02-91E7-294B-8246-4545C2EF0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AE0F7-C1C6-234B-8C38-7C65F51CB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6B00A-9F1B-7142-8B38-FB60FD47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BC2D-9A3E-7340-85ED-DBE550D905B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C6D5C-207C-E444-8950-E01763C1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7B439-047A-E345-A543-2E5582CE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3D26-8F70-B040-A63F-439C684C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602AF7-AB9D-9C45-91DE-832AE42F396F}"/>
              </a:ext>
            </a:extLst>
          </p:cNvPr>
          <p:cNvSpPr/>
          <p:nvPr userDrawn="1"/>
        </p:nvSpPr>
        <p:spPr>
          <a:xfrm>
            <a:off x="0" y="0"/>
            <a:ext cx="12192000" cy="11039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8D776F-56A7-5843-93E8-C5FA98D41FB7}"/>
              </a:ext>
            </a:extLst>
          </p:cNvPr>
          <p:cNvSpPr/>
          <p:nvPr userDrawn="1"/>
        </p:nvSpPr>
        <p:spPr>
          <a:xfrm>
            <a:off x="0" y="0"/>
            <a:ext cx="12192000" cy="150541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8D776F-56A7-5843-93E8-C5FA98D41FB7}"/>
              </a:ext>
            </a:extLst>
          </p:cNvPr>
          <p:cNvSpPr/>
          <p:nvPr userDrawn="1"/>
        </p:nvSpPr>
        <p:spPr>
          <a:xfrm>
            <a:off x="0" y="0"/>
            <a:ext cx="12192000" cy="50633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6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2B2E-E53F-1F41-B692-5DE3BC2E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44B9-5406-1A42-9F16-1F282300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FA04F-3379-1345-A5D9-B8EBBE5C4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B9BD1-1E7C-6840-A087-23EFEAB0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BC2D-9A3E-7340-85ED-DBE550D905B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5A635-0D83-634E-80C3-65875912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8A5E9-A576-B640-9CD9-EDD4D811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3D26-8F70-B040-A63F-439C684C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F3442-8AAE-A248-8C4B-4B4C19C3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BFFB-B069-2741-A0D6-212C6B4C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967F-2E81-384C-8351-F915E0B9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BC2D-9A3E-7340-85ED-DBE550D905B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C05D6-0351-144F-A737-277C28930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0EA3-688E-DD4D-952B-36335C9F7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63D26-8F70-B040-A63F-439C684C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0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C3D1-BF70-9240-B3DF-3A77FA737EA8}"/>
              </a:ext>
            </a:extLst>
          </p:cNvPr>
          <p:cNvSpPr txBox="1">
            <a:spLocks/>
          </p:cNvSpPr>
          <p:nvPr/>
        </p:nvSpPr>
        <p:spPr>
          <a:xfrm>
            <a:off x="608081" y="1197477"/>
            <a:ext cx="10975838" cy="297634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9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E10FD-7C0A-C547-828D-75543883C096}"/>
              </a:ext>
            </a:extLst>
          </p:cNvPr>
          <p:cNvSpPr txBox="1">
            <a:spLocks/>
          </p:cNvSpPr>
          <p:nvPr/>
        </p:nvSpPr>
        <p:spPr>
          <a:xfrm>
            <a:off x="608081" y="5298688"/>
            <a:ext cx="10975838" cy="723670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Roland </a:t>
            </a:r>
            <a:r>
              <a:rPr 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Hentz</a:t>
            </a: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Zihan</a:t>
            </a: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</a:p>
          <a:p>
            <a:pPr marL="0" indent="0" algn="ctr">
              <a:buNone/>
            </a:pPr>
            <a:r>
              <a:rPr 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Haojia</a:t>
            </a: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            </a:t>
            </a:r>
            <a:r>
              <a:rPr 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Yueqi</a:t>
            </a: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C07CC-5040-6349-BD5D-E8C418493017}"/>
              </a:ext>
            </a:extLst>
          </p:cNvPr>
          <p:cNvSpPr txBox="1"/>
          <p:nvPr/>
        </p:nvSpPr>
        <p:spPr>
          <a:xfrm>
            <a:off x="0" y="1230764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 Trial in 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Tissue Sarcoma</a:t>
            </a:r>
          </a:p>
        </p:txBody>
      </p:sp>
    </p:spTree>
    <p:extLst>
      <p:ext uri="{BB962C8B-B14F-4D97-AF65-F5344CB8AC3E}">
        <p14:creationId xmlns:p14="http://schemas.microsoft.com/office/powerpoint/2010/main" val="320958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65DEC-E4E4-8C40-AE3F-C457847E7B7A}"/>
              </a:ext>
            </a:extLst>
          </p:cNvPr>
          <p:cNvSpPr txBox="1"/>
          <p:nvPr/>
        </p:nvSpPr>
        <p:spPr>
          <a:xfrm>
            <a:off x="88073" y="75501"/>
            <a:ext cx="378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03DC89-5803-D947-9741-521315691074}"/>
              </a:ext>
            </a:extLst>
          </p:cNvPr>
          <p:cNvSpPr/>
          <p:nvPr/>
        </p:nvSpPr>
        <p:spPr>
          <a:xfrm>
            <a:off x="1656461" y="1586178"/>
            <a:ext cx="355348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Soft  Tissue Sarcoma</a:t>
            </a:r>
            <a:r>
              <a:rPr lang="en-US" sz="24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ADAB74-A32B-8542-ABCF-4FF486848825}"/>
              </a:ext>
            </a:extLst>
          </p:cNvPr>
          <p:cNvSpPr/>
          <p:nvPr/>
        </p:nvSpPr>
        <p:spPr>
          <a:xfrm>
            <a:off x="496729" y="2602776"/>
            <a:ext cx="2930054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sz="24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Doxorubicin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AB16F-C816-394A-A072-8899D3E52DC5}"/>
              </a:ext>
            </a:extLst>
          </p:cNvPr>
          <p:cNvSpPr/>
          <p:nvPr/>
        </p:nvSpPr>
        <p:spPr>
          <a:xfrm>
            <a:off x="5346401" y="2666422"/>
            <a:ext cx="226511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Ifosfamide</a:t>
            </a:r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5B6772-67F9-DA48-AE01-8AD2DBEA55B5}"/>
              </a:ext>
            </a:extLst>
          </p:cNvPr>
          <p:cNvSpPr/>
          <p:nvPr/>
        </p:nvSpPr>
        <p:spPr>
          <a:xfrm>
            <a:off x="5346401" y="3737544"/>
            <a:ext cx="226511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Evofosfamide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7274AF-1D16-F847-815E-1992E116C0AA}"/>
              </a:ext>
            </a:extLst>
          </p:cNvPr>
          <p:cNvSpPr/>
          <p:nvPr/>
        </p:nvSpPr>
        <p:spPr>
          <a:xfrm>
            <a:off x="4878056" y="3296909"/>
            <a:ext cx="3277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Two-Drug Combination 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D4F4AC-46B3-8844-A204-F4B15459C427}"/>
              </a:ext>
            </a:extLst>
          </p:cNvPr>
          <p:cNvCxnSpPr/>
          <p:nvPr/>
        </p:nvCxnSpPr>
        <p:spPr>
          <a:xfrm>
            <a:off x="3794223" y="3516546"/>
            <a:ext cx="1248229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8D1A5B52-E0F3-A344-81F4-A2F59A1FF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245" y="5271822"/>
            <a:ext cx="57130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Combination: </a:t>
            </a:r>
            <a:r>
              <a:rPr lang="en-US" b="1" dirty="0" err="1"/>
              <a:t>Evofosfamide</a:t>
            </a:r>
            <a:r>
              <a:rPr lang="en-US" b="1" dirty="0"/>
              <a:t> and Doxorubicin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VS.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Doxorubicin alone.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366AC0-9324-B54C-9BF0-90A7EB373868}"/>
              </a:ext>
            </a:extLst>
          </p:cNvPr>
          <p:cNvCxnSpPr>
            <a:cxnSpLocks/>
          </p:cNvCxnSpPr>
          <p:nvPr/>
        </p:nvCxnSpPr>
        <p:spPr>
          <a:xfrm>
            <a:off x="7471767" y="4495105"/>
            <a:ext cx="0" cy="622300"/>
          </a:xfrm>
          <a:prstGeom prst="straightConnector1">
            <a:avLst/>
          </a:prstGeom>
          <a:ln w="57150">
            <a:solidFill>
              <a:srgbClr val="00EE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300252D-1609-8144-B6FD-5528B8145762}"/>
              </a:ext>
            </a:extLst>
          </p:cNvPr>
          <p:cNvSpPr/>
          <p:nvPr/>
        </p:nvSpPr>
        <p:spPr>
          <a:xfrm>
            <a:off x="4569220" y="4884530"/>
            <a:ext cx="3047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70C0"/>
                </a:solidFill>
              </a:rPr>
              <a:t>Efficacy and Safety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3C64BE-198B-7243-85A8-532736B06203}"/>
              </a:ext>
            </a:extLst>
          </p:cNvPr>
          <p:cNvSpPr/>
          <p:nvPr/>
        </p:nvSpPr>
        <p:spPr>
          <a:xfrm>
            <a:off x="7762060" y="37880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Hypoxic microenvironment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Solid Tumors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Rapid Cell Growth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cancer progression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9A72A9-85FC-4A41-8636-B0E852B22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78" y="356897"/>
            <a:ext cx="4144849" cy="30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3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0BD585-114B-9543-8E98-3656ABCC9395}"/>
              </a:ext>
            </a:extLst>
          </p:cNvPr>
          <p:cNvSpPr txBox="1"/>
          <p:nvPr/>
        </p:nvSpPr>
        <p:spPr>
          <a:xfrm>
            <a:off x="4476" y="0"/>
            <a:ext cx="343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FA6B-C237-5244-B743-95C251F74ABA}"/>
              </a:ext>
            </a:extLst>
          </p:cNvPr>
          <p:cNvSpPr/>
          <p:nvPr/>
        </p:nvSpPr>
        <p:spPr>
          <a:xfrm>
            <a:off x="4395536" y="1780675"/>
            <a:ext cx="3074769" cy="7459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Randomized (n = 635)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93BBBD-857F-7740-86DA-57C621243E14}"/>
              </a:ext>
            </a:extLst>
          </p:cNvPr>
          <p:cNvSpPr/>
          <p:nvPr/>
        </p:nvSpPr>
        <p:spPr>
          <a:xfrm>
            <a:off x="7760368" y="3505201"/>
            <a:ext cx="3256161" cy="12953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Arm B: Single-drug Group 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Doxorubicin alone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(n = 321)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358B7-ACD9-B946-A378-6FB16BC86585}"/>
              </a:ext>
            </a:extLst>
          </p:cNvPr>
          <p:cNvSpPr/>
          <p:nvPr/>
        </p:nvSpPr>
        <p:spPr>
          <a:xfrm>
            <a:off x="1175471" y="3505200"/>
            <a:ext cx="3372465" cy="12953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Arm A: Combination Group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Doxorubicin plus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Evofosfamide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(n = 314)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E046A0-FC85-3C4E-810F-A0BE8A42E4A7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2861704" y="2526633"/>
            <a:ext cx="3071217" cy="97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102A69-4DBF-0A43-AF1A-BCBC7C752BD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932920" y="2526633"/>
            <a:ext cx="3455529" cy="97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74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4D520-9150-A749-A703-6AEA15128380}"/>
              </a:ext>
            </a:extLst>
          </p:cNvPr>
          <p:cNvSpPr txBox="1"/>
          <p:nvPr/>
        </p:nvSpPr>
        <p:spPr>
          <a:xfrm>
            <a:off x="0" y="0"/>
            <a:ext cx="378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 Values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895F8A-DB4E-4846-B140-DDDFB6EE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18" y="609655"/>
            <a:ext cx="8277821" cy="5617889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00C8F7-0516-8640-BBD3-9A653C1F6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26" y="949033"/>
            <a:ext cx="8277821" cy="58881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91E1E1A-A274-3B42-8335-799ED2697924}"/>
              </a:ext>
            </a:extLst>
          </p:cNvPr>
          <p:cNvSpPr/>
          <p:nvPr/>
        </p:nvSpPr>
        <p:spPr>
          <a:xfrm>
            <a:off x="2000491" y="3204998"/>
            <a:ext cx="1307939" cy="27020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 ECOG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2381B1-F960-B444-A5FB-78586394FF61}"/>
              </a:ext>
            </a:extLst>
          </p:cNvPr>
          <p:cNvSpPr/>
          <p:nvPr/>
        </p:nvSpPr>
        <p:spPr>
          <a:xfrm>
            <a:off x="1822545" y="3989686"/>
            <a:ext cx="1485885" cy="27020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at Diagnosis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C1951-B910-2A4F-B899-83313AE13726}"/>
              </a:ext>
            </a:extLst>
          </p:cNvPr>
          <p:cNvSpPr/>
          <p:nvPr/>
        </p:nvSpPr>
        <p:spPr>
          <a:xfrm>
            <a:off x="1901639" y="5546300"/>
            <a:ext cx="1888308" cy="27020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 Radiotherapy Flag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552DE7-C982-1D4D-8901-8275704C3CDE}"/>
              </a:ext>
            </a:extLst>
          </p:cNvPr>
          <p:cNvSpPr/>
          <p:nvPr/>
        </p:nvSpPr>
        <p:spPr>
          <a:xfrm>
            <a:off x="2000491" y="6275492"/>
            <a:ext cx="1969625" cy="30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 Cancer Surgery Flag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1791ADE-2273-C149-8862-A71B81564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726" y="5510126"/>
            <a:ext cx="8158216" cy="12319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39D355C-61EC-F743-BC9B-975ADB938A54}"/>
              </a:ext>
            </a:extLst>
          </p:cNvPr>
          <p:cNvSpPr/>
          <p:nvPr/>
        </p:nvSpPr>
        <p:spPr>
          <a:xfrm>
            <a:off x="2098052" y="5560016"/>
            <a:ext cx="2497640" cy="3162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 Systemic Therapy Flag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6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46E6D0-AD8A-6A44-89E4-879C475C82D1}"/>
              </a:ext>
            </a:extLst>
          </p:cNvPr>
          <p:cNvSpPr txBox="1"/>
          <p:nvPr/>
        </p:nvSpPr>
        <p:spPr>
          <a:xfrm>
            <a:off x="12929" y="-35334"/>
            <a:ext cx="465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Response Rate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720D93-724D-1249-9591-CC1B3C92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040" y="1923528"/>
            <a:ext cx="6478759" cy="3989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C6556F-79DE-8146-8611-D3AEA1C3BD46}"/>
              </a:ext>
            </a:extLst>
          </p:cNvPr>
          <p:cNvSpPr txBox="1"/>
          <p:nvPr/>
        </p:nvSpPr>
        <p:spPr>
          <a:xfrm>
            <a:off x="1888196" y="2202460"/>
            <a:ext cx="173420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CFF35-3D04-E346-957E-583300291427}"/>
              </a:ext>
            </a:extLst>
          </p:cNvPr>
          <p:cNvSpPr txBox="1"/>
          <p:nvPr/>
        </p:nvSpPr>
        <p:spPr>
          <a:xfrm>
            <a:off x="232188" y="1207126"/>
            <a:ext cx="4102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Combination 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709D4-668B-5A49-A403-0F0D2456B395}"/>
              </a:ext>
            </a:extLst>
          </p:cNvPr>
          <p:cNvSpPr txBox="1"/>
          <p:nvPr/>
        </p:nvSpPr>
        <p:spPr>
          <a:xfrm>
            <a:off x="3340790" y="1207126"/>
            <a:ext cx="4102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Doxorubicin Alone Group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303C5E-50FC-DC4F-AEE3-0BA96CAA81B4}"/>
              </a:ext>
            </a:extLst>
          </p:cNvPr>
          <p:cNvCxnSpPr>
            <a:cxnSpLocks/>
          </p:cNvCxnSpPr>
          <p:nvPr/>
        </p:nvCxnSpPr>
        <p:spPr>
          <a:xfrm>
            <a:off x="1043224" y="2190652"/>
            <a:ext cx="0" cy="6223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81442ED-2B6A-B945-AA8B-ECC1098534C1}"/>
              </a:ext>
            </a:extLst>
          </p:cNvPr>
          <p:cNvSpPr/>
          <p:nvPr/>
        </p:nvSpPr>
        <p:spPr>
          <a:xfrm>
            <a:off x="642654" y="1661918"/>
            <a:ext cx="8011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314</a:t>
            </a:r>
            <a:r>
              <a:rPr lang="en-US" sz="24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CD0681-D1C1-C84A-8A62-E5052DCD85D5}"/>
              </a:ext>
            </a:extLst>
          </p:cNvPr>
          <p:cNvSpPr/>
          <p:nvPr/>
        </p:nvSpPr>
        <p:spPr>
          <a:xfrm>
            <a:off x="4022972" y="1700099"/>
            <a:ext cx="8011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321</a:t>
            </a:r>
            <a:r>
              <a:rPr lang="en-US" sz="24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477B9D-1712-FB43-B7DF-32DC0E843A41}"/>
              </a:ext>
            </a:extLst>
          </p:cNvPr>
          <p:cNvSpPr/>
          <p:nvPr/>
        </p:nvSpPr>
        <p:spPr>
          <a:xfrm>
            <a:off x="396770" y="2823726"/>
            <a:ext cx="129290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90/314</a:t>
            </a:r>
            <a:r>
              <a:rPr lang="en-US" sz="24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A107FA-10F2-3D46-916B-45B847E47E26}"/>
              </a:ext>
            </a:extLst>
          </p:cNvPr>
          <p:cNvSpPr/>
          <p:nvPr/>
        </p:nvSpPr>
        <p:spPr>
          <a:xfrm>
            <a:off x="3908158" y="2816506"/>
            <a:ext cx="138475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59/321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E19827-C0AE-934E-B818-26FFA8B20400}"/>
              </a:ext>
            </a:extLst>
          </p:cNvPr>
          <p:cNvCxnSpPr>
            <a:cxnSpLocks/>
          </p:cNvCxnSpPr>
          <p:nvPr/>
        </p:nvCxnSpPr>
        <p:spPr>
          <a:xfrm>
            <a:off x="4423542" y="2231888"/>
            <a:ext cx="0" cy="6223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867893-9CB4-8E4E-9A28-7FAAE2D099B1}"/>
              </a:ext>
            </a:extLst>
          </p:cNvPr>
          <p:cNvSpPr txBox="1"/>
          <p:nvPr/>
        </p:nvSpPr>
        <p:spPr>
          <a:xfrm>
            <a:off x="1933491" y="2816506"/>
            <a:ext cx="206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P=0.00222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CFB92-27AD-4A48-BED3-D531F9E4388B}"/>
              </a:ext>
            </a:extLst>
          </p:cNvPr>
          <p:cNvCxnSpPr>
            <a:cxnSpLocks/>
          </p:cNvCxnSpPr>
          <p:nvPr/>
        </p:nvCxnSpPr>
        <p:spPr>
          <a:xfrm>
            <a:off x="1043223" y="4715182"/>
            <a:ext cx="0" cy="6223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E2036F7-4356-DA43-9792-DB5AB368086B}"/>
              </a:ext>
            </a:extLst>
          </p:cNvPr>
          <p:cNvSpPr/>
          <p:nvPr/>
        </p:nvSpPr>
        <p:spPr>
          <a:xfrm>
            <a:off x="428002" y="4093688"/>
            <a:ext cx="129290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8/314</a:t>
            </a:r>
            <a:r>
              <a:rPr lang="en-US" sz="24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F213BB-F0F9-1F4F-9C75-E81E0E1DA213}"/>
              </a:ext>
            </a:extLst>
          </p:cNvPr>
          <p:cNvCxnSpPr>
            <a:cxnSpLocks/>
          </p:cNvCxnSpPr>
          <p:nvPr/>
        </p:nvCxnSpPr>
        <p:spPr>
          <a:xfrm>
            <a:off x="4446554" y="4715182"/>
            <a:ext cx="0" cy="6223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03DB86B-3003-4144-8EBB-B04C0551C6C8}"/>
              </a:ext>
            </a:extLst>
          </p:cNvPr>
          <p:cNvSpPr/>
          <p:nvPr/>
        </p:nvSpPr>
        <p:spPr>
          <a:xfrm>
            <a:off x="3995238" y="4026854"/>
            <a:ext cx="129290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3/321</a:t>
            </a:r>
            <a:r>
              <a:rPr lang="en-US" sz="24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066D02-A590-7341-91D2-1584C5DB56F7}"/>
              </a:ext>
            </a:extLst>
          </p:cNvPr>
          <p:cNvSpPr txBox="1"/>
          <p:nvPr/>
        </p:nvSpPr>
        <p:spPr>
          <a:xfrm>
            <a:off x="1950580" y="4840283"/>
            <a:ext cx="1734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762776-E5EA-0A4A-8A1B-3CE521DE532A}"/>
              </a:ext>
            </a:extLst>
          </p:cNvPr>
          <p:cNvSpPr txBox="1"/>
          <p:nvPr/>
        </p:nvSpPr>
        <p:spPr>
          <a:xfrm>
            <a:off x="2133601" y="4120782"/>
            <a:ext cx="206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P=0.501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3812C-A19C-614C-BA4D-B4D3E070593E}"/>
              </a:ext>
            </a:extLst>
          </p:cNvPr>
          <p:cNvCxnSpPr>
            <a:cxnSpLocks/>
          </p:cNvCxnSpPr>
          <p:nvPr/>
        </p:nvCxnSpPr>
        <p:spPr>
          <a:xfrm>
            <a:off x="1006569" y="3471388"/>
            <a:ext cx="0" cy="622300"/>
          </a:xfrm>
          <a:prstGeom prst="straightConnector1">
            <a:avLst/>
          </a:prstGeom>
          <a:ln w="57150">
            <a:solidFill>
              <a:srgbClr val="00EE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52CA775-89BA-884B-8E73-07D8EAA29D3A}"/>
              </a:ext>
            </a:extLst>
          </p:cNvPr>
          <p:cNvSpPr/>
          <p:nvPr/>
        </p:nvSpPr>
        <p:spPr>
          <a:xfrm>
            <a:off x="478423" y="5337482"/>
            <a:ext cx="147215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85/314</a:t>
            </a:r>
            <a:r>
              <a:rPr lang="en-US" sz="24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14D3EF-E5FE-244F-A46C-60456B01EEF5}"/>
              </a:ext>
            </a:extLst>
          </p:cNvPr>
          <p:cNvCxnSpPr>
            <a:cxnSpLocks/>
          </p:cNvCxnSpPr>
          <p:nvPr/>
        </p:nvCxnSpPr>
        <p:spPr>
          <a:xfrm>
            <a:off x="4423542" y="3404554"/>
            <a:ext cx="0" cy="622300"/>
          </a:xfrm>
          <a:prstGeom prst="straightConnector1">
            <a:avLst/>
          </a:prstGeom>
          <a:ln w="57150">
            <a:solidFill>
              <a:srgbClr val="00EE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8F74874-27E1-734D-BDA4-B8C044231373}"/>
              </a:ext>
            </a:extLst>
          </p:cNvPr>
          <p:cNvSpPr/>
          <p:nvPr/>
        </p:nvSpPr>
        <p:spPr>
          <a:xfrm>
            <a:off x="4100958" y="5324144"/>
            <a:ext cx="129290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56/321</a:t>
            </a:r>
            <a:r>
              <a:rPr lang="en-US" sz="24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A084A4-42AB-3C4D-9BC7-07B9B226EC69}"/>
              </a:ext>
            </a:extLst>
          </p:cNvPr>
          <p:cNvSpPr txBox="1"/>
          <p:nvPr/>
        </p:nvSpPr>
        <p:spPr>
          <a:xfrm>
            <a:off x="1984705" y="3566631"/>
            <a:ext cx="1734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EE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CR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23587-592E-C242-821F-ECC8E40362A3}"/>
              </a:ext>
            </a:extLst>
          </p:cNvPr>
          <p:cNvSpPr txBox="1"/>
          <p:nvPr/>
        </p:nvSpPr>
        <p:spPr>
          <a:xfrm>
            <a:off x="2152745" y="5380875"/>
            <a:ext cx="206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P=0.00353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B6AFD4-D880-EB47-8542-C6D35053FB96}"/>
              </a:ext>
            </a:extLst>
          </p:cNvPr>
          <p:cNvSpPr txBox="1"/>
          <p:nvPr/>
        </p:nvSpPr>
        <p:spPr>
          <a:xfrm>
            <a:off x="2638620" y="2203365"/>
            <a:ext cx="1734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EE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7A9FC4-08BB-A54D-9B94-7D99E3CC7CC9}"/>
              </a:ext>
            </a:extLst>
          </p:cNvPr>
          <p:cNvSpPr txBox="1"/>
          <p:nvPr/>
        </p:nvSpPr>
        <p:spPr>
          <a:xfrm>
            <a:off x="2473687" y="2204485"/>
            <a:ext cx="173420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4602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D23ACD-FC81-5F48-B874-95767F390B96}"/>
              </a:ext>
            </a:extLst>
          </p:cNvPr>
          <p:cNvSpPr txBox="1"/>
          <p:nvPr/>
        </p:nvSpPr>
        <p:spPr>
          <a:xfrm>
            <a:off x="-1" y="0"/>
            <a:ext cx="545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Adverse Event Profiles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ED5DEB-6B9A-0A45-B883-C2B0BB35D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16" y="646331"/>
            <a:ext cx="9372600" cy="5727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34EA39-D6DC-974E-969D-9D07C632F15F}"/>
              </a:ext>
            </a:extLst>
          </p:cNvPr>
          <p:cNvSpPr/>
          <p:nvPr/>
        </p:nvSpPr>
        <p:spPr>
          <a:xfrm>
            <a:off x="2150551" y="1142353"/>
            <a:ext cx="2474492" cy="30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System Organ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98DF54-5BE2-F341-A3D4-B4D8C88A523C}"/>
              </a:ext>
            </a:extLst>
          </p:cNvPr>
          <p:cNvSpPr/>
          <p:nvPr/>
        </p:nvSpPr>
        <p:spPr>
          <a:xfrm>
            <a:off x="2362014" y="4286186"/>
            <a:ext cx="1383629" cy="30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Toxicity grade</a:t>
            </a:r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381D79BB-0E19-234C-8174-588B2E23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16" y="3089788"/>
            <a:ext cx="9359900" cy="3263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7A65B6E-885A-4A40-A65E-1A2F4CE48B23}"/>
              </a:ext>
            </a:extLst>
          </p:cNvPr>
          <p:cNvSpPr/>
          <p:nvPr/>
        </p:nvSpPr>
        <p:spPr>
          <a:xfrm>
            <a:off x="2032048" y="5339279"/>
            <a:ext cx="1595092" cy="30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Serious Event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48220F-2B76-3442-8719-E1B17EB68EB8}"/>
              </a:ext>
            </a:extLst>
          </p:cNvPr>
          <p:cNvSpPr/>
          <p:nvPr/>
        </p:nvSpPr>
        <p:spPr>
          <a:xfrm>
            <a:off x="2150550" y="3180047"/>
            <a:ext cx="1476589" cy="3006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Outcome of AE </a:t>
            </a:r>
          </a:p>
        </p:txBody>
      </p:sp>
    </p:spTree>
    <p:extLst>
      <p:ext uri="{BB962C8B-B14F-4D97-AF65-F5344CB8AC3E}">
        <p14:creationId xmlns:p14="http://schemas.microsoft.com/office/powerpoint/2010/main" val="167061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29988-44A0-6441-8D89-8B9A633F3552}"/>
              </a:ext>
            </a:extLst>
          </p:cNvPr>
          <p:cNvSpPr txBox="1"/>
          <p:nvPr/>
        </p:nvSpPr>
        <p:spPr>
          <a:xfrm>
            <a:off x="0" y="0"/>
            <a:ext cx="323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70198F-10DA-AC42-9744-BE60D14D4264}"/>
              </a:ext>
            </a:extLst>
          </p:cNvPr>
          <p:cNvSpPr/>
          <p:nvPr/>
        </p:nvSpPr>
        <p:spPr>
          <a:xfrm>
            <a:off x="890649" y="1905671"/>
            <a:ext cx="10735294" cy="375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28594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Tumor Response: </a:t>
            </a:r>
          </a:p>
          <a:p>
            <a:pPr indent="283457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Response%: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- 28.7% vs B - 18.4%; p-value = 0.002</a:t>
            </a:r>
          </a:p>
          <a:p>
            <a:pPr indent="283457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4" indent="-228594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Adverse Events: </a:t>
            </a:r>
          </a:p>
          <a:p>
            <a:pPr marL="457200" indent="-228594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difference in (significance level = 0.01):</a:t>
            </a:r>
          </a:p>
          <a:p>
            <a:pPr indent="4572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organ class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 / top10 – higher risk for group A);</a:t>
            </a:r>
          </a:p>
          <a:p>
            <a:pPr indent="4572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 of adverse event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(recovery / recovering proportion: A – 71.8% vs B – 67.9%);</a:t>
            </a:r>
          </a:p>
          <a:p>
            <a:pPr indent="4572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Toxicity grade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(AETOXGR &gt;= 3 proportion: A – 16% vs B – 20%).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significant difference in: </a:t>
            </a:r>
          </a:p>
          <a:p>
            <a:pPr indent="4572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Severity of adverse event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(p-value = 0.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30180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C3D1-BF70-9240-B3DF-3A77FA737EA8}"/>
              </a:ext>
            </a:extLst>
          </p:cNvPr>
          <p:cNvSpPr txBox="1">
            <a:spLocks/>
          </p:cNvSpPr>
          <p:nvPr/>
        </p:nvSpPr>
        <p:spPr>
          <a:xfrm>
            <a:off x="608081" y="1197477"/>
            <a:ext cx="10975838" cy="297634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B8ABC7-1E20-4F4B-82E6-2CCD075EB03B}"/>
              </a:ext>
            </a:extLst>
          </p:cNvPr>
          <p:cNvSpPr txBox="1">
            <a:spLocks/>
          </p:cNvSpPr>
          <p:nvPr/>
        </p:nvSpPr>
        <p:spPr>
          <a:xfrm>
            <a:off x="608081" y="5298688"/>
            <a:ext cx="10975838" cy="723670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Roland </a:t>
            </a:r>
            <a:r>
              <a:rPr 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Hentz</a:t>
            </a: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Zihan</a:t>
            </a: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</a:p>
          <a:p>
            <a:pPr marL="0" indent="0" algn="ctr">
              <a:buNone/>
            </a:pPr>
            <a:r>
              <a:rPr 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Haojia</a:t>
            </a: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            </a:t>
            </a:r>
            <a:r>
              <a:rPr lang="en-US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Yueqi</a:t>
            </a: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Feng</a:t>
            </a:r>
          </a:p>
        </p:txBody>
      </p:sp>
    </p:spTree>
    <p:extLst>
      <p:ext uri="{BB962C8B-B14F-4D97-AF65-F5344CB8AC3E}">
        <p14:creationId xmlns:p14="http://schemas.microsoft.com/office/powerpoint/2010/main" val="40051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249</Words>
  <Application>Microsoft Macintosh PowerPoint</Application>
  <PresentationFormat>Widescreen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activity in relation to depressive symptoms  in the young adults’ health study</dc:title>
  <dc:creator>1</dc:creator>
  <cp:lastModifiedBy>1</cp:lastModifiedBy>
  <cp:revision>76</cp:revision>
  <dcterms:created xsi:type="dcterms:W3CDTF">2019-10-23T00:53:34Z</dcterms:created>
  <dcterms:modified xsi:type="dcterms:W3CDTF">2019-12-02T20:10:18Z</dcterms:modified>
</cp:coreProperties>
</file>