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480" y="295014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453090" y="3122264"/>
            <a:ext cx="1589216" cy="193163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20094" y="2178620"/>
            <a:ext cx="13233802"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Roboto" panose="020F0502020204030204" pitchFamily="2" charset="0"/>
              </a:rPr>
              <a:t>CUSTOMER SEGMENTATION</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01878" y="3061008"/>
            <a:ext cx="9437547" cy="1938992"/>
          </a:xfrm>
          <a:prstGeom prst="rect">
            <a:avLst/>
          </a:prstGeom>
          <a:noFill/>
        </p:spPr>
        <p:txBody>
          <a:bodyPr wrap="square" rtlCol="0">
            <a:spAutoFit/>
          </a:bodyPr>
          <a:lstStyle/>
          <a:p>
            <a:r>
              <a:rPr lang="en-US" sz="2400" dirty="0"/>
              <a:t>STUDENT NAME: S. KIRTHIKA </a:t>
            </a:r>
          </a:p>
          <a:p>
            <a:r>
              <a:rPr lang="en-US" sz="2400" dirty="0"/>
              <a:t>REGISTER NO: 422200033</a:t>
            </a:r>
          </a:p>
          <a:p>
            <a:r>
              <a:rPr lang="en-US" sz="2400" dirty="0"/>
              <a:t>DEPARTMENT: 3</a:t>
            </a:r>
            <a:r>
              <a:rPr lang="en-US" sz="2400" baseline="30000" dirty="0"/>
              <a:t>rd</a:t>
            </a:r>
            <a:r>
              <a:rPr lang="en-US" sz="2400" dirty="0"/>
              <a:t> B.COM(ISM)</a:t>
            </a:r>
          </a:p>
          <a:p>
            <a:r>
              <a:rPr lang="en-US" sz="2400" dirty="0"/>
              <a:t>COLLEGE: S.I.V.E.T College </a:t>
            </a:r>
          </a:p>
          <a:p>
            <a:r>
              <a:rPr lang="en-US" sz="2400" dirty="0"/>
              <a:t>           </a:t>
            </a:r>
            <a:endParaRPr lang="en-IN" sz="2400" dirty="0"/>
          </a:p>
        </p:txBody>
      </p:sp>
      <p:pic>
        <p:nvPicPr>
          <p:cNvPr id="12" name="Picture 11">
            <a:extLst>
              <a:ext uri="{FF2B5EF4-FFF2-40B4-BE49-F238E27FC236}">
                <a16:creationId xmlns:a16="http://schemas.microsoft.com/office/drawing/2014/main" id="{E9453601-EE2E-0713-FBB7-77F74289B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476" y="359980"/>
            <a:ext cx="2848924" cy="1486695"/>
          </a:xfrm>
          <a:prstGeom prst="rect">
            <a:avLst/>
          </a:prstGeom>
        </p:spPr>
      </p:pic>
      <p:pic>
        <p:nvPicPr>
          <p:cNvPr id="13" name="Picture 12">
            <a:extLst>
              <a:ext uri="{FF2B5EF4-FFF2-40B4-BE49-F238E27FC236}">
                <a16:creationId xmlns:a16="http://schemas.microsoft.com/office/drawing/2014/main" id="{1DEC9B52-BC35-CB41-43A7-30C2565C0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44116" y="220251"/>
            <a:ext cx="1256359" cy="1732910"/>
          </a:xfrm>
          <a:prstGeom prst="rect">
            <a:avLst/>
          </a:prstGeom>
        </p:spPr>
      </p:pic>
      <p:pic>
        <p:nvPicPr>
          <p:cNvPr id="15" name="Picture 14">
            <a:extLst>
              <a:ext uri="{FF2B5EF4-FFF2-40B4-BE49-F238E27FC236}">
                <a16:creationId xmlns:a16="http://schemas.microsoft.com/office/drawing/2014/main" id="{02EBD9DE-BD3D-6D6A-C330-1B1E872632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4238" y="708343"/>
            <a:ext cx="2628068" cy="803546"/>
          </a:xfrm>
          <a:prstGeom prst="rect">
            <a:avLst/>
          </a:prstGeom>
        </p:spPr>
      </p:pic>
      <p:pic>
        <p:nvPicPr>
          <p:cNvPr id="16" name="Picture 15">
            <a:extLst>
              <a:ext uri="{FF2B5EF4-FFF2-40B4-BE49-F238E27FC236}">
                <a16:creationId xmlns:a16="http://schemas.microsoft.com/office/drawing/2014/main" id="{0D1C92EC-20AA-5A5B-185D-5C94D82F58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491" y="708343"/>
            <a:ext cx="1806141" cy="10565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A33B47B-3BD8-82A4-73A8-B7532BFE4F17}"/>
              </a:ext>
            </a:extLst>
          </p:cNvPr>
          <p:cNvSpPr txBox="1"/>
          <p:nvPr/>
        </p:nvSpPr>
        <p:spPr>
          <a:xfrm>
            <a:off x="245050" y="924064"/>
            <a:ext cx="8870770" cy="5632311"/>
          </a:xfrm>
          <a:prstGeom prst="rect">
            <a:avLst/>
          </a:prstGeom>
          <a:noFill/>
        </p:spPr>
        <p:txBody>
          <a:bodyPr wrap="square">
            <a:spAutoFit/>
          </a:bodyPr>
          <a:lstStyle/>
          <a:p>
            <a:r>
              <a:rPr lang="en-US" dirty="0"/>
              <a:t>Customer segmentation modeling is a process used to divide a customer base into distinct groups based on their characteristics, behaviors, or needs. This allows businesses to tailor their marketing, sales, and customer service efforts to each segment, increasing effectiveness and efficiency.*Types of Customer Segmentation Models:*1. *Demographic Segmentation*: Based on age, gender, income, education, occupation, etc.2. *Behavioral Segmentation*: Based on purchase history, frequency, loyalty, etc.3. *Psychographic Segmentation*: Based on values, attitudes, lifestyle, interests, etc.4. *</a:t>
            </a:r>
            <a:r>
              <a:rPr lang="en-US" dirty="0" err="1"/>
              <a:t>Firmographic</a:t>
            </a:r>
            <a:r>
              <a:rPr lang="en-US" dirty="0"/>
              <a:t> Segmentation* (B2B): Based on company size, industry, revenue, etc.5. *Transactional Segmentation*: Based on transaction history, purchase value, etc.*Customer Segmentation Modeling Techniques:*1. *Cluster Analysis*: Grouping similar customers using statistical methods (e.g., k-means).2. *Regression Analysis*: Identifying relationships between customer characteristics and behavior.3. *Decision Trees*: Visualizing customer segments using tree-like models.4. *Neural Networks*: Using machine learning algorithms to identify complex patterns.5. *Latent Class Analysis*: Identifying unobserved customer segments.*Benefits of Customer Segmentation Modeling:*1. *Improved targeting*: Focus on high-value customers.2. *Enhanced customer experience*: Personalized interactions.3. *Increased efficiency*: Reduced waste in marketing and sales.4. *Better resource allocation*: Prioritize segments with highest potential.5. *Competitive advantage*: Unique customer insights.*Common Metrics Used:*1. *RFM (</a:t>
            </a:r>
            <a:r>
              <a:rPr lang="en-US" dirty="0" err="1"/>
              <a:t>Recency</a:t>
            </a:r>
            <a:r>
              <a:rPr lang="en-US" dirty="0"/>
              <a:t>, Frequency, Monetary)*: Measures purchase behavior.2. *Customer Lifetime Value (CLV)*: Estimates lifetime revenue.3. *Churn Rate*: Measures customer retention.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49"/>
            <a:ext cx="79527" cy="362961"/>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2F27F1B-65A7-0798-469E-7D6578B41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47" y="1196975"/>
            <a:ext cx="8128000" cy="535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81DEFA-A29A-53FD-2CD3-3263CEBFE1D4}"/>
              </a:ext>
            </a:extLst>
          </p:cNvPr>
          <p:cNvSpPr txBox="1"/>
          <p:nvPr/>
        </p:nvSpPr>
        <p:spPr>
          <a:xfrm>
            <a:off x="1090468" y="1482518"/>
            <a:ext cx="6101718" cy="2585323"/>
          </a:xfrm>
          <a:prstGeom prst="rect">
            <a:avLst/>
          </a:prstGeom>
          <a:noFill/>
        </p:spPr>
        <p:txBody>
          <a:bodyPr wrap="square">
            <a:spAutoFit/>
          </a:bodyPr>
          <a:lstStyle/>
          <a:p>
            <a:r>
              <a:rPr lang="en-US" dirty="0"/>
              <a:t>A customer segmentation solution provides a data-driven approach to understanding and targeting distinct groups of customers. By analyzing customer data through methods like clustering or RFM analysis, businesses can create meaningful segments, improve marketing strategies, personalize customer experiences, and drive overall business growth. This segmentation process leads to more efficient resource allocation, increased customer retention, and enhanced profitability.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241195" y="0"/>
            <a:ext cx="4955629"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CUSTOMER SEGMENTATION </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C471A04-980B-6AD3-90D9-2645A040A44B}"/>
              </a:ext>
            </a:extLst>
          </p:cNvPr>
          <p:cNvSpPr txBox="1"/>
          <p:nvPr/>
        </p:nvSpPr>
        <p:spPr>
          <a:xfrm>
            <a:off x="5187318" y="2516284"/>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E475710-4654-FB31-23F3-971888E41EBD}"/>
              </a:ext>
            </a:extLst>
          </p:cNvPr>
          <p:cNvSpPr txBox="1"/>
          <p:nvPr/>
        </p:nvSpPr>
        <p:spPr>
          <a:xfrm>
            <a:off x="834072" y="1439034"/>
            <a:ext cx="6101718" cy="3416320"/>
          </a:xfrm>
          <a:prstGeom prst="rect">
            <a:avLst/>
          </a:prstGeom>
          <a:noFill/>
        </p:spPr>
        <p:txBody>
          <a:bodyPr wrap="square">
            <a:spAutoFit/>
          </a:bodyPr>
          <a:lstStyle/>
          <a:p>
            <a:r>
              <a:rPr lang="en-US" dirty="0"/>
              <a:t>"Our company is facing difficulties in understanding the varying needs, behaviors, and preferences of our diverse customer base. Currently, we are unable to tailor marketing strategies effectively, resulting in suboptimal customer engagement, low conversion rates, and inefficient use of </a:t>
            </a:r>
            <a:r>
              <a:rPr lang="en-US" dirty="0" err="1"/>
              <a:t>resources.We</a:t>
            </a:r>
            <a:r>
              <a:rPr lang="en-US" dirty="0"/>
              <a:t> need to develop a robust customer segmentation model that will divide our customers into distinct groups based on shared characteristics such as demographics, purchasing behavior, and preferences. This segmentation will enable us to personalize our marketing efforts, improve customer satisfaction, and optimize product offerings for each segment, ultimately driving growth and increasing 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2513B3ED-443D-59EC-A90E-50FC62653781}"/>
              </a:ext>
            </a:extLst>
          </p:cNvPr>
          <p:cNvSpPr txBox="1"/>
          <p:nvPr/>
        </p:nvSpPr>
        <p:spPr>
          <a:xfrm>
            <a:off x="1225244" y="1695450"/>
            <a:ext cx="6101718" cy="2308324"/>
          </a:xfrm>
          <a:prstGeom prst="rect">
            <a:avLst/>
          </a:prstGeom>
          <a:noFill/>
        </p:spPr>
        <p:txBody>
          <a:bodyPr wrap="square">
            <a:spAutoFit/>
          </a:bodyPr>
          <a:lstStyle/>
          <a:p>
            <a:r>
              <a:rPr lang="en-US" dirty="0"/>
              <a:t>The goal of this project is to segment customers into distinct groups based on shared characteristics, such as demographic information, purchasing behavior, interests, and preferences. By doing so, the company aims to tailor its marketing, product development, and customer service strategies to meet the specific needs of each segment, improving customer satisfaction, increasing retention, and boosting overall business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4B41B96-7FA8-E326-6CC0-40C1B82A7D02}"/>
              </a:ext>
            </a:extLst>
          </p:cNvPr>
          <p:cNvSpPr txBox="1"/>
          <p:nvPr/>
        </p:nvSpPr>
        <p:spPr>
          <a:xfrm>
            <a:off x="941787" y="1462147"/>
            <a:ext cx="5758649" cy="4524315"/>
          </a:xfrm>
          <a:prstGeom prst="rect">
            <a:avLst/>
          </a:prstGeom>
          <a:noFill/>
        </p:spPr>
        <p:txBody>
          <a:bodyPr wrap="square">
            <a:spAutoFit/>
          </a:bodyPr>
          <a:lstStyle/>
          <a:p>
            <a:pPr marL="342900" indent="-342900">
              <a:buAutoNum type="arabicPeriod"/>
            </a:pPr>
            <a:r>
              <a:rPr lang="en-US" dirty="0"/>
              <a:t>Marketing </a:t>
            </a:r>
            <a:r>
              <a:rPr lang="en-US" dirty="0" err="1"/>
              <a:t>TeamHow</a:t>
            </a:r>
            <a:r>
              <a:rPr lang="en-US" dirty="0"/>
              <a:t> they use </a:t>
            </a:r>
            <a:r>
              <a:rPr lang="en-US" dirty="0" err="1"/>
              <a:t>it:Tailor</a:t>
            </a:r>
            <a:r>
              <a:rPr lang="en-US" dirty="0"/>
              <a:t> marketing campaigns, promotions, and messaging to specific customer </a:t>
            </a:r>
            <a:r>
              <a:rPr lang="en-US" dirty="0" err="1"/>
              <a:t>segments.Design</a:t>
            </a:r>
            <a:r>
              <a:rPr lang="en-US" dirty="0"/>
              <a:t> personalized email campaigns, social media strategies, and content marketing based on segment </a:t>
            </a:r>
            <a:r>
              <a:rPr lang="en-US" dirty="0" err="1"/>
              <a:t>preferences.Optimize</a:t>
            </a:r>
            <a:r>
              <a:rPr lang="en-US" dirty="0"/>
              <a:t> customer acquisition and retention strategies by targeting high-value </a:t>
            </a:r>
            <a:r>
              <a:rPr lang="en-US" dirty="0" err="1"/>
              <a:t>segments.Allocate</a:t>
            </a:r>
            <a:r>
              <a:rPr lang="en-US" dirty="0"/>
              <a:t> budget effectively across different channels and </a:t>
            </a:r>
            <a:r>
              <a:rPr lang="en-US" dirty="0" err="1"/>
              <a:t>segments.Benefit:Improved</a:t>
            </a:r>
            <a:r>
              <a:rPr lang="en-US" dirty="0"/>
              <a:t> ROI on marketing spend and better customer engagement.</a:t>
            </a:r>
          </a:p>
          <a:p>
            <a:pPr marL="342900" indent="-342900">
              <a:buAutoNum type="arabicPeriod"/>
            </a:pPr>
            <a:r>
              <a:rPr lang="en-US" dirty="0"/>
              <a:t>2. Sales </a:t>
            </a:r>
            <a:r>
              <a:rPr lang="en-US" dirty="0" err="1"/>
              <a:t>TeamHow</a:t>
            </a:r>
            <a:r>
              <a:rPr lang="en-US" dirty="0"/>
              <a:t> they use </a:t>
            </a:r>
            <a:r>
              <a:rPr lang="en-US" dirty="0" err="1"/>
              <a:t>it:Identify</a:t>
            </a:r>
            <a:r>
              <a:rPr lang="en-US" dirty="0"/>
              <a:t> high-potential customer segments for targeted outreach and lead </a:t>
            </a:r>
            <a:r>
              <a:rPr lang="en-US" dirty="0" err="1"/>
              <a:t>generation.Personalize</a:t>
            </a:r>
            <a:r>
              <a:rPr lang="en-US" dirty="0"/>
              <a:t> sales pitches and product recommendations based on customer </a:t>
            </a:r>
            <a:r>
              <a:rPr lang="en-US" dirty="0" err="1"/>
              <a:t>needs.Prioritize</a:t>
            </a:r>
            <a:r>
              <a:rPr lang="en-US" dirty="0"/>
              <a:t> follow-up efforts with customers in more profitable or active </a:t>
            </a:r>
            <a:r>
              <a:rPr lang="en-US" dirty="0" err="1"/>
              <a:t>segments.Benefit:Increased</a:t>
            </a:r>
            <a:r>
              <a:rPr lang="en-US" dirty="0"/>
              <a:t> conversion rates and more efficient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72D9713-E338-5234-3C79-64CC8C304948}"/>
              </a:ext>
            </a:extLst>
          </p:cNvPr>
          <p:cNvSpPr txBox="1"/>
          <p:nvPr/>
        </p:nvSpPr>
        <p:spPr>
          <a:xfrm>
            <a:off x="2928335" y="1632464"/>
            <a:ext cx="6101718" cy="1200329"/>
          </a:xfrm>
          <a:prstGeom prst="rect">
            <a:avLst/>
          </a:prstGeom>
          <a:noFill/>
        </p:spPr>
        <p:txBody>
          <a:bodyPr wrap="square">
            <a:spAutoFit/>
          </a:bodyPr>
          <a:lstStyle/>
          <a:p>
            <a:r>
              <a:rPr lang="en-US" dirty="0"/>
              <a:t>Customer segmentation offers significant value to businesses by enabling them to understand and target their customers more effectively. Here's a detailed breakdown of the value proposition that customer segmentation provides:</a:t>
            </a:r>
          </a:p>
        </p:txBody>
      </p:sp>
      <p:sp>
        <p:nvSpPr>
          <p:cNvPr id="12" name="TextBox 11">
            <a:extLst>
              <a:ext uri="{FF2B5EF4-FFF2-40B4-BE49-F238E27FC236}">
                <a16:creationId xmlns:a16="http://schemas.microsoft.com/office/drawing/2014/main" id="{ECED4B16-F556-D580-3E65-C86DD269E53B}"/>
              </a:ext>
            </a:extLst>
          </p:cNvPr>
          <p:cNvSpPr txBox="1"/>
          <p:nvPr/>
        </p:nvSpPr>
        <p:spPr>
          <a:xfrm>
            <a:off x="3643222" y="3059668"/>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Personalized Customer Experience</a:t>
            </a:r>
          </a:p>
        </p:txBody>
      </p:sp>
      <p:sp>
        <p:nvSpPr>
          <p:cNvPr id="14" name="TextBox 13">
            <a:extLst>
              <a:ext uri="{FF2B5EF4-FFF2-40B4-BE49-F238E27FC236}">
                <a16:creationId xmlns:a16="http://schemas.microsoft.com/office/drawing/2014/main" id="{3D9FB36C-CAC5-E01F-82B9-EBCE39FFC240}"/>
              </a:ext>
            </a:extLst>
          </p:cNvPr>
          <p:cNvSpPr txBox="1"/>
          <p:nvPr/>
        </p:nvSpPr>
        <p:spPr>
          <a:xfrm>
            <a:off x="3616594" y="3365790"/>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Improved Marketing Efficiency</a:t>
            </a:r>
          </a:p>
        </p:txBody>
      </p:sp>
      <p:sp>
        <p:nvSpPr>
          <p:cNvPr id="16" name="TextBox 15">
            <a:extLst>
              <a:ext uri="{FF2B5EF4-FFF2-40B4-BE49-F238E27FC236}">
                <a16:creationId xmlns:a16="http://schemas.microsoft.com/office/drawing/2014/main" id="{715CC3A6-1EB0-7246-51A6-CED899379F83}"/>
              </a:ext>
            </a:extLst>
          </p:cNvPr>
          <p:cNvSpPr txBox="1"/>
          <p:nvPr/>
        </p:nvSpPr>
        <p:spPr>
          <a:xfrm>
            <a:off x="3616594" y="3765669"/>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Enhanced Product Development</a:t>
            </a:r>
          </a:p>
        </p:txBody>
      </p:sp>
      <p:sp>
        <p:nvSpPr>
          <p:cNvPr id="18" name="TextBox 17">
            <a:extLst>
              <a:ext uri="{FF2B5EF4-FFF2-40B4-BE49-F238E27FC236}">
                <a16:creationId xmlns:a16="http://schemas.microsoft.com/office/drawing/2014/main" id="{58D580C5-7BB9-B347-8C99-DC0AF4414776}"/>
              </a:ext>
            </a:extLst>
          </p:cNvPr>
          <p:cNvSpPr txBox="1"/>
          <p:nvPr/>
        </p:nvSpPr>
        <p:spPr>
          <a:xfrm>
            <a:off x="3616594" y="4135001"/>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Increased Customer Retention and Loyalty</a:t>
            </a:r>
          </a:p>
        </p:txBody>
      </p:sp>
      <p:sp>
        <p:nvSpPr>
          <p:cNvPr id="20" name="TextBox 19">
            <a:extLst>
              <a:ext uri="{FF2B5EF4-FFF2-40B4-BE49-F238E27FC236}">
                <a16:creationId xmlns:a16="http://schemas.microsoft.com/office/drawing/2014/main" id="{2AB3C246-1321-5770-D8D2-B4A2536703E4}"/>
              </a:ext>
            </a:extLst>
          </p:cNvPr>
          <p:cNvSpPr txBox="1"/>
          <p:nvPr/>
        </p:nvSpPr>
        <p:spPr>
          <a:xfrm>
            <a:off x="3616594" y="4572742"/>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Better Resource Allocation</a:t>
            </a:r>
          </a:p>
        </p:txBody>
      </p:sp>
      <p:sp>
        <p:nvSpPr>
          <p:cNvPr id="22" name="TextBox 21">
            <a:extLst>
              <a:ext uri="{FF2B5EF4-FFF2-40B4-BE49-F238E27FC236}">
                <a16:creationId xmlns:a16="http://schemas.microsoft.com/office/drawing/2014/main" id="{9BEBFB9F-1BE5-A495-1486-7AEB3B769A5A}"/>
              </a:ext>
            </a:extLst>
          </p:cNvPr>
          <p:cNvSpPr txBox="1"/>
          <p:nvPr/>
        </p:nvSpPr>
        <p:spPr>
          <a:xfrm>
            <a:off x="3616594" y="4942074"/>
            <a:ext cx="1972644" cy="923330"/>
          </a:xfrm>
          <a:prstGeom prst="rect">
            <a:avLst/>
          </a:prstGeom>
          <a:noFill/>
        </p:spPr>
        <p:txBody>
          <a:bodyPr wrap="square">
            <a:spAutoFit/>
          </a:bodyPr>
          <a:lstStyle/>
          <a:p>
            <a:pPr marL="285750" indent="-285750">
              <a:buFont typeface="Arial" panose="020B0604020202020204" pitchFamily="34" charset="0"/>
              <a:buChar char="•"/>
            </a:pPr>
            <a:r>
              <a:rPr lang="en-US"/>
              <a:t>Data-Driven Decision 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806DB32E-5D72-77B3-FA8F-99A300E90E37}"/>
              </a:ext>
            </a:extLst>
          </p:cNvPr>
          <p:cNvSpPr txBox="1"/>
          <p:nvPr/>
        </p:nvSpPr>
        <p:spPr>
          <a:xfrm>
            <a:off x="1004701" y="1397675"/>
            <a:ext cx="6101718" cy="2031325"/>
          </a:xfrm>
          <a:prstGeom prst="rect">
            <a:avLst/>
          </a:prstGeom>
          <a:noFill/>
        </p:spPr>
        <p:txBody>
          <a:bodyPr wrap="square">
            <a:spAutoFit/>
          </a:bodyPr>
          <a:lstStyle/>
          <a:p>
            <a:r>
              <a:rPr lang="en-US" dirty="0"/>
              <a:t>In a customer segmentation project, the dataset typically contains information related to customer demographics, behaviors, and interactions with the company’s products or services. A well-structured dataset is crucial for building accurate and meaningful customer segments. Below is a typical structure and description of the key components you might find in a customer segmentation dataset:</a:t>
            </a:r>
          </a:p>
        </p:txBody>
      </p:sp>
      <p:sp>
        <p:nvSpPr>
          <p:cNvPr id="7" name="TextBox 6">
            <a:extLst>
              <a:ext uri="{FF2B5EF4-FFF2-40B4-BE49-F238E27FC236}">
                <a16:creationId xmlns:a16="http://schemas.microsoft.com/office/drawing/2014/main" id="{6411638A-E318-C0AC-7AD7-20A0E2A9E311}"/>
              </a:ext>
            </a:extLst>
          </p:cNvPr>
          <p:cNvSpPr txBox="1"/>
          <p:nvPr/>
        </p:nvSpPr>
        <p:spPr>
          <a:xfrm>
            <a:off x="1745974" y="3683041"/>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Customer Demographic Information</a:t>
            </a:r>
          </a:p>
        </p:txBody>
      </p:sp>
      <p:sp>
        <p:nvSpPr>
          <p:cNvPr id="9" name="TextBox 8">
            <a:extLst>
              <a:ext uri="{FF2B5EF4-FFF2-40B4-BE49-F238E27FC236}">
                <a16:creationId xmlns:a16="http://schemas.microsoft.com/office/drawing/2014/main" id="{4720102F-CBB3-ED40-BAF4-5CA8ED3C9F0B}"/>
              </a:ext>
            </a:extLst>
          </p:cNvPr>
          <p:cNvSpPr txBox="1"/>
          <p:nvPr/>
        </p:nvSpPr>
        <p:spPr>
          <a:xfrm>
            <a:off x="1749038" y="4121748"/>
            <a:ext cx="6098654" cy="369332"/>
          </a:xfrm>
          <a:prstGeom prst="rect">
            <a:avLst/>
          </a:prstGeom>
          <a:noFill/>
        </p:spPr>
        <p:txBody>
          <a:bodyPr wrap="square">
            <a:spAutoFit/>
          </a:bodyPr>
          <a:lstStyle/>
          <a:p>
            <a:pPr marL="285750" indent="-285750">
              <a:buFont typeface="Arial" panose="020B0604020202020204" pitchFamily="34" charset="0"/>
              <a:buChar char="•"/>
            </a:pPr>
            <a:r>
              <a:rPr lang="en-US" dirty="0"/>
              <a:t>Behavioral Data</a:t>
            </a:r>
          </a:p>
        </p:txBody>
      </p:sp>
      <p:sp>
        <p:nvSpPr>
          <p:cNvPr id="11" name="TextBox 10">
            <a:extLst>
              <a:ext uri="{FF2B5EF4-FFF2-40B4-BE49-F238E27FC236}">
                <a16:creationId xmlns:a16="http://schemas.microsoft.com/office/drawing/2014/main" id="{F61C8725-FD00-FF41-4AF3-003846A79E14}"/>
              </a:ext>
            </a:extLst>
          </p:cNvPr>
          <p:cNvSpPr txBox="1"/>
          <p:nvPr/>
        </p:nvSpPr>
        <p:spPr>
          <a:xfrm>
            <a:off x="1745974" y="4560455"/>
            <a:ext cx="6101718" cy="369332"/>
          </a:xfrm>
          <a:prstGeom prst="rect">
            <a:avLst/>
          </a:prstGeom>
          <a:noFill/>
        </p:spPr>
        <p:txBody>
          <a:bodyPr wrap="square">
            <a:spAutoFit/>
          </a:bodyPr>
          <a:lstStyle/>
          <a:p>
            <a:pPr marL="285750" indent="-285750">
              <a:buFont typeface="Arial" panose="020B0604020202020204" pitchFamily="34" charset="0"/>
              <a:buChar char="•"/>
            </a:pPr>
            <a:r>
              <a:rPr lang="en-US" dirty="0"/>
              <a:t>Transactional Data</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2381250" y="2528616"/>
            <a:ext cx="6628573" cy="3667125"/>
          </a:xfrm>
          <a:custGeom>
            <a:avLst/>
            <a:gdLst/>
            <a:ahLst/>
            <a:cxnLst/>
            <a:rect l="l" t="t" r="r" b="b"/>
            <a:pathLst>
              <a:path w="314325" h="323850">
                <a:moveTo>
                  <a:pt x="314325" y="0"/>
                </a:moveTo>
                <a:lnTo>
                  <a:pt x="0" y="0"/>
                </a:lnTo>
                <a:lnTo>
                  <a:pt x="0" y="323850"/>
                </a:lnTo>
                <a:lnTo>
                  <a:pt x="314325" y="323850"/>
                </a:lnTo>
                <a:lnTo>
                  <a:pt x="314325" y="0"/>
                </a:lnTo>
                <a:close/>
              </a:path>
            </a:pathLst>
          </a:cu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0" tIns="0" rIns="0" bIns="0" rtlCol="0"/>
          <a:lstStyle/>
          <a:p>
            <a:r>
              <a:rPr lang="en-US"/>
              <a:t>A customer segmentation solution involves using data-driven methods to categorize customers into distinct groups based on shared characteristics, behaviors, and preferences. This segmentation enables businesses to tailor their marketing, product development, and customer service strategies to better meet the needs of each group.</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108552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CUSTOMER SEGMENTATION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malarjeevi57@gmail.com</cp:lastModifiedBy>
  <cp:revision>18</cp:revision>
  <dcterms:created xsi:type="dcterms:W3CDTF">2024-03-29T15:07:22Z</dcterms:created>
  <dcterms:modified xsi:type="dcterms:W3CDTF">2024-09-19T07:33:01Z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