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17"/>
  </p:notesMasterIdLst>
  <p:sldIdLst>
    <p:sldId id="262" r:id="rId2"/>
    <p:sldId id="257" r:id="rId3"/>
    <p:sldId id="259" r:id="rId4"/>
    <p:sldId id="265" r:id="rId5"/>
    <p:sldId id="260" r:id="rId6"/>
    <p:sldId id="256" r:id="rId7"/>
    <p:sldId id="266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35344-6ED4-4106-9F98-8686D1BABAAA}" v="602" dt="2021-04-05T12:01:16.206"/>
    <p1510:client id="{C8895BD8-7DFF-D41B-8EE6-09D5B304361D}" v="1244" dt="2021-04-05T20:3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35F38-6781-4134-9304-F9E0DF64EA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603096-70A7-4293-B799-96573570AB70}">
      <dgm:prSet/>
      <dgm:spPr/>
      <dgm:t>
        <a:bodyPr/>
        <a:lstStyle/>
        <a:p>
          <a:pPr>
            <a:defRPr cap="all"/>
          </a:pPr>
          <a:r>
            <a:rPr lang="fr-FR"/>
            <a:t>Languages de devellopement : PHP, JAVA, JAVASCRIPT, HTML, CSS, PYTHON et SQL</a:t>
          </a:r>
          <a:endParaRPr lang="en-US"/>
        </a:p>
      </dgm:t>
    </dgm:pt>
    <dgm:pt modelId="{0E91EE73-BF75-4A6E-8AA2-9923FAB2E467}" type="parTrans" cxnId="{8BDC4F7F-305A-4868-ACCB-E5FEE94108A3}">
      <dgm:prSet/>
      <dgm:spPr/>
      <dgm:t>
        <a:bodyPr/>
        <a:lstStyle/>
        <a:p>
          <a:endParaRPr lang="en-US"/>
        </a:p>
      </dgm:t>
    </dgm:pt>
    <dgm:pt modelId="{999EC87E-5876-451A-9994-D95B852CAD9D}" type="sibTrans" cxnId="{8BDC4F7F-305A-4868-ACCB-E5FEE94108A3}">
      <dgm:prSet/>
      <dgm:spPr/>
      <dgm:t>
        <a:bodyPr/>
        <a:lstStyle/>
        <a:p>
          <a:endParaRPr lang="en-US"/>
        </a:p>
      </dgm:t>
    </dgm:pt>
    <dgm:pt modelId="{35871DCA-68CD-4B29-AD37-351E99EC882B}">
      <dgm:prSet/>
      <dgm:spPr/>
      <dgm:t>
        <a:bodyPr/>
        <a:lstStyle/>
        <a:p>
          <a:pPr>
            <a:defRPr cap="all"/>
          </a:pPr>
          <a:r>
            <a:rPr lang="fr-FR"/>
            <a:t>Gestion de plusieurs projet seul et en groupe, rédaction de documentation, définition d'un cahier des charges.</a:t>
          </a:r>
          <a:endParaRPr lang="en-US"/>
        </a:p>
      </dgm:t>
    </dgm:pt>
    <dgm:pt modelId="{D15C1164-53CC-44CE-ADB7-37A03D13B43C}" type="parTrans" cxnId="{ACFA79BD-F29E-4EC6-BD96-0124F313D357}">
      <dgm:prSet/>
      <dgm:spPr/>
      <dgm:t>
        <a:bodyPr/>
        <a:lstStyle/>
        <a:p>
          <a:endParaRPr lang="en-US"/>
        </a:p>
      </dgm:t>
    </dgm:pt>
    <dgm:pt modelId="{D1E21B41-D5A4-46BB-9B1E-3F71D8931E1B}" type="sibTrans" cxnId="{ACFA79BD-F29E-4EC6-BD96-0124F313D357}">
      <dgm:prSet/>
      <dgm:spPr/>
      <dgm:t>
        <a:bodyPr/>
        <a:lstStyle/>
        <a:p>
          <a:endParaRPr lang="en-US"/>
        </a:p>
      </dgm:t>
    </dgm:pt>
    <dgm:pt modelId="{1C1EE67B-F619-40E0-A875-8DFDD3D8CF41}">
      <dgm:prSet/>
      <dgm:spPr/>
      <dgm:t>
        <a:bodyPr/>
        <a:lstStyle/>
        <a:p>
          <a:pPr>
            <a:defRPr cap="all"/>
          </a:pPr>
          <a:r>
            <a:rPr lang="fr-FR"/>
            <a:t>Organisation de projets </a:t>
          </a:r>
          <a:endParaRPr lang="en-US"/>
        </a:p>
      </dgm:t>
    </dgm:pt>
    <dgm:pt modelId="{B7A162E3-D746-4BA6-80B2-32F11912E1AC}" type="parTrans" cxnId="{5CC18471-7448-47A4-A3B1-E9DD7C8B4DB0}">
      <dgm:prSet/>
      <dgm:spPr/>
      <dgm:t>
        <a:bodyPr/>
        <a:lstStyle/>
        <a:p>
          <a:endParaRPr lang="en-US"/>
        </a:p>
      </dgm:t>
    </dgm:pt>
    <dgm:pt modelId="{97892965-4950-494B-A6C6-C5B83781587B}" type="sibTrans" cxnId="{5CC18471-7448-47A4-A3B1-E9DD7C8B4DB0}">
      <dgm:prSet/>
      <dgm:spPr/>
      <dgm:t>
        <a:bodyPr/>
        <a:lstStyle/>
        <a:p>
          <a:endParaRPr lang="en-US"/>
        </a:p>
      </dgm:t>
    </dgm:pt>
    <dgm:pt modelId="{A29B7980-4CED-457E-B00B-733A14DE452D}" type="pres">
      <dgm:prSet presAssocID="{CF035F38-6781-4134-9304-F9E0DF64EA90}" presName="root" presStyleCnt="0">
        <dgm:presLayoutVars>
          <dgm:dir/>
          <dgm:resizeHandles val="exact"/>
        </dgm:presLayoutVars>
      </dgm:prSet>
      <dgm:spPr/>
    </dgm:pt>
    <dgm:pt modelId="{37D45985-EC58-41CF-88DB-09ADAB00149E}" type="pres">
      <dgm:prSet presAssocID="{F0603096-70A7-4293-B799-96573570AB70}" presName="compNode" presStyleCnt="0"/>
      <dgm:spPr/>
    </dgm:pt>
    <dgm:pt modelId="{A4B847F1-9416-4340-BBEE-408B7CD879FC}" type="pres">
      <dgm:prSet presAssocID="{F0603096-70A7-4293-B799-96573570AB70}" presName="iconBgRect" presStyleLbl="bgShp" presStyleIdx="0" presStyleCnt="3"/>
      <dgm:spPr/>
    </dgm:pt>
    <dgm:pt modelId="{68E31530-1B08-4C9E-B1B1-31B89676F430}" type="pres">
      <dgm:prSet presAssocID="{F0603096-70A7-4293-B799-96573570AB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95455-D11B-4E88-B037-BA6553D18FDA}" type="pres">
      <dgm:prSet presAssocID="{F0603096-70A7-4293-B799-96573570AB70}" presName="spaceRect" presStyleCnt="0"/>
      <dgm:spPr/>
    </dgm:pt>
    <dgm:pt modelId="{9CBF074F-9CB1-4E84-A9A9-BE1277985F71}" type="pres">
      <dgm:prSet presAssocID="{F0603096-70A7-4293-B799-96573570AB70}" presName="textRect" presStyleLbl="revTx" presStyleIdx="0" presStyleCnt="3">
        <dgm:presLayoutVars>
          <dgm:chMax val="1"/>
          <dgm:chPref val="1"/>
        </dgm:presLayoutVars>
      </dgm:prSet>
      <dgm:spPr/>
    </dgm:pt>
    <dgm:pt modelId="{F7F0A98C-8D37-423E-A6BD-76DF3D7DFBDF}" type="pres">
      <dgm:prSet presAssocID="{999EC87E-5876-451A-9994-D95B852CAD9D}" presName="sibTrans" presStyleCnt="0"/>
      <dgm:spPr/>
    </dgm:pt>
    <dgm:pt modelId="{04C8D60A-07F3-451F-B409-231E84D205ED}" type="pres">
      <dgm:prSet presAssocID="{35871DCA-68CD-4B29-AD37-351E99EC882B}" presName="compNode" presStyleCnt="0"/>
      <dgm:spPr/>
    </dgm:pt>
    <dgm:pt modelId="{2203DCB1-57EF-4DBC-9153-C180DC68F48A}" type="pres">
      <dgm:prSet presAssocID="{35871DCA-68CD-4B29-AD37-351E99EC882B}" presName="iconBgRect" presStyleLbl="bgShp" presStyleIdx="1" presStyleCnt="3"/>
      <dgm:spPr/>
    </dgm:pt>
    <dgm:pt modelId="{A206A68E-9F96-4AFE-8D5C-685D721316A1}" type="pres">
      <dgm:prSet presAssocID="{35871DCA-68CD-4B29-AD37-351E99EC8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5D54781D-C5C0-415C-BC54-D4B684D5484F}" type="pres">
      <dgm:prSet presAssocID="{35871DCA-68CD-4B29-AD37-351E99EC882B}" presName="spaceRect" presStyleCnt="0"/>
      <dgm:spPr/>
    </dgm:pt>
    <dgm:pt modelId="{42379337-AE35-4169-A0AE-4D7CBCB38F36}" type="pres">
      <dgm:prSet presAssocID="{35871DCA-68CD-4B29-AD37-351E99EC882B}" presName="textRect" presStyleLbl="revTx" presStyleIdx="1" presStyleCnt="3">
        <dgm:presLayoutVars>
          <dgm:chMax val="1"/>
          <dgm:chPref val="1"/>
        </dgm:presLayoutVars>
      </dgm:prSet>
      <dgm:spPr/>
    </dgm:pt>
    <dgm:pt modelId="{D892C779-2CC0-47CB-B16D-B1FEF25FC54B}" type="pres">
      <dgm:prSet presAssocID="{D1E21B41-D5A4-46BB-9B1E-3F71D8931E1B}" presName="sibTrans" presStyleCnt="0"/>
      <dgm:spPr/>
    </dgm:pt>
    <dgm:pt modelId="{66EED951-A9E9-4079-AB1A-B981FC16950A}" type="pres">
      <dgm:prSet presAssocID="{1C1EE67B-F619-40E0-A875-8DFDD3D8CF41}" presName="compNode" presStyleCnt="0"/>
      <dgm:spPr/>
    </dgm:pt>
    <dgm:pt modelId="{32E83796-2844-4D1E-BBE7-528962C3FAA2}" type="pres">
      <dgm:prSet presAssocID="{1C1EE67B-F619-40E0-A875-8DFDD3D8CF41}" presName="iconBgRect" presStyleLbl="bgShp" presStyleIdx="2" presStyleCnt="3"/>
      <dgm:spPr/>
    </dgm:pt>
    <dgm:pt modelId="{E83BEC0A-1EDF-4AD0-A679-242EBE95D035}" type="pres">
      <dgm:prSet presAssocID="{1C1EE67B-F619-40E0-A875-8DFDD3D8CF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03357BAD-71AE-460B-AD9E-CCA19E925736}" type="pres">
      <dgm:prSet presAssocID="{1C1EE67B-F619-40E0-A875-8DFDD3D8CF41}" presName="spaceRect" presStyleCnt="0"/>
      <dgm:spPr/>
    </dgm:pt>
    <dgm:pt modelId="{78322830-F414-4285-AE25-8F2D5CEA946E}" type="pres">
      <dgm:prSet presAssocID="{1C1EE67B-F619-40E0-A875-8DFDD3D8CF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68546C-A64C-4E96-A47B-4CD91492426D}" type="presOf" srcId="{1C1EE67B-F619-40E0-A875-8DFDD3D8CF41}" destId="{78322830-F414-4285-AE25-8F2D5CEA946E}" srcOrd="0" destOrd="0" presId="urn:microsoft.com/office/officeart/2018/5/layout/IconCircleLabelList"/>
    <dgm:cxn modelId="{5CC18471-7448-47A4-A3B1-E9DD7C8B4DB0}" srcId="{CF035F38-6781-4134-9304-F9E0DF64EA90}" destId="{1C1EE67B-F619-40E0-A875-8DFDD3D8CF41}" srcOrd="2" destOrd="0" parTransId="{B7A162E3-D746-4BA6-80B2-32F11912E1AC}" sibTransId="{97892965-4950-494B-A6C6-C5B83781587B}"/>
    <dgm:cxn modelId="{8BDC4F7F-305A-4868-ACCB-E5FEE94108A3}" srcId="{CF035F38-6781-4134-9304-F9E0DF64EA90}" destId="{F0603096-70A7-4293-B799-96573570AB70}" srcOrd="0" destOrd="0" parTransId="{0E91EE73-BF75-4A6E-8AA2-9923FAB2E467}" sibTransId="{999EC87E-5876-451A-9994-D95B852CAD9D}"/>
    <dgm:cxn modelId="{8264F69F-7D0E-4800-947F-D7D4775E0194}" type="presOf" srcId="{35871DCA-68CD-4B29-AD37-351E99EC882B}" destId="{42379337-AE35-4169-A0AE-4D7CBCB38F36}" srcOrd="0" destOrd="0" presId="urn:microsoft.com/office/officeart/2018/5/layout/IconCircleLabelList"/>
    <dgm:cxn modelId="{ACFA79BD-F29E-4EC6-BD96-0124F313D357}" srcId="{CF035F38-6781-4134-9304-F9E0DF64EA90}" destId="{35871DCA-68CD-4B29-AD37-351E99EC882B}" srcOrd="1" destOrd="0" parTransId="{D15C1164-53CC-44CE-ADB7-37A03D13B43C}" sibTransId="{D1E21B41-D5A4-46BB-9B1E-3F71D8931E1B}"/>
    <dgm:cxn modelId="{788658D9-5B45-443D-961C-30A8EE23035E}" type="presOf" srcId="{CF035F38-6781-4134-9304-F9E0DF64EA90}" destId="{A29B7980-4CED-457E-B00B-733A14DE452D}" srcOrd="0" destOrd="0" presId="urn:microsoft.com/office/officeart/2018/5/layout/IconCircleLabelList"/>
    <dgm:cxn modelId="{DBEA9BDE-88CC-491E-88B9-2C48A199FB1B}" type="presOf" srcId="{F0603096-70A7-4293-B799-96573570AB70}" destId="{9CBF074F-9CB1-4E84-A9A9-BE1277985F71}" srcOrd="0" destOrd="0" presId="urn:microsoft.com/office/officeart/2018/5/layout/IconCircleLabelList"/>
    <dgm:cxn modelId="{23640F61-F210-4930-9843-34469A4FB49D}" type="presParOf" srcId="{A29B7980-4CED-457E-B00B-733A14DE452D}" destId="{37D45985-EC58-41CF-88DB-09ADAB00149E}" srcOrd="0" destOrd="0" presId="urn:microsoft.com/office/officeart/2018/5/layout/IconCircleLabelList"/>
    <dgm:cxn modelId="{8E3103D4-9839-44FC-B086-0361B8880C53}" type="presParOf" srcId="{37D45985-EC58-41CF-88DB-09ADAB00149E}" destId="{A4B847F1-9416-4340-BBEE-408B7CD879FC}" srcOrd="0" destOrd="0" presId="urn:microsoft.com/office/officeart/2018/5/layout/IconCircleLabelList"/>
    <dgm:cxn modelId="{9FE71F89-8A94-4343-A482-95A98B9C6BFE}" type="presParOf" srcId="{37D45985-EC58-41CF-88DB-09ADAB00149E}" destId="{68E31530-1B08-4C9E-B1B1-31B89676F430}" srcOrd="1" destOrd="0" presId="urn:microsoft.com/office/officeart/2018/5/layout/IconCircleLabelList"/>
    <dgm:cxn modelId="{08050057-F06A-4763-A4ED-2AAC08C7CD39}" type="presParOf" srcId="{37D45985-EC58-41CF-88DB-09ADAB00149E}" destId="{0F895455-D11B-4E88-B037-BA6553D18FDA}" srcOrd="2" destOrd="0" presId="urn:microsoft.com/office/officeart/2018/5/layout/IconCircleLabelList"/>
    <dgm:cxn modelId="{6814A950-ED62-40D9-8B81-D8DA790F563E}" type="presParOf" srcId="{37D45985-EC58-41CF-88DB-09ADAB00149E}" destId="{9CBF074F-9CB1-4E84-A9A9-BE1277985F71}" srcOrd="3" destOrd="0" presId="urn:microsoft.com/office/officeart/2018/5/layout/IconCircleLabelList"/>
    <dgm:cxn modelId="{5B8BA1ED-6757-491D-953A-857E0AF9A165}" type="presParOf" srcId="{A29B7980-4CED-457E-B00B-733A14DE452D}" destId="{F7F0A98C-8D37-423E-A6BD-76DF3D7DFBDF}" srcOrd="1" destOrd="0" presId="urn:microsoft.com/office/officeart/2018/5/layout/IconCircleLabelList"/>
    <dgm:cxn modelId="{FC9CD407-DDF4-4A1E-9D0F-619B529DB2B4}" type="presParOf" srcId="{A29B7980-4CED-457E-B00B-733A14DE452D}" destId="{04C8D60A-07F3-451F-B409-231E84D205ED}" srcOrd="2" destOrd="0" presId="urn:microsoft.com/office/officeart/2018/5/layout/IconCircleLabelList"/>
    <dgm:cxn modelId="{872AC78D-3F83-4BC0-9438-06F0AE3CA94D}" type="presParOf" srcId="{04C8D60A-07F3-451F-B409-231E84D205ED}" destId="{2203DCB1-57EF-4DBC-9153-C180DC68F48A}" srcOrd="0" destOrd="0" presId="urn:microsoft.com/office/officeart/2018/5/layout/IconCircleLabelList"/>
    <dgm:cxn modelId="{23ABDE1F-9DDD-4ABF-91D4-6A4BB8C44563}" type="presParOf" srcId="{04C8D60A-07F3-451F-B409-231E84D205ED}" destId="{A206A68E-9F96-4AFE-8D5C-685D721316A1}" srcOrd="1" destOrd="0" presId="urn:microsoft.com/office/officeart/2018/5/layout/IconCircleLabelList"/>
    <dgm:cxn modelId="{D066AC15-EF15-494E-B5EC-2B983703D332}" type="presParOf" srcId="{04C8D60A-07F3-451F-B409-231E84D205ED}" destId="{5D54781D-C5C0-415C-BC54-D4B684D5484F}" srcOrd="2" destOrd="0" presId="urn:microsoft.com/office/officeart/2018/5/layout/IconCircleLabelList"/>
    <dgm:cxn modelId="{DCCAA16E-37B2-42D5-8A07-D9E42D1C8292}" type="presParOf" srcId="{04C8D60A-07F3-451F-B409-231E84D205ED}" destId="{42379337-AE35-4169-A0AE-4D7CBCB38F36}" srcOrd="3" destOrd="0" presId="urn:microsoft.com/office/officeart/2018/5/layout/IconCircleLabelList"/>
    <dgm:cxn modelId="{D3738C33-0A06-40DD-A00D-A6A4C9FB5E35}" type="presParOf" srcId="{A29B7980-4CED-457E-B00B-733A14DE452D}" destId="{D892C779-2CC0-47CB-B16D-B1FEF25FC54B}" srcOrd="3" destOrd="0" presId="urn:microsoft.com/office/officeart/2018/5/layout/IconCircleLabelList"/>
    <dgm:cxn modelId="{F9386914-9D01-4279-97F2-D326B981A9D6}" type="presParOf" srcId="{A29B7980-4CED-457E-B00B-733A14DE452D}" destId="{66EED951-A9E9-4079-AB1A-B981FC16950A}" srcOrd="4" destOrd="0" presId="urn:microsoft.com/office/officeart/2018/5/layout/IconCircleLabelList"/>
    <dgm:cxn modelId="{85B48781-7206-461A-A504-B64609478DD2}" type="presParOf" srcId="{66EED951-A9E9-4079-AB1A-B981FC16950A}" destId="{32E83796-2844-4D1E-BBE7-528962C3FAA2}" srcOrd="0" destOrd="0" presId="urn:microsoft.com/office/officeart/2018/5/layout/IconCircleLabelList"/>
    <dgm:cxn modelId="{DB9B016F-D2DF-4541-BE54-29FAD135FBF7}" type="presParOf" srcId="{66EED951-A9E9-4079-AB1A-B981FC16950A}" destId="{E83BEC0A-1EDF-4AD0-A679-242EBE95D035}" srcOrd="1" destOrd="0" presId="urn:microsoft.com/office/officeart/2018/5/layout/IconCircleLabelList"/>
    <dgm:cxn modelId="{575C3528-56FC-40C1-A92F-F823A3772FEA}" type="presParOf" srcId="{66EED951-A9E9-4079-AB1A-B981FC16950A}" destId="{03357BAD-71AE-460B-AD9E-CCA19E925736}" srcOrd="2" destOrd="0" presId="urn:microsoft.com/office/officeart/2018/5/layout/IconCircleLabelList"/>
    <dgm:cxn modelId="{B850B2F1-D43A-4AD2-87E5-2BDE27BBCF70}" type="presParOf" srcId="{66EED951-A9E9-4079-AB1A-B981FC16950A}" destId="{78322830-F414-4285-AE25-8F2D5CEA94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47F1-9416-4340-BBEE-408B7CD879FC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31530-1B08-4C9E-B1B1-31B89676F430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074F-9CB1-4E84-A9A9-BE1277985F71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Languages de devellopement : PHP, JAVA, JAVASCRIPT, HTML, CSS, PYTHON et SQL</a:t>
          </a:r>
          <a:endParaRPr lang="en-US" sz="1100" kern="1200"/>
        </a:p>
      </dsp:txBody>
      <dsp:txXfrm>
        <a:off x="35606" y="2695306"/>
        <a:ext cx="2981250" cy="720000"/>
      </dsp:txXfrm>
    </dsp:sp>
    <dsp:sp modelId="{2203DCB1-57EF-4DBC-9153-C180DC68F48A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A68E-9F96-4AFE-8D5C-685D721316A1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9337-AE35-4169-A0AE-4D7CBCB38F36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Gestion de plusieurs projet seul et en groupe, rédaction de documentation, définition d'un cahier des charges.</a:t>
          </a:r>
          <a:endParaRPr lang="en-US" sz="1100" kern="1200"/>
        </a:p>
      </dsp:txBody>
      <dsp:txXfrm>
        <a:off x="3538574" y="2695306"/>
        <a:ext cx="2981250" cy="720000"/>
      </dsp:txXfrm>
    </dsp:sp>
    <dsp:sp modelId="{32E83796-2844-4D1E-BBE7-528962C3FAA2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BEC0A-1EDF-4AD0-A679-242EBE95D035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22830-F414-4285-AE25-8F2D5CEA946E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Organisation de projets </a:t>
          </a:r>
          <a:endParaRPr lang="en-US" sz="1100" kern="120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659D-8D28-44F3-A1AC-62F4BC33BABE}" type="datetimeFigureOut">
              <a:rPr lang="fr-FR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2EC9E-7B95-4D3F-BAC2-2CA87A18EDC9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compilateurs Java qui compilent le code source « à moitié » afin d’obtenir un </a:t>
            </a:r>
            <a:r>
              <a:rPr lang="en-US" b="1" dirty="0"/>
              <a:t>bytecode </a:t>
            </a:r>
            <a:r>
              <a:rPr lang="en-US"/>
              <a:t>(bytecode java = langague (du plus bas niveau) type assembleur -&gt; proche de la machine java et spécifique à java.</a:t>
            </a:r>
            <a:endParaRPr lang="fr-FR">
              <a:cs typeface="Calibri" panose="020F0502020204030204"/>
            </a:endParaRPr>
          </a:p>
          <a:p>
            <a:r>
              <a:rPr lang="en-US">
                <a:cs typeface="Calibri"/>
              </a:rPr>
              <a:t>Le bytecode est ensuite interpréter par une machine virtuel java ou JVM.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4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Oui au début c'était lent.... etc …</a:t>
            </a:r>
          </a:p>
          <a:p>
            <a:r>
              <a:rPr lang="en-US">
                <a:cs typeface="Calibri"/>
              </a:rPr>
              <a:t>Mais les nouveau JVM de java n'on rien à envier au autres langages...</a:t>
            </a:r>
          </a:p>
          <a:p>
            <a:r>
              <a:rPr lang="en-US">
                <a:cs typeface="Calibri"/>
              </a:rPr>
              <a:t>GNU compiled for java enleve le bytecode (GCC)</a:t>
            </a:r>
          </a:p>
          <a:p>
            <a:r>
              <a:rPr lang="en-US" dirty="0">
                <a:cs typeface="Calibri"/>
              </a:rPr>
              <a:t>Juste à temps </a:t>
            </a:r>
            <a:r>
              <a:rPr lang="en-US"/>
              <a:t>traduit le byte code en code natif(machine) durant la phase de lancement du programme</a:t>
            </a:r>
          </a:p>
          <a:p>
            <a:r>
              <a:rPr lang="en-US"/>
              <a:t>La compilation JIT et la recompilation dynamique permettent à Java de tirer profit de la rapidité du code natif sans perdre la portabilité</a:t>
            </a:r>
          </a:p>
          <a:p>
            <a:r>
              <a:rPr lang="en-US" i="1"/>
              <a:t>recompilation dynamique la JVM </a:t>
            </a:r>
            <a:r>
              <a:rPr lang="en-US"/>
              <a:t>analyse le comportement du programme et en recompile sélectivement certaines parties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Javascript est le language de prédilection de l'html puisqu'il apport les pages web dynamique</a:t>
            </a:r>
          </a:p>
          <a:p>
            <a:r>
              <a:rPr lang="en-US">
                <a:cs typeface="Calibri"/>
              </a:rPr>
              <a:t>Python.</a:t>
            </a:r>
          </a:p>
          <a:p>
            <a:r>
              <a:rPr lang="en-US">
                <a:cs typeface="Calibri"/>
              </a:rPr>
              <a:t>Python = Language populaire pour analyse de données, intéligence artificiel, dev web, backend et science computing utilisé par netfix, spotify, dropbox.</a:t>
            </a:r>
          </a:p>
          <a:p>
            <a:r>
              <a:rPr lang="en-US">
                <a:cs typeface="Calibri"/>
              </a:rPr>
              <a:t>java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4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 java est aussi utilisé dans la finance et L'IT c'est grace à sa </a:t>
            </a:r>
            <a:r>
              <a:rPr lang="en-US"/>
              <a:t>scalabilité, en effet Java est un langage moderne qui ne cesse d'évoluer ce qui est parfait pour les banques qui gère des milliers voir millions de personne; ou le numérique qui évolue constament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2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Minecraft est maintenant en c++ c#</a:t>
            </a:r>
          </a:p>
          <a:p>
            <a:r>
              <a:rPr lang="en-US">
                <a:cs typeface="Calibri"/>
              </a:rPr>
              <a:t>Twitter en partie en java</a:t>
            </a:r>
          </a:p>
          <a:p>
            <a:r>
              <a:rPr lang="en-US">
                <a:cs typeface="Calibri"/>
              </a:rPr>
              <a:t>Nasa worldwide est passé en java c# et dispo entièrement en javascript en ligne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6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lam2/Portefolio/DevFolio/DevFolio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E2B68-8C21-4115-8AE9-27B2BE31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fr-FR" sz="5800">
                <a:ea typeface="+mj-lt"/>
                <a:cs typeface="+mj-lt"/>
              </a:rPr>
              <a:t>EPREUVE DE PROFESSIONNALISATION</a:t>
            </a:r>
            <a:endParaRPr lang="en-US" sz="5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Kebiche Killian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5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3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CA36DC-A4CD-48ED-9600-697E47F8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28360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Java est-il lent 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6C24656-1993-4BBF-B278-10C3B82E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58" y="2983619"/>
            <a:ext cx="2736810" cy="322927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3118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E45B54E0-D41C-41B7-B8CF-8BF2F4FD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968" y="4312718"/>
            <a:ext cx="3217333" cy="57107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004E23-3C9E-41FC-81A2-3481C6AF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6152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462238D7-5BB8-4E23-9176-F218C183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003" y="3645722"/>
            <a:ext cx="3201798" cy="19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ED89D4F-85AD-451C-9FA5-A3F6823EF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r="12805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38EAEC-7539-4B71-B8EE-1B7591E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25" y="125281"/>
            <a:ext cx="4882459" cy="10557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500" b="0" cap="all" spc="-100">
                <a:ea typeface="+mj-lt"/>
                <a:cs typeface="+mj-lt"/>
              </a:rPr>
              <a:t>CLASSEMENT DES LANGAGES DEs PROGRAMMATION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EF4591-16E6-4418-A146-8898305913FA}"/>
              </a:ext>
            </a:extLst>
          </p:cNvPr>
          <p:cNvSpPr txBox="1"/>
          <p:nvPr/>
        </p:nvSpPr>
        <p:spPr>
          <a:xfrm>
            <a:off x="203886" y="6279291"/>
            <a:ext cx="4462847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dirty="0"/>
              <a:t>Classement fait le 4 mars </a:t>
            </a:r>
            <a:r>
              <a:rPr lang="fr-FR" sz="1700"/>
              <a:t>2021 par </a:t>
            </a:r>
            <a:r>
              <a:rPr lang="fr-FR" sz="1700">
                <a:ea typeface="+mn-lt"/>
                <a:cs typeface="+mn-lt"/>
              </a:rPr>
              <a:t>RedMonk</a:t>
            </a:r>
            <a:endParaRPr lang="fr-FR" sz="1700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97669AB-63EE-4BF6-9057-045F2C79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45" y="1046583"/>
            <a:ext cx="3464446" cy="541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2000" b="1"/>
              <a:t>1. Javascript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2. Python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3. Java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4. PHP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C#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C++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CSS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8. TypeScript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9. Ruby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10. C</a:t>
            </a:r>
            <a:endParaRPr lang="en-US" sz="2000" b="1" dirty="0"/>
          </a:p>
          <a:p>
            <a:pPr>
              <a:buClr>
                <a:srgbClr val="FFFFFF"/>
              </a:buClr>
            </a:pPr>
            <a:endParaRPr lang="en-US" sz="2000" b="1" dirty="0"/>
          </a:p>
          <a:p>
            <a:pPr>
              <a:buClr>
                <a:srgbClr val="262626"/>
              </a:buClr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9014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5EEC47-78B4-4A02-AE93-FAD7D0B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 Java est utilisé ?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D4EF7323-B5D1-43D1-87C6-FE35C67E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9072" y="228456"/>
            <a:ext cx="8078099" cy="2635716"/>
          </a:xfrm>
          <a:prstGeom prst="rect">
            <a:avLst/>
          </a:prstGeom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11A7AF25-C32F-4A93-A64F-7482388C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3910" y="3084052"/>
            <a:ext cx="7480856" cy="32518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17E770-0F60-436A-86DA-850727725C59}"/>
              </a:ext>
            </a:extLst>
          </p:cNvPr>
          <p:cNvSpPr txBox="1"/>
          <p:nvPr/>
        </p:nvSpPr>
        <p:spPr>
          <a:xfrm>
            <a:off x="6846137" y="2303563"/>
            <a:ext cx="4602152" cy="3715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Environ 5.8 millions de développeurs ont fait de java leur languages principale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5AA66C3-DDE7-4D04-8C1D-185149FF1D4F}"/>
              </a:ext>
            </a:extLst>
          </p:cNvPr>
          <p:cNvSpPr txBox="1"/>
          <p:nvPr/>
        </p:nvSpPr>
        <p:spPr>
          <a:xfrm>
            <a:off x="10026221" y="60514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D'après jetbrains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20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579344F8-71D5-40D4-B4C7-20B459022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0807B62-76AA-4BA3-A701-E54088399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17DB5C5-46D5-4E05-BE20-C7B8E911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38B089-67A4-4EFE-9EF8-1C2BE322F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A33613-E192-4BF7-BB72-35A8A8E8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4CB6F3-3B1D-4DA4-BC12-39CC745B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7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2" name="Rectangle 29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7497FF-20DF-42AB-917D-04FE8F92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03" y="1144876"/>
            <a:ext cx="9732773" cy="1550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/>
              <a:t>Exemple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8">
            <a:extLst>
              <a:ext uri="{FF2B5EF4-FFF2-40B4-BE49-F238E27FC236}">
                <a16:creationId xmlns:a16="http://schemas.microsoft.com/office/drawing/2014/main" id="{FDB61002-428C-495C-BFB9-44E0012EF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2" r="-1" b="4640"/>
          <a:stretch/>
        </p:blipFill>
        <p:spPr>
          <a:xfrm>
            <a:off x="1241171" y="3197199"/>
            <a:ext cx="2356823" cy="2148392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90681E4-6907-4682-A0DD-B8EB04D41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67" r="21488" b="1"/>
          <a:stretch/>
        </p:blipFill>
        <p:spPr>
          <a:xfrm>
            <a:off x="3686800" y="3197197"/>
            <a:ext cx="2363930" cy="214839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C97B938-2464-4113-9BC3-9D2FE2E3F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" r="7360" b="-1"/>
          <a:stretch/>
        </p:blipFill>
        <p:spPr>
          <a:xfrm>
            <a:off x="6139539" y="3197197"/>
            <a:ext cx="2356824" cy="2148393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6BBE07-C74A-47F9-A588-1365DC615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12" r="17241" b="-4"/>
          <a:stretch/>
        </p:blipFill>
        <p:spPr>
          <a:xfrm>
            <a:off x="8585171" y="3197198"/>
            <a:ext cx="2388772" cy="21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486A6B-AAA1-4A4E-ADB6-7183B580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fr-FR"/>
              <a:t>Portefolio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E594B-92E7-45BA-963B-513E1F90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Lien du site Portefolio : </a:t>
            </a:r>
            <a:r>
              <a:rPr lang="fr-FR" dirty="0">
                <a:ea typeface="+mn-lt"/>
                <a:cs typeface="+mn-lt"/>
                <a:hlinkClick r:id="rId2"/>
              </a:rPr>
              <a:t>http://localhost/slam2/Portefolio/DevFolio/DevFolio/index.html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3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B21BF5-F333-412C-9AAA-CD3A680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cap="all" spc="-100">
                <a:solidFill>
                  <a:schemeClr val="bg1"/>
                </a:solidFill>
              </a:rPr>
              <a:t>Merci de m'avoir écouté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599901-B761-400B-AF7D-EBB56F5E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fr-FR" sz="4400">
                <a:solidFill>
                  <a:srgbClr val="FFFFFF"/>
                </a:solidFill>
              </a:rPr>
              <a:t>Sommaire  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FE299-73BB-4452-BC8D-046398F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Mon Parcours</a:t>
            </a:r>
            <a:endParaRPr lang="fr-FR" dirty="0">
              <a:solidFill>
                <a:srgbClr val="000000"/>
              </a:solidFill>
            </a:endParaRP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Les Compétences acquise</a:t>
            </a: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Veille technologique</a:t>
            </a: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Site Portefolio</a:t>
            </a:r>
          </a:p>
        </p:txBody>
      </p:sp>
    </p:spTree>
    <p:extLst>
      <p:ext uri="{BB962C8B-B14F-4D97-AF65-F5344CB8AC3E}">
        <p14:creationId xmlns:p14="http://schemas.microsoft.com/office/powerpoint/2010/main" val="13547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78AA34-A220-49F3-B212-C94A43E7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</a:rPr>
              <a:t>Mon Parcours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00478-9852-4F5D-8082-429B3300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fr-FR" sz="2000" dirty="0"/>
              <a:t>Brevet des collèges à Saint Joseph d'Aubervilliers </a:t>
            </a:r>
            <a:endParaRPr lang="fr-FR"/>
          </a:p>
          <a:p>
            <a:pPr>
              <a:buClr>
                <a:srgbClr val="262626"/>
              </a:buClr>
            </a:pPr>
            <a:r>
              <a:rPr lang="fr-FR" sz="2000" dirty="0"/>
              <a:t>Bac professionnel SN option RISC au lycée Robert Schuman</a:t>
            </a:r>
            <a:endParaRPr lang="fr-FR"/>
          </a:p>
          <a:p>
            <a:pPr>
              <a:buClr>
                <a:srgbClr val="262626"/>
              </a:buClr>
            </a:pPr>
            <a:r>
              <a:rPr lang="fr-FR" sz="2000" dirty="0"/>
              <a:t>Actuellement en BTS SIO SLAM au</a:t>
            </a:r>
            <a:r>
              <a:rPr lang="fr-FR" sz="2000" dirty="0">
                <a:ea typeface="+mn-lt"/>
                <a:cs typeface="+mn-lt"/>
              </a:rPr>
              <a:t> lycée Robert Schuman</a:t>
            </a:r>
          </a:p>
          <a:p>
            <a:pPr>
              <a:buClr>
                <a:srgbClr val="262626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8161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9EFC251-74DA-4F8B-9B85-C993E3D9D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65" y="-154585"/>
            <a:ext cx="10209743" cy="70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7D8FAD-C3ED-4DA8-9D32-3B71D2A0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cap="all" spc="-100" err="1"/>
              <a:t>Liste</a:t>
            </a:r>
            <a:r>
              <a:rPr lang="en-US" b="0" cap="all" spc="-100"/>
              <a:t> des </a:t>
            </a:r>
            <a:r>
              <a:rPr lang="en-US" b="0" cap="all" spc="-100" err="1"/>
              <a:t>compétences</a:t>
            </a:r>
            <a:r>
              <a:rPr lang="en-US" b="0" cap="all" spc="-100"/>
              <a:t> </a:t>
            </a:r>
            <a:r>
              <a:rPr lang="en-US" b="0" cap="all" spc="-100" err="1"/>
              <a:t>acquise</a:t>
            </a:r>
            <a:endParaRPr lang="en-US" b="0" cap="all" spc="-100"/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9D0CC31D-EB4C-4FDF-9DB7-5BE2C3768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3654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02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E2B68-8C21-4115-8AE9-27B2BE31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fr-FR" sz="5800">
                <a:ea typeface="+mj-lt"/>
                <a:cs typeface="+mj-lt"/>
              </a:rPr>
              <a:t>Veille technologique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1540F3-DFFE-494A-AAEF-29A2FBAD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137411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/>
              <a:t>Méthode de veille technologique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B4D0DD6-B163-4825-BEE5-0642010B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59" y="3033472"/>
            <a:ext cx="4433416" cy="2216708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46F2C271-A20E-4FA3-9137-3BD95592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17" y="3062048"/>
            <a:ext cx="3940814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55DE647-AD4D-4909-97AB-E58E86B8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82668"/>
            <a:ext cx="4414438" cy="3310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1EE5B-21EA-4793-974D-EBD0D8D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624394"/>
            <a:ext cx="4957554" cy="541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Qu'est-ce que java ?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/>
              <a:t>Java est un langague de programation orienté objet. Sa particularité est sa grande portabilité. Il peut être utilisé sur plusieurs systèmes d'exploitations comme unix, windows ou linux.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sz="2000" b="1"/>
              <a:t>L'histoire de Java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/>
              <a:t>Java à été crée par James Gosling, Patrick naughton du Sun Microsystems avec la coopération de Bill Joy co-fondateur de Sun Microsystems. Il a été présenté au SunWorld le 23 mai 1995. Si Java appartien aujourd'hui à oracle c'est par ce qu'il la acheté en 2009 par cette société.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FA9E2-EE3A-48A8-9E41-29330CA4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fr-FR"/>
              <a:t>La </a:t>
            </a:r>
            <a:r>
              <a:rPr lang="en-US">
                <a:ea typeface="+mj-lt"/>
                <a:cs typeface="+mj-lt"/>
              </a:rPr>
              <a:t>portabilité de Java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0F264E6-1668-434C-92E7-2B7905DF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4455" y="2405449"/>
            <a:ext cx="4411472" cy="3407862"/>
          </a:xfrm>
        </p:spPr>
      </p:pic>
    </p:spTree>
    <p:extLst>
      <p:ext uri="{BB962C8B-B14F-4D97-AF65-F5344CB8AC3E}">
        <p14:creationId xmlns:p14="http://schemas.microsoft.com/office/powerpoint/2010/main" val="18375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49B547"/>
      </a:accent1>
      <a:accent2>
        <a:srgbClr val="3BB16A"/>
      </a:accent2>
      <a:accent3>
        <a:srgbClr val="45B19D"/>
      </a:accent3>
      <a:accent4>
        <a:srgbClr val="3B96B1"/>
      </a:accent4>
      <a:accent5>
        <a:srgbClr val="4D77C3"/>
      </a:accent5>
      <a:accent6>
        <a:srgbClr val="514AB7"/>
      </a:accent6>
      <a:hlink>
        <a:srgbClr val="BF7C3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Grand écran</PresentationFormat>
  <Paragraphs>0</Paragraphs>
  <Slides>15</Slides>
  <Notes>5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SavonVTI</vt:lpstr>
      <vt:lpstr>EPREUVE DE PROFESSIONNALISATION</vt:lpstr>
      <vt:lpstr>Sommaire   </vt:lpstr>
      <vt:lpstr>Mon Parcours</vt:lpstr>
      <vt:lpstr>Présentation PowerPoint</vt:lpstr>
      <vt:lpstr>Liste des compétences acquise</vt:lpstr>
      <vt:lpstr>Veille technologique</vt:lpstr>
      <vt:lpstr>Méthode de veille technologique</vt:lpstr>
      <vt:lpstr>Présentation PowerPoint</vt:lpstr>
      <vt:lpstr>La portabilité de Java</vt:lpstr>
      <vt:lpstr>Java est-il lent ?</vt:lpstr>
      <vt:lpstr>CLASSEMENT DES LANGAGES DEs PROGRAMMATION </vt:lpstr>
      <vt:lpstr>Ou Java est utilisé ?</vt:lpstr>
      <vt:lpstr>Exemple</vt:lpstr>
      <vt:lpstr>Portefolio</vt:lpstr>
      <vt:lpstr>Merci de m'avoir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425</cp:revision>
  <dcterms:created xsi:type="dcterms:W3CDTF">2021-04-05T11:31:34Z</dcterms:created>
  <dcterms:modified xsi:type="dcterms:W3CDTF">2021-04-05T21:00:20Z</dcterms:modified>
</cp:coreProperties>
</file>