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5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67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8.xml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69.xml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5040" y="1818005"/>
            <a:ext cx="11396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On the Two-View Geometry of</a:t>
            </a:r>
            <a:r>
              <a:rPr lang="en-US" altLang="zh-CN" sz="3200"/>
              <a:t> </a:t>
            </a:r>
            <a:r>
              <a:rPr lang="zh-CN" altLang="en-US" sz="3200"/>
              <a:t>Unsynchronized Cameras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46380" y="6313170"/>
            <a:ext cx="2707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CVPR,2017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6195" y="2737485"/>
            <a:ext cx="9716135" cy="1816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090" y="40640"/>
            <a:ext cx="105975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Iterative algorithm</a:t>
            </a:r>
            <a:endParaRPr lang="zh-CN" altLang="en-US" sz="3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685" y="535305"/>
            <a:ext cx="5463540" cy="62541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2395" y="106045"/>
            <a:ext cx="1955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Overview</a:t>
            </a:r>
            <a:endParaRPr lang="en-US" altLang="zh-CN" sz="3200"/>
          </a:p>
        </p:txBody>
      </p:sp>
      <p:sp>
        <p:nvSpPr>
          <p:cNvPr id="2" name="文本框 1"/>
          <p:cNvSpPr txBox="1"/>
          <p:nvPr/>
        </p:nvSpPr>
        <p:spPr>
          <a:xfrm>
            <a:off x="1297940" y="816610"/>
            <a:ext cx="99187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zh-CN" altLang="en-US" sz="2800"/>
              <a:t>该方法用于 从多个</a:t>
            </a:r>
            <a:r>
              <a:rPr lang="zh-CN" altLang="en-US" sz="2800" b="1">
                <a:solidFill>
                  <a:srgbClr val="C00000"/>
                </a:solidFill>
              </a:rPr>
              <a:t>不同步</a:t>
            </a:r>
            <a:r>
              <a:rPr lang="zh-CN" altLang="en-US" sz="2800"/>
              <a:t>的相机采集的视频序列中 同时估计 </a:t>
            </a:r>
            <a:r>
              <a:rPr lang="zh-CN" altLang="en-US" sz="2800" b="1">
                <a:solidFill>
                  <a:srgbClr val="C00000"/>
                </a:solidFill>
              </a:rPr>
              <a:t>相机几何</a:t>
            </a:r>
            <a:r>
              <a:rPr lang="zh-CN" altLang="en-US" sz="2800"/>
              <a:t> 和 </a:t>
            </a:r>
            <a:r>
              <a:rPr lang="zh-CN" altLang="en-US" sz="2800" b="1">
                <a:solidFill>
                  <a:srgbClr val="C00000"/>
                </a:solidFill>
              </a:rPr>
              <a:t>时移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12395" y="2468245"/>
            <a:ext cx="29470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Contribution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579755" y="3051810"/>
            <a:ext cx="1141095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fontAlgn="auto">
              <a:lnSpc>
                <a:spcPct val="150000"/>
              </a:lnSpc>
            </a:pPr>
            <a:r>
              <a:rPr lang="en-US" altLang="zh-CN" sz="2800"/>
              <a:t>1. Minimal solution: estimate F/H and temporal offset</a:t>
            </a:r>
            <a:endParaRPr lang="en-US" altLang="zh-CN" sz="2800"/>
          </a:p>
          <a:p>
            <a:pPr indent="457200" fontAlgn="auto">
              <a:lnSpc>
                <a:spcPct val="150000"/>
              </a:lnSpc>
            </a:pPr>
            <a:r>
              <a:rPr lang="en-US" altLang="zh-CN" sz="2800"/>
              <a:t>2. iterative scheme: estimate </a:t>
            </a:r>
            <a:r>
              <a:rPr lang="en-US" altLang="zh-CN" sz="2800" b="1">
                <a:solidFill>
                  <a:srgbClr val="C00000"/>
                </a:solidFill>
                <a:latin typeface="Arial Bold" panose="020B0604020202090204" charset="0"/>
                <a:cs typeface="Arial Bold" panose="020B0604020202090204" charset="0"/>
              </a:rPr>
              <a:t>large</a:t>
            </a:r>
            <a:r>
              <a:rPr lang="en-US" altLang="zh-CN" sz="2800"/>
              <a:t> time offsets</a:t>
            </a:r>
            <a:endParaRPr lang="en-US" altLang="zh-CN" sz="2800"/>
          </a:p>
          <a:p>
            <a:pPr indent="457200" fontAlgn="auto">
              <a:lnSpc>
                <a:spcPct val="150000"/>
              </a:lnSpc>
            </a:pPr>
            <a:r>
              <a:rPr lang="en-US" altLang="zh-CN" sz="2400"/>
              <a:t>[  single solver =&gt; </a:t>
            </a:r>
            <a:r>
              <a:rPr lang="en-US" altLang="zh-CN" sz="2400" b="1">
                <a:solidFill>
                  <a:srgbClr val="C00000"/>
                </a:solidFill>
                <a:latin typeface="Arial Bold" panose="020B0604020202090204" charset="0"/>
                <a:cs typeface="Arial Bold" panose="020B0604020202090204" charset="0"/>
              </a:rPr>
              <a:t>small</a:t>
            </a:r>
            <a:r>
              <a:rPr lang="en-US" altLang="zh-CN" sz="2400"/>
              <a:t> time shifts  (1/n s)</a:t>
            </a:r>
            <a:endParaRPr lang="en-US" altLang="zh-CN" sz="2400"/>
          </a:p>
          <a:p>
            <a:pPr indent="457200" fontAlgn="auto">
              <a:lnSpc>
                <a:spcPct val="150000"/>
              </a:lnSpc>
            </a:pPr>
            <a:r>
              <a:rPr lang="en-US" altLang="zh-CN" sz="2400"/>
              <a:t>   &lt;5 RANSAC iterations =&gt; </a:t>
            </a:r>
            <a:r>
              <a:rPr lang="en-US" altLang="zh-CN" sz="2400" b="1">
                <a:solidFill>
                  <a:srgbClr val="C00000"/>
                </a:solidFill>
                <a:latin typeface="Arial Bold" panose="020B0604020202090204" charset="0"/>
                <a:cs typeface="Arial Bold" panose="020B0604020202090204" charset="0"/>
              </a:rPr>
              <a:t>medium</a:t>
            </a:r>
            <a:r>
              <a:rPr lang="en-US" altLang="zh-CN" sz="2400"/>
              <a:t> time shifts (tens of frames)</a:t>
            </a:r>
            <a:endParaRPr lang="en-US" altLang="zh-CN" sz="2400"/>
          </a:p>
          <a:p>
            <a:pPr indent="457200" fontAlgn="auto">
              <a:lnSpc>
                <a:spcPct val="150000"/>
              </a:lnSpc>
            </a:pPr>
            <a:r>
              <a:rPr lang="en-US" altLang="zh-CN" sz="2400"/>
              <a:t>   tens of </a:t>
            </a:r>
            <a:r>
              <a:rPr lang="en-US" altLang="zh-CN" sz="2400">
                <a:sym typeface="+mn-ea"/>
              </a:rPr>
              <a:t>RANSAC iterations =&gt; </a:t>
            </a:r>
            <a:r>
              <a:rPr lang="en-US" altLang="zh-CN" sz="2400" b="1">
                <a:solidFill>
                  <a:srgbClr val="C00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large</a:t>
            </a:r>
            <a:r>
              <a:rPr lang="en-US" altLang="zh-CN" sz="2400">
                <a:sym typeface="+mn-ea"/>
              </a:rPr>
              <a:t> time shifts (tens to hundreds of frames) </a:t>
            </a:r>
            <a:r>
              <a:rPr lang="en-US" altLang="zh-CN" sz="2400"/>
              <a:t>]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395" y="106045"/>
            <a:ext cx="45319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Problem formulation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112395" y="791845"/>
            <a:ext cx="549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在空间中沿着平滑轨迹移动的 </a:t>
            </a:r>
            <a:r>
              <a:rPr lang="zh-CN" altLang="en-US" b="1">
                <a:solidFill>
                  <a:srgbClr val="C00000"/>
                </a:solidFill>
              </a:rPr>
              <a:t>3D点的坐标 </a:t>
            </a:r>
            <a:r>
              <a:rPr lang="zh-CN" altLang="en-US"/>
              <a:t>表示：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4075" y="106045"/>
            <a:ext cx="6017895" cy="52349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" y="1263015"/>
            <a:ext cx="4749800" cy="393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20" y="1798955"/>
            <a:ext cx="2504440" cy="27940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" y="2413000"/>
            <a:ext cx="5492115" cy="384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0" y="2987675"/>
            <a:ext cx="5591810" cy="3930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5635" y="1780540"/>
            <a:ext cx="1363980" cy="31940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12395" y="1854200"/>
            <a:ext cx="549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 </a:t>
            </a:r>
            <a:r>
              <a:rPr lang="zh-CN" altLang="en-US"/>
              <a:t>一系列 </a:t>
            </a:r>
            <a:r>
              <a:rPr lang="zh-CN" altLang="en-US" b="1">
                <a:solidFill>
                  <a:srgbClr val="C00000"/>
                </a:solidFill>
              </a:rPr>
              <a:t>轨迹采样点的坐标 </a:t>
            </a:r>
            <a:r>
              <a:rPr lang="zh-CN" altLang="en-US"/>
              <a:t>表示：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40" y="3542665"/>
            <a:ext cx="1332230" cy="279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rcRect b="3291"/>
          <a:stretch>
            <a:fillRect/>
          </a:stretch>
        </p:blipFill>
        <p:spPr>
          <a:xfrm>
            <a:off x="2459355" y="3526155"/>
            <a:ext cx="1457325" cy="3257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2395" y="3962400"/>
            <a:ext cx="549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 </a:t>
            </a:r>
            <a:r>
              <a:rPr lang="zh-CN" altLang="en-US"/>
              <a:t>对于第 </a:t>
            </a:r>
            <a:r>
              <a:rPr lang="en-US" altLang="zh-CN"/>
              <a:t>i </a:t>
            </a:r>
            <a:r>
              <a:rPr lang="zh-CN" altLang="en-US"/>
              <a:t>帧 把时间 </a:t>
            </a:r>
            <a:r>
              <a:rPr lang="en-US" altLang="zh-CN"/>
              <a:t>t </a:t>
            </a:r>
            <a:r>
              <a:rPr lang="zh-CN" altLang="en-US" b="1">
                <a:solidFill>
                  <a:srgbClr val="C00000"/>
                </a:solidFill>
              </a:rPr>
              <a:t>映射 </a:t>
            </a:r>
            <a:r>
              <a:rPr lang="zh-CN" altLang="en-US"/>
              <a:t>到 </a:t>
            </a:r>
            <a:r>
              <a:rPr lang="en-US" altLang="zh-CN"/>
              <a:t>t'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995" y="4376420"/>
            <a:ext cx="5456555" cy="6038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515" y="5504815"/>
            <a:ext cx="4065905" cy="3651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2235" y="5126990"/>
            <a:ext cx="59334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4. </a:t>
            </a:r>
            <a:r>
              <a:rPr lang="zh-CN" altLang="en-US" sz="1600"/>
              <a:t>给定模型</a:t>
            </a:r>
            <a:r>
              <a:rPr lang="en-US" altLang="zh-CN" sz="1600"/>
              <a:t>(4)</a:t>
            </a:r>
            <a:r>
              <a:rPr lang="zh-CN" altLang="en-US" sz="1600"/>
              <a:t>和图像采样点</a:t>
            </a:r>
            <a:r>
              <a:rPr lang="en-US" altLang="zh-CN" sz="1600"/>
              <a:t>s</a:t>
            </a:r>
            <a:r>
              <a:rPr lang="en-US" altLang="zh-CN" sz="1600" baseline="-25000"/>
              <a:t>j</a:t>
            </a:r>
            <a:r>
              <a:rPr lang="en-US" altLang="zh-CN" sz="1600"/>
              <a:t>'</a:t>
            </a:r>
            <a:r>
              <a:rPr lang="zh-CN" altLang="en-US" sz="1600"/>
              <a:t>可以内插一条连续曲线</a:t>
            </a:r>
            <a:r>
              <a:rPr lang="en-US" altLang="zh-CN" sz="1600"/>
              <a:t>s'(</a:t>
            </a:r>
            <a:r>
              <a:rPr lang="en-US" altLang="zh-CN" sz="1600" baseline="-25000"/>
              <a:t>J</a:t>
            </a:r>
            <a:r>
              <a:rPr lang="en-US" altLang="zh-CN" sz="1600"/>
              <a:t>)</a:t>
            </a:r>
            <a:r>
              <a:rPr lang="zh-CN" altLang="en-US" sz="1600"/>
              <a:t>：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5694680" y="5504815"/>
            <a:ext cx="64973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导致不同步的两大原因：</a:t>
            </a:r>
            <a:endParaRPr lang="zh-CN" altLang="en-US"/>
          </a:p>
          <a:p>
            <a:r>
              <a:rPr lang="en-US" altLang="zh-CN"/>
              <a:t>1. 不同的录制开始</a:t>
            </a:r>
            <a:r>
              <a:rPr lang="zh-CN" altLang="en-US"/>
              <a:t>时间 </a:t>
            </a:r>
            <a:r>
              <a:rPr lang="en-US" altLang="zh-CN"/>
              <a:t>或 相机快门</a:t>
            </a:r>
            <a:r>
              <a:rPr lang="en-US" altLang="zh-CN">
                <a:sym typeface="+mn-ea"/>
              </a:rPr>
              <a:t>独立</a:t>
            </a:r>
            <a:r>
              <a:rPr lang="en-US" altLang="zh-CN"/>
              <a:t>触发      </a:t>
            </a:r>
            <a:r>
              <a:rPr lang="zh-CN" altLang="en-US" b="1">
                <a:solidFill>
                  <a:srgbClr val="C00000"/>
                </a:solidFill>
              </a:rPr>
              <a:t>恒定的时移 β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2. </a:t>
            </a:r>
            <a:r>
              <a:rPr lang="zh-CN" altLang="en-US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不同帧率 或 不精确的时钟                                </a:t>
            </a:r>
            <a:r>
              <a:rPr lang="zh-CN" altLang="en-US" b="1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时间缩放ρ </a:t>
            </a:r>
            <a:endParaRPr lang="zh-CN" altLang="en-US" b="1">
              <a:solidFill>
                <a:srgbClr val="C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6695" y="6127750"/>
            <a:ext cx="59334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内插出来的</a:t>
            </a:r>
            <a:r>
              <a:rPr lang="en-US" altLang="zh-CN" sz="1600"/>
              <a:t>s'(·)</a:t>
            </a:r>
            <a:r>
              <a:rPr lang="zh-CN" altLang="en-US" sz="1600"/>
              <a:t>在某些情况下可以很好的近似</a:t>
            </a:r>
            <a:r>
              <a:rPr lang="en-US" altLang="zh-CN" sz="1600"/>
              <a:t>x'(·)</a:t>
            </a:r>
            <a:endParaRPr lang="en-US" altLang="zh-CN" sz="1600"/>
          </a:p>
        </p:txBody>
      </p:sp>
    </p:spTree>
    <p:custDataLst>
      <p:tags r:id="rId1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395" y="106045"/>
            <a:ext cx="45319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Epipolar geometry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085" y="1262380"/>
            <a:ext cx="4394200" cy="411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395" y="791845"/>
            <a:ext cx="549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对于给定时间</a:t>
            </a:r>
            <a:r>
              <a:rPr lang="en-US" altLang="zh-CN"/>
              <a:t>t</a:t>
            </a:r>
            <a:r>
              <a:rPr lang="zh-CN" altLang="en-US" b="1">
                <a:solidFill>
                  <a:srgbClr val="C00000"/>
                </a:solidFill>
              </a:rPr>
              <a:t> 两相机之间的极几何约束 </a:t>
            </a:r>
            <a:r>
              <a:rPr lang="zh-CN" altLang="en-US"/>
              <a:t>表示：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2395" y="1776095"/>
            <a:ext cx="549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对于第一个相机的采样点</a:t>
            </a:r>
            <a:r>
              <a:rPr lang="en-US" altLang="zh-CN"/>
              <a:t>s</a:t>
            </a:r>
            <a:r>
              <a:rPr lang="en-US" altLang="zh-CN" baseline="-25000"/>
              <a:t>i</a:t>
            </a:r>
            <a:r>
              <a:rPr lang="zh-CN" altLang="en-US"/>
              <a:t>及其对应点</a:t>
            </a:r>
            <a:r>
              <a:rPr lang="en-US" altLang="zh-CN"/>
              <a:t>x'(t</a:t>
            </a:r>
            <a:r>
              <a:rPr lang="en-US" altLang="zh-CN" baseline="-25000"/>
              <a:t>i</a:t>
            </a:r>
            <a:r>
              <a:rPr lang="en-US" altLang="zh-CN"/>
              <a:t>)</a:t>
            </a:r>
            <a:r>
              <a:rPr lang="zh-CN" altLang="en-US" b="1">
                <a:solidFill>
                  <a:srgbClr val="C00000"/>
                </a:solidFill>
              </a:rPr>
              <a:t> </a:t>
            </a:r>
            <a:r>
              <a:rPr lang="zh-CN" altLang="en-US"/>
              <a:t>表示：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" y="2192020"/>
            <a:ext cx="4394200" cy="4343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2395" y="2760345"/>
            <a:ext cx="549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2. </a:t>
            </a:r>
            <a:r>
              <a:rPr lang="zh-CN" altLang="en-US"/>
              <a:t>使用轨迹</a:t>
            </a:r>
            <a:r>
              <a:rPr lang="en-US" altLang="zh-CN"/>
              <a:t>x'</a:t>
            </a:r>
            <a:r>
              <a:rPr lang="zh-CN" altLang="en-US"/>
              <a:t>的近似</a:t>
            </a:r>
            <a:r>
              <a:rPr lang="en-US" altLang="zh-CN"/>
              <a:t>s'</a:t>
            </a:r>
            <a:r>
              <a:rPr lang="zh-CN" altLang="en-US" b="1">
                <a:solidFill>
                  <a:srgbClr val="C00000"/>
                </a:solidFill>
              </a:rPr>
              <a:t> </a:t>
            </a:r>
            <a:r>
              <a:rPr lang="zh-CN" altLang="en-US"/>
              <a:t>表示 </a:t>
            </a:r>
            <a:r>
              <a:rPr lang="zh-CN" altLang="en-US" b="1">
                <a:solidFill>
                  <a:srgbClr val="C00000"/>
                </a:solidFill>
              </a:rPr>
              <a:t>近似的</a:t>
            </a:r>
            <a:r>
              <a:rPr lang="zh-CN" altLang="en-US"/>
              <a:t>极几何约束：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3144520"/>
            <a:ext cx="4347845" cy="412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6535" y="3744595"/>
            <a:ext cx="1027049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原则上，可以通过</a:t>
            </a:r>
            <a:r>
              <a:rPr lang="en-US" altLang="zh-CN"/>
              <a:t>9</a:t>
            </a:r>
            <a:r>
              <a:rPr lang="zh-CN" altLang="en-US"/>
              <a:t>对 </a:t>
            </a:r>
            <a:r>
              <a:rPr lang="en-US" altLang="zh-CN"/>
              <a:t>(s</a:t>
            </a:r>
            <a:r>
              <a:rPr lang="en-US" altLang="zh-CN" baseline="-25000"/>
              <a:t>i</a:t>
            </a:r>
            <a:r>
              <a:rPr lang="en-US" altLang="zh-CN"/>
              <a:t>,s</a:t>
            </a:r>
            <a:r>
              <a:rPr lang="en-US" altLang="zh-CN" baseline="-25000"/>
              <a:t>j</a:t>
            </a:r>
            <a:r>
              <a:rPr lang="en-US" altLang="zh-CN"/>
              <a:t>') </a:t>
            </a:r>
            <a:r>
              <a:rPr lang="zh-CN" altLang="en-US"/>
              <a:t>解出β</a:t>
            </a:r>
            <a:r>
              <a:rPr lang="en-US" altLang="zh-CN"/>
              <a:t>,</a:t>
            </a:r>
            <a:r>
              <a:rPr lang="zh-CN" altLang="en-US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ρ</a:t>
            </a:r>
            <a:r>
              <a:rPr lang="en-US" altLang="zh-CN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,F   (</a:t>
            </a:r>
            <a:r>
              <a:rPr lang="zh-CN" altLang="en-US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迭代太慢且无法使用</a:t>
            </a:r>
            <a:r>
              <a:rPr lang="en-US" altLang="zh-CN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RANSAC</a:t>
            </a:r>
            <a:r>
              <a:rPr lang="zh-CN" altLang="en-US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作为内核</a:t>
            </a:r>
            <a:r>
              <a:rPr lang="en-US" altLang="zh-CN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=&gt;</a:t>
            </a:r>
            <a:endParaRPr lang="en-US" altLang="zh-CN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将问题表示成</a:t>
            </a:r>
            <a:r>
              <a:rPr lang="zh-CN" altLang="en-US" b="1">
                <a:solidFill>
                  <a:srgbClr val="C0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多项式</a:t>
            </a:r>
            <a:r>
              <a:rPr lang="zh-CN" altLang="en-US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系统来近似求解，基于此内核构建的迭代解决方案可以恢复多达数百帧的时移</a:t>
            </a:r>
            <a:endParaRPr lang="zh-CN" altLang="en-US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395" y="106045"/>
            <a:ext cx="5557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Linearization of s′ for known  </a:t>
            </a:r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0" y="735965"/>
            <a:ext cx="7404735" cy="3303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800" y="4130040"/>
            <a:ext cx="72942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假设相对帧率</a:t>
            </a:r>
            <a:r>
              <a:rPr lang="zh-CN" altLang="en-US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ρ</a:t>
            </a:r>
            <a:r>
              <a:rPr lang="zh-CN" altLang="en-US"/>
              <a:t>已知，在                使用 一阶泰勒多项式 来近似</a:t>
            </a:r>
            <a:r>
              <a:rPr lang="en-US" altLang="zh-CN"/>
              <a:t>s'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15" y="4176395"/>
            <a:ext cx="806450" cy="272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4601210"/>
            <a:ext cx="6226175" cy="3835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8790" y="5039995"/>
            <a:ext cx="729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v </a:t>
            </a:r>
            <a:r>
              <a:rPr lang="zh-CN" altLang="en-US"/>
              <a:t>是                    的正切向量，β</a:t>
            </a:r>
            <a:r>
              <a:rPr lang="en-US" altLang="zh-CN" baseline="-25000"/>
              <a:t>0</a:t>
            </a:r>
            <a:r>
              <a:rPr lang="zh-CN" altLang="en-US"/>
              <a:t>是一个初始化的时移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" y="5105400"/>
            <a:ext cx="1065530" cy="2851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7800" y="5431790"/>
            <a:ext cx="1027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2. </a:t>
            </a:r>
            <a:r>
              <a:rPr lang="zh-CN" altLang="en-US"/>
              <a:t>使用 </a:t>
            </a:r>
            <a:r>
              <a:rPr lang="en-US" altLang="zh-CN"/>
              <a:t>v </a:t>
            </a:r>
            <a:r>
              <a:rPr lang="zh-CN" altLang="en-US"/>
              <a:t>来近似之后</a:t>
            </a:r>
            <a:r>
              <a:rPr lang="en-US" altLang="zh-CN"/>
              <a:t>d</a:t>
            </a:r>
            <a:r>
              <a:rPr lang="zh-CN" altLang="en-US"/>
              <a:t>个</a:t>
            </a:r>
            <a:r>
              <a:rPr lang="en-US" altLang="zh-CN"/>
              <a:t>samples</a:t>
            </a:r>
            <a:r>
              <a:rPr lang="zh-CN" altLang="en-US"/>
              <a:t>的正切向量，使用                       作为近似的离散对应：</a:t>
            </a:r>
            <a:r>
              <a:rPr lang="en-US" altLang="zh-CN"/>
              <a:t>(v</a:t>
            </a:r>
            <a:r>
              <a:rPr lang="zh-CN" altLang="en-US"/>
              <a:t>取决于</a:t>
            </a:r>
            <a:r>
              <a:rPr lang="en-US" altLang="zh-CN"/>
              <a:t>i)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45" y="5467985"/>
            <a:ext cx="1330325" cy="2844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55" y="5800090"/>
            <a:ext cx="4122420" cy="384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3045" y="5851525"/>
            <a:ext cx="2588260" cy="2609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946650" y="5823585"/>
            <a:ext cx="22980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令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1185" y="5800090"/>
            <a:ext cx="3980815" cy="35496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0215" y="5017770"/>
            <a:ext cx="4121785" cy="39052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9" name="矩形 18"/>
          <p:cNvSpPr/>
          <p:nvPr/>
        </p:nvSpPr>
        <p:spPr>
          <a:xfrm>
            <a:off x="2040890" y="4585970"/>
            <a:ext cx="2771140" cy="39941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04760" y="152400"/>
            <a:ext cx="55575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Homography</a:t>
            </a:r>
            <a:endParaRPr lang="zh-CN" altLang="en-US" sz="320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37145" y="844550"/>
            <a:ext cx="54921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两不同步相机之间的</a:t>
            </a:r>
            <a:r>
              <a:rPr lang="en-US" altLang="zh-CN"/>
              <a:t>H</a:t>
            </a:r>
            <a:r>
              <a:rPr lang="zh-CN" altLang="en-US" b="1">
                <a:solidFill>
                  <a:srgbClr val="C00000"/>
                </a:solidFill>
              </a:rPr>
              <a:t> </a:t>
            </a:r>
            <a:r>
              <a:rPr lang="zh-CN" altLang="en-US"/>
              <a:t>表示：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7680" y="1142365"/>
            <a:ext cx="3602355" cy="38925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702550" y="1569085"/>
            <a:ext cx="5960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2.通过一条直线在局部近似图像运动:</a:t>
            </a:r>
            <a:endParaRPr 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7680" y="1969770"/>
            <a:ext cx="4031615" cy="34480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7604125" y="149860"/>
            <a:ext cx="4587875" cy="24974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2395" y="106045"/>
            <a:ext cx="74161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Minimal solution to epipolar geometry</a:t>
            </a:r>
            <a:endParaRPr lang="zh-CN" altLang="en-US" sz="3200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520" y="907415"/>
            <a:ext cx="3980815" cy="35496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" y="1484630"/>
            <a:ext cx="4014470" cy="410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40" y="907415"/>
            <a:ext cx="4051300" cy="33020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222875" y="941070"/>
            <a:ext cx="421640" cy="26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340" y="1450340"/>
            <a:ext cx="1526540" cy="4229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22875" y="13512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M: 8*15</a:t>
            </a:r>
            <a:r>
              <a:rPr lang="zh-CN" altLang="en-US"/>
              <a:t>的系数矩阵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650" y="2004060"/>
            <a:ext cx="2781300" cy="3181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950" y="1991995"/>
            <a:ext cx="6242050" cy="3302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4315" y="2594610"/>
            <a:ext cx="7294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使用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en-US" altLang="zh-CN"/>
              <a:t>7</a:t>
            </a:r>
            <a:r>
              <a:rPr lang="zh-CN" altLang="en-US"/>
              <a:t>维零空间对</a:t>
            </a:r>
            <a:r>
              <a:rPr lang="en-US" altLang="zh-CN"/>
              <a:t>w</a:t>
            </a:r>
            <a:r>
              <a:rPr lang="zh-CN" altLang="en-US"/>
              <a:t>进行参数化：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" y="3063875"/>
            <a:ext cx="4413250" cy="4311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39410" y="2606675"/>
            <a:ext cx="6266815" cy="121031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1732915" y="2001520"/>
            <a:ext cx="0" cy="59309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618990" y="2955290"/>
            <a:ext cx="1402080" cy="31369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12395" y="3636645"/>
            <a:ext cx="542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带有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7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个未知数                         的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7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个多项式方程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935" y="3684270"/>
            <a:ext cx="1402715" cy="25527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34315" y="4101465"/>
            <a:ext cx="850265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首先通过</a:t>
            </a:r>
            <a:r>
              <a:rPr lang="en-US" altLang="zh-CN"/>
              <a:t>[19]</a:t>
            </a:r>
            <a:r>
              <a:rPr lang="zh-CN" altLang="en-US"/>
              <a:t>的方法 消除时移β  </a:t>
            </a:r>
            <a:r>
              <a:rPr lang="en-US" altLang="zh-CN"/>
              <a:t>=&gt;    </a:t>
            </a:r>
            <a:r>
              <a:rPr lang="zh-CN" altLang="en-US"/>
              <a:t>带有</a:t>
            </a:r>
            <a:r>
              <a:rPr lang="en-US" altLang="zh-CN"/>
              <a:t>6</a:t>
            </a:r>
            <a:r>
              <a:rPr lang="zh-CN" altLang="en-US"/>
              <a:t>个未知数的</a:t>
            </a:r>
            <a:r>
              <a:rPr lang="en-US" altLang="zh-CN"/>
              <a:t>18</a:t>
            </a:r>
            <a:r>
              <a:rPr lang="zh-CN" altLang="en-US"/>
              <a:t>个多项式方程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2. </a:t>
            </a:r>
            <a:r>
              <a:rPr lang="zh-CN" altLang="en-US"/>
              <a:t>使用 </a:t>
            </a:r>
            <a:r>
              <a:rPr lang="en-US" altLang="zh-CN"/>
              <a:t>automatic generatorof Grobner basis solvers [18] </a:t>
            </a:r>
            <a:r>
              <a:rPr lang="zh-CN" altLang="en-US"/>
              <a:t>来求解这</a:t>
            </a:r>
            <a:r>
              <a:rPr lang="en-US" altLang="zh-CN"/>
              <a:t>18</a:t>
            </a:r>
            <a:r>
              <a:rPr lang="zh-CN" altLang="en-US"/>
              <a:t>个方程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   最后会得到一个</a:t>
            </a:r>
            <a:r>
              <a:rPr lang="en-US" altLang="zh-CN"/>
              <a:t>16*16</a:t>
            </a:r>
            <a:r>
              <a:rPr lang="zh-CN" altLang="en-US"/>
              <a:t>的特征值结果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2395" y="106045"/>
            <a:ext cx="105975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Minimal solution to homography estimation</a:t>
            </a:r>
            <a:endParaRPr lang="zh-CN" altLang="en-US" sz="3200"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806450"/>
            <a:ext cx="4031615" cy="3448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9245" y="1268095"/>
            <a:ext cx="4979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通过两边同乘                       消除标量值λ</a:t>
            </a:r>
            <a:r>
              <a:rPr lang="en-US" altLang="zh-CN" baseline="-25000"/>
              <a:t>i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30" y="1285240"/>
            <a:ext cx="1104900" cy="332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1636395"/>
            <a:ext cx="4222115" cy="386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9245" y="2136775"/>
            <a:ext cx="5925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2. </a:t>
            </a:r>
            <a:r>
              <a:rPr lang="zh-CN" altLang="en-US"/>
              <a:t>使用</a:t>
            </a:r>
            <a:r>
              <a:rPr lang="en-US" altLang="zh-CN"/>
              <a:t>(19) </a:t>
            </a:r>
            <a:r>
              <a:rPr lang="zh-CN" altLang="en-US"/>
              <a:t>中的前两行方程，在这些方程里 </a:t>
            </a:r>
            <a:r>
              <a:rPr lang="zh-CN" altLang="en-US">
                <a:sym typeface="+mn-ea"/>
              </a:rPr>
              <a:t>β</a:t>
            </a:r>
            <a:r>
              <a:rPr lang="en-US" altLang="zh-CN">
                <a:sym typeface="+mn-ea"/>
              </a:rPr>
              <a:t>* 3rd H</a:t>
            </a:r>
            <a:r>
              <a:rPr lang="zh-CN" altLang="en-US"/>
              <a:t>：</a:t>
            </a:r>
            <a:r>
              <a:rPr lang="en-US"/>
              <a:t> </a:t>
            </a:r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2808605" y="979170"/>
            <a:ext cx="1524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r=2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0" y="2619375"/>
            <a:ext cx="1662430" cy="3136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5520" y="2651125"/>
            <a:ext cx="5448935" cy="3219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0380" y="3119120"/>
            <a:ext cx="5925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把这</a:t>
            </a:r>
            <a:r>
              <a:rPr lang="en-US" altLang="zh-CN"/>
              <a:t>9</a:t>
            </a:r>
            <a:r>
              <a:rPr lang="zh-CN" altLang="en-US"/>
              <a:t>个方程堆叠起来：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5530" y="3119120"/>
            <a:ext cx="1104900" cy="342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64455" y="31102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M: 9*12</a:t>
            </a:r>
            <a:r>
              <a:rPr lang="zh-CN" altLang="en-US"/>
              <a:t>的系数矩阵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1955" y="3601720"/>
            <a:ext cx="59251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3. </a:t>
            </a:r>
            <a:r>
              <a:rPr lang="zh-CN" altLang="en-US"/>
              <a:t>假设</a:t>
            </a:r>
            <a:r>
              <a:rPr lang="en-US" altLang="zh-CN"/>
              <a:t>M</a:t>
            </a:r>
            <a:r>
              <a:rPr lang="zh-CN" altLang="en-US"/>
              <a:t>满秩 </a:t>
            </a:r>
            <a:r>
              <a:rPr lang="en-US" altLang="zh-CN"/>
              <a:t>r=9 </a:t>
            </a:r>
            <a:r>
              <a:rPr lang="zh-CN" altLang="en-US"/>
              <a:t>，则 null(M)</a:t>
            </a:r>
            <a:r>
              <a:rPr lang="en-US" altLang="zh-CN"/>
              <a:t>=3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10" y="4006215"/>
            <a:ext cx="4377055" cy="5041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6270" y="4136390"/>
            <a:ext cx="789305" cy="273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511925" y="4161155"/>
            <a:ext cx="5372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个未知数 </a:t>
            </a:r>
            <a:r>
              <a:rPr lang="en-US" altLang="zh-CN"/>
              <a:t>6</a:t>
            </a:r>
            <a:r>
              <a:rPr lang="zh-CN" altLang="en-US"/>
              <a:t>个多项式）    可直接高斯消元求解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10" y="4655820"/>
            <a:ext cx="3289300" cy="3302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2735" y="4644390"/>
            <a:ext cx="1511300" cy="342900"/>
          </a:xfrm>
          <a:prstGeom prst="rect">
            <a:avLst/>
          </a:prstGeom>
        </p:spPr>
      </p:pic>
      <p:sp>
        <p:nvSpPr>
          <p:cNvPr id="20" name="右大括号 19"/>
          <p:cNvSpPr/>
          <p:nvPr/>
        </p:nvSpPr>
        <p:spPr>
          <a:xfrm>
            <a:off x="5929630" y="4164330"/>
            <a:ext cx="490855" cy="7524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3870" y="4586605"/>
            <a:ext cx="1600200" cy="3302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2395" y="106045"/>
            <a:ext cx="105975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Generalized eigenvalue solution to epipolar geometry</a:t>
            </a:r>
            <a:endParaRPr lang="zh-CN" altLang="en-US" sz="32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975" y="689610"/>
            <a:ext cx="49796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极几何的广义特征值解 </a:t>
            </a:r>
            <a:r>
              <a:rPr lang="en-US" altLang="zh-CN"/>
              <a:t>GES  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09245" y="1268095"/>
            <a:ext cx="62566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1. </a:t>
            </a:r>
            <a:r>
              <a:rPr lang="zh-CN" altLang="en-US"/>
              <a:t>使用 </a:t>
            </a:r>
            <a:r>
              <a:rPr lang="en-US" altLang="zh-CN" b="1">
                <a:solidFill>
                  <a:srgbClr val="C00000"/>
                </a:solidFill>
                <a:latin typeface="Arial Bold" panose="020B0604020202090204" charset="0"/>
                <a:cs typeface="Arial Bold" panose="020B0604020202090204" charset="0"/>
              </a:rPr>
              <a:t>non-minimal number</a:t>
            </a:r>
            <a:r>
              <a:rPr lang="en-US" altLang="zh-CN"/>
              <a:t> of </a:t>
            </a:r>
            <a:r>
              <a:rPr lang="en-US"/>
              <a:t> 9 point correspondences</a:t>
            </a:r>
            <a:endParaRPr lang="en-US"/>
          </a:p>
          <a:p>
            <a:r>
              <a:rPr lang="en-US"/>
              <a:t>    </a:t>
            </a:r>
            <a:r>
              <a:rPr lang="zh-CN" altLang="en-US"/>
              <a:t>极几何约束可以被表达为：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910" y="1981835"/>
            <a:ext cx="3225800" cy="317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9910" y="2367915"/>
            <a:ext cx="6256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M1,M2: 9*9</a:t>
            </a:r>
            <a:r>
              <a:rPr lang="zh-CN" altLang="en-US"/>
              <a:t>的系数矩阵，</a:t>
            </a:r>
            <a:r>
              <a:rPr lang="en-US" altLang="zh-CN"/>
              <a:t>f</a:t>
            </a:r>
            <a:r>
              <a:rPr lang="zh-CN" altLang="en-US"/>
              <a:t>包含</a:t>
            </a:r>
            <a:r>
              <a:rPr lang="en-US" altLang="zh-CN"/>
              <a:t>F</a:t>
            </a:r>
            <a:r>
              <a:rPr lang="zh-CN" altLang="en-US"/>
              <a:t>的</a:t>
            </a:r>
            <a:r>
              <a:rPr lang="en-US" altLang="zh-CN"/>
              <a:t>9</a:t>
            </a:r>
            <a:r>
              <a:rPr lang="zh-CN" altLang="en-US"/>
              <a:t>个元素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5090" y="106045"/>
            <a:ext cx="105975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ym typeface="+mn-ea"/>
              </a:rPr>
              <a:t>Performance of the solvers on synthetic data</a:t>
            </a:r>
            <a:endParaRPr lang="zh-CN" altLang="en-US" sz="3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621030"/>
            <a:ext cx="7174230" cy="6123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WPS 演示</Application>
  <PresentationFormat>宽屏</PresentationFormat>
  <Paragraphs>102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方正书宋_GBK</vt:lpstr>
      <vt:lpstr>Wingdings</vt:lpstr>
      <vt:lpstr>微软雅黑</vt:lpstr>
      <vt:lpstr>汉仪旗黑</vt:lpstr>
      <vt:lpstr>Wingdings</vt:lpstr>
      <vt:lpstr>Arial Bold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huiqq</cp:lastModifiedBy>
  <cp:revision>265</cp:revision>
  <dcterms:created xsi:type="dcterms:W3CDTF">2021-12-07T01:41:06Z</dcterms:created>
  <dcterms:modified xsi:type="dcterms:W3CDTF">2021-12-07T01:41:06Z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  <property fmtid="{D5CDD505-2E9C-101B-9397-08002B2CF9AE}" pid="3" name="ICV">
    <vt:lpwstr>C8A514A584104EC8B4A134CC246F655E</vt:lpwstr>
  </property>
</Properties>
</file>