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03" r:id="rId2"/>
    <p:sldId id="260" r:id="rId3"/>
    <p:sldId id="261" r:id="rId4"/>
    <p:sldId id="263" r:id="rId5"/>
    <p:sldId id="304" r:id="rId6"/>
    <p:sldId id="306" r:id="rId7"/>
    <p:sldId id="305" r:id="rId8"/>
    <p:sldId id="307" r:id="rId9"/>
    <p:sldId id="287" r:id="rId10"/>
    <p:sldId id="289" r:id="rId11"/>
    <p:sldId id="290" r:id="rId12"/>
    <p:sldId id="291" r:id="rId13"/>
    <p:sldId id="294" r:id="rId14"/>
    <p:sldId id="293" r:id="rId15"/>
    <p:sldId id="296" r:id="rId16"/>
    <p:sldId id="297" r:id="rId17"/>
    <p:sldId id="288" r:id="rId18"/>
    <p:sldId id="262" r:id="rId19"/>
    <p:sldId id="299" r:id="rId20"/>
    <p:sldId id="298" r:id="rId21"/>
    <p:sldId id="300" r:id="rId22"/>
    <p:sldId id="301" r:id="rId23"/>
    <p:sldId id="267" r:id="rId24"/>
    <p:sldId id="302"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AB085"/>
    <a:srgbClr val="BA7D36"/>
    <a:srgbClr val="C98D44"/>
    <a:srgbClr val="E3E7EF"/>
    <a:srgbClr val="41CBC6"/>
    <a:srgbClr val="4A9CCB"/>
    <a:srgbClr val="4B73A8"/>
    <a:srgbClr val="5A538C"/>
    <a:srgbClr val="345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66901" autoAdjust="0"/>
  </p:normalViewPr>
  <p:slideViewPr>
    <p:cSldViewPr snapToGrid="0">
      <p:cViewPr varScale="1">
        <p:scale>
          <a:sx n="80" d="100"/>
          <a:sy n="80" d="100"/>
        </p:scale>
        <p:origin x="1840" y="184"/>
      </p:cViewPr>
      <p:guideLst>
        <p:guide orient="horz" pos="2184"/>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AF924-5BD8-4F42-BEFE-3FD1A705B1CA}" type="datetimeFigureOut">
              <a:rPr lang="en-US" smtClean="0"/>
              <a:t>5/26/22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111DE-C169-40AE-8D28-0CD40262C74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a:t>
            </a:r>
            <a:r>
              <a:rPr kumimoji="1" lang="zh-CN" altLang="en-US" dirty="0"/>
              <a:t> </a:t>
            </a:r>
            <a:r>
              <a:rPr kumimoji="1" lang="en-US" altLang="zh-CN" dirty="0"/>
              <a:t>everyone,</a:t>
            </a:r>
            <a:r>
              <a:rPr kumimoji="1" lang="zh-CN" altLang="en-US" dirty="0"/>
              <a:t> </a:t>
            </a:r>
            <a:r>
              <a:rPr kumimoji="1" lang="en-US" altLang="zh-CN" dirty="0"/>
              <a:t>my</a:t>
            </a:r>
            <a:r>
              <a:rPr kumimoji="1" lang="zh-CN" altLang="en-US" dirty="0"/>
              <a:t> </a:t>
            </a:r>
            <a:r>
              <a:rPr kumimoji="1" lang="en-US" altLang="zh-CN" dirty="0"/>
              <a:t>name</a:t>
            </a:r>
            <a:r>
              <a:rPr kumimoji="1" lang="zh-CN" altLang="en-US" dirty="0"/>
              <a:t> </a:t>
            </a:r>
            <a:r>
              <a:rPr kumimoji="1" lang="en-US" altLang="zh-CN" dirty="0"/>
              <a:t>is</a:t>
            </a:r>
            <a:r>
              <a:rPr kumimoji="1" lang="zh-CN" altLang="en-US" dirty="0"/>
              <a:t> </a:t>
            </a:r>
            <a:r>
              <a:rPr kumimoji="1" lang="en-US" altLang="zh-CN" dirty="0"/>
              <a:t>Zhang</a:t>
            </a:r>
            <a:r>
              <a:rPr kumimoji="1" lang="zh-CN" altLang="en-US" dirty="0"/>
              <a:t> </a:t>
            </a:r>
            <a:r>
              <a:rPr kumimoji="1" lang="en-US" altLang="zh-CN" dirty="0"/>
              <a:t>Huiqing.</a:t>
            </a:r>
            <a:r>
              <a:rPr kumimoji="1" lang="zh-CN" altLang="en-US" dirty="0"/>
              <a:t> </a:t>
            </a:r>
            <a:r>
              <a:rPr kumimoji="1" lang="en-US" altLang="zh-CN" dirty="0"/>
              <a:t>Today,</a:t>
            </a:r>
            <a:r>
              <a:rPr kumimoji="1" lang="zh-CN" altLang="en-US" dirty="0"/>
              <a:t> </a:t>
            </a:r>
            <a:r>
              <a:rPr kumimoji="1" lang="en-US" altLang="zh-CN" dirty="0"/>
              <a:t>I</a:t>
            </a:r>
            <a:r>
              <a:rPr kumimoji="1" lang="zh-CN" altLang="en-US" dirty="0"/>
              <a:t> </a:t>
            </a:r>
            <a:r>
              <a:rPr kumimoji="1" lang="en-US" altLang="zh-CN" dirty="0"/>
              <a:t>would</a:t>
            </a:r>
            <a:r>
              <a:rPr kumimoji="1" lang="zh-CN" altLang="en-US" dirty="0"/>
              <a:t> </a:t>
            </a:r>
            <a:r>
              <a:rPr kumimoji="1" lang="en-US" altLang="zh-CN" dirty="0"/>
              <a:t>like</a:t>
            </a:r>
            <a:r>
              <a:rPr kumimoji="1" lang="zh-CN" altLang="en-US" dirty="0"/>
              <a:t> </a:t>
            </a:r>
            <a:r>
              <a:rPr kumimoji="1" lang="en-US" altLang="zh-CN" dirty="0"/>
              <a:t>to</a:t>
            </a:r>
            <a:r>
              <a:rPr kumimoji="1" lang="zh-CN" altLang="en-US" dirty="0"/>
              <a:t> </a:t>
            </a:r>
            <a:r>
              <a:rPr kumimoji="1" lang="en-US" altLang="zh-CN" dirty="0"/>
              <a:t>talking</a:t>
            </a:r>
            <a:r>
              <a:rPr kumimoji="1" lang="zh-CN" altLang="en-US" dirty="0"/>
              <a:t> </a:t>
            </a:r>
            <a:r>
              <a:rPr kumimoji="1" lang="en-US" altLang="zh-CN" dirty="0"/>
              <a:t>about</a:t>
            </a:r>
            <a:r>
              <a:rPr kumimoji="1" lang="zh-CN" altLang="en-US" dirty="0"/>
              <a:t> </a:t>
            </a:r>
            <a:r>
              <a:rPr kumimoji="1" lang="en-US" altLang="zh-CN" dirty="0"/>
              <a:t>an</a:t>
            </a:r>
            <a:r>
              <a:rPr kumimoji="1" lang="zh-CN" altLang="en-US" dirty="0"/>
              <a:t> </a:t>
            </a:r>
            <a:r>
              <a:rPr kumimoji="1" lang="en-US" altLang="zh-CN" dirty="0"/>
              <a:t>excellent</a:t>
            </a:r>
            <a:r>
              <a:rPr kumimoji="1" lang="zh-CN" altLang="en-US" dirty="0"/>
              <a:t> </a:t>
            </a:r>
            <a:r>
              <a:rPr kumimoji="1" lang="en-US" altLang="zh-CN" dirty="0"/>
              <a:t>work,</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prompt-based</a:t>
            </a:r>
            <a:r>
              <a:rPr kumimoji="1" lang="zh-CN" altLang="en-US" dirty="0"/>
              <a:t> </a:t>
            </a:r>
            <a:r>
              <a:rPr kumimoji="1" lang="en-US" altLang="zh-CN" dirty="0"/>
              <a:t>Few-Shot</a:t>
            </a:r>
            <a:r>
              <a:rPr kumimoji="1" lang="zh-CN" altLang="en-US" dirty="0"/>
              <a:t> </a:t>
            </a:r>
            <a:r>
              <a:rPr kumimoji="1" lang="en-US" altLang="zh-CN" dirty="0"/>
              <a:t>learning</a:t>
            </a:r>
            <a:r>
              <a:rPr kumimoji="1" lang="zh-CN" altLang="en-US" dirty="0"/>
              <a:t> </a:t>
            </a:r>
            <a:r>
              <a:rPr kumimoji="1" lang="en-US" altLang="zh-CN" dirty="0"/>
              <a:t>method</a:t>
            </a:r>
            <a:r>
              <a:rPr kumimoji="1" lang="zh-CN" altLang="en-US" dirty="0"/>
              <a:t> </a:t>
            </a:r>
            <a:r>
              <a:rPr kumimoji="1" lang="en-US" altLang="zh-CN" dirty="0"/>
              <a:t>that</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applied</a:t>
            </a:r>
            <a:r>
              <a:rPr kumimoji="1" lang="zh-CN" altLang="en-US" dirty="0"/>
              <a:t> </a:t>
            </a:r>
            <a:r>
              <a:rPr kumimoji="1" lang="en-US" altLang="zh-CN" dirty="0"/>
              <a:t>to</a:t>
            </a:r>
            <a:r>
              <a:rPr kumimoji="1" lang="zh-CN" altLang="en-US" dirty="0"/>
              <a:t> </a:t>
            </a:r>
            <a:r>
              <a:rPr kumimoji="1" lang="en-US" altLang="zh-CN" dirty="0"/>
              <a:t>any</a:t>
            </a:r>
            <a:r>
              <a:rPr kumimoji="1" lang="zh-CN" altLang="en-US" dirty="0"/>
              <a:t> </a:t>
            </a:r>
            <a:r>
              <a:rPr kumimoji="1" lang="en-US" altLang="zh-CN" dirty="0"/>
              <a:t>pre-trained</a:t>
            </a:r>
            <a:r>
              <a:rPr kumimoji="1" lang="zh-CN" altLang="en-US" dirty="0"/>
              <a:t> </a:t>
            </a:r>
            <a:r>
              <a:rPr kumimoji="1" lang="en-US" altLang="zh-CN" dirty="0"/>
              <a:t>model.</a:t>
            </a:r>
            <a:r>
              <a:rPr kumimoji="1" lang="zh-CN" altLang="en-US" dirty="0"/>
              <a:t> </a:t>
            </a:r>
            <a:r>
              <a:rPr kumimoji="1" lang="en-US" altLang="zh-CN" dirty="0"/>
              <a:t>What’s</a:t>
            </a:r>
            <a:r>
              <a:rPr kumimoji="1" lang="zh-CN" altLang="en-US" dirty="0"/>
              <a:t> </a:t>
            </a:r>
            <a:r>
              <a:rPr kumimoji="1" lang="en-US" altLang="zh-CN" dirty="0"/>
              <a:t>more,</a:t>
            </a:r>
            <a:r>
              <a:rPr kumimoji="1" lang="zh-CN" altLang="en-US" dirty="0"/>
              <a:t> </a:t>
            </a:r>
            <a:r>
              <a:rPr kumimoji="1" lang="en-US" altLang="zh-CN" dirty="0"/>
              <a:t>this</a:t>
            </a:r>
            <a:r>
              <a:rPr kumimoji="1" lang="zh-CN" altLang="en-US" dirty="0"/>
              <a:t> </a:t>
            </a:r>
            <a:r>
              <a:rPr kumimoji="1" lang="en-US" altLang="zh-CN" dirty="0"/>
              <a:t>work</a:t>
            </a:r>
            <a:r>
              <a:rPr kumimoji="1" lang="zh-CN" altLang="en-US" dirty="0"/>
              <a:t> </a:t>
            </a:r>
            <a:r>
              <a:rPr kumimoji="1" lang="en-US" altLang="zh-CN" dirty="0"/>
              <a:t>is</a:t>
            </a:r>
            <a:r>
              <a:rPr kumimoji="1" lang="zh-CN" altLang="en-US" dirty="0"/>
              <a:t> </a:t>
            </a:r>
            <a:r>
              <a:rPr kumimoji="1" lang="en-US" altLang="zh-CN" dirty="0"/>
              <a:t>task-agnostic.</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call</a:t>
            </a:r>
            <a:r>
              <a:rPr kumimoji="1" lang="zh-CN" altLang="en-US" dirty="0"/>
              <a:t> </a:t>
            </a:r>
            <a:r>
              <a:rPr kumimoji="1" lang="en-US" altLang="zh-CN" dirty="0"/>
              <a:t>this</a:t>
            </a:r>
            <a:r>
              <a:rPr kumimoji="1" lang="zh-CN" altLang="en-US" dirty="0"/>
              <a:t> </a:t>
            </a:r>
            <a:r>
              <a:rPr kumimoji="1" lang="en-US" altLang="zh-CN" dirty="0"/>
              <a:t>work</a:t>
            </a:r>
            <a:r>
              <a:rPr kumimoji="1" lang="zh-CN" altLang="en-US" dirty="0"/>
              <a:t> </a:t>
            </a:r>
            <a:r>
              <a:rPr kumimoji="1" lang="en-US" altLang="zh-CN" dirty="0"/>
              <a:t>LM-BFF</a:t>
            </a:r>
            <a:r>
              <a:rPr kumimoji="1" lang="zh-CN" altLang="en-US" dirty="0"/>
              <a:t> </a:t>
            </a:r>
            <a:r>
              <a:rPr kumimoji="1" lang="en-US" altLang="zh-CN" dirty="0"/>
              <a:t>simply.</a:t>
            </a:r>
            <a:r>
              <a:rPr kumimoji="1" lang="zh-CN" altLang="en-US" dirty="0"/>
              <a:t> </a:t>
            </a:r>
            <a:r>
              <a:rPr kumimoji="1" lang="en-US" altLang="zh-CN" dirty="0"/>
              <a:t>Another</a:t>
            </a:r>
            <a:r>
              <a:rPr kumimoji="1" lang="zh-CN" altLang="en-US" dirty="0"/>
              <a:t> </a:t>
            </a:r>
            <a:r>
              <a:rPr kumimoji="1" lang="en-US" altLang="zh-CN" dirty="0"/>
              <a:t>straightforward</a:t>
            </a:r>
            <a:r>
              <a:rPr kumimoji="1" lang="zh-CN" altLang="en-US" dirty="0"/>
              <a:t> </a:t>
            </a:r>
            <a:r>
              <a:rPr kumimoji="1" lang="en-US" altLang="zh-CN" dirty="0"/>
              <a:t>explanation</a:t>
            </a:r>
            <a:r>
              <a:rPr kumimoji="1" lang="zh-CN" altLang="en-US" dirty="0"/>
              <a:t> </a:t>
            </a:r>
            <a:r>
              <a:rPr kumimoji="1" lang="en-US" altLang="zh-CN" dirty="0"/>
              <a:t>is</a:t>
            </a:r>
            <a:r>
              <a:rPr kumimoji="1" lang="zh-CN" altLang="en-US" dirty="0"/>
              <a:t> </a:t>
            </a:r>
            <a:r>
              <a:rPr kumimoji="1" lang="en-US" altLang="zh-CN" dirty="0"/>
              <a:t>“language</a:t>
            </a:r>
            <a:r>
              <a:rPr kumimoji="1" lang="zh-CN" altLang="en-US" dirty="0"/>
              <a:t> </a:t>
            </a:r>
            <a:r>
              <a:rPr kumimoji="1" lang="en-US" altLang="zh-CN" dirty="0"/>
              <a:t>models</a:t>
            </a:r>
            <a:r>
              <a:rPr kumimoji="1" lang="zh-CN" altLang="en-US" dirty="0"/>
              <a:t> </a:t>
            </a:r>
            <a:r>
              <a:rPr kumimoji="1" lang="en-US" altLang="zh-CN" dirty="0"/>
              <a:t>’best</a:t>
            </a:r>
            <a:r>
              <a:rPr kumimoji="1" lang="zh-CN" altLang="en-US" dirty="0"/>
              <a:t> </a:t>
            </a:r>
            <a:r>
              <a:rPr kumimoji="1" lang="en-US" altLang="zh-CN" dirty="0"/>
              <a:t>friend</a:t>
            </a:r>
            <a:r>
              <a:rPr kumimoji="1" lang="zh-CN" altLang="en-US" dirty="0"/>
              <a:t> </a:t>
            </a:r>
            <a:r>
              <a:rPr kumimoji="1" lang="en-US" altLang="zh-CN" dirty="0"/>
              <a:t>forever”.</a:t>
            </a:r>
            <a:endParaRPr kumimoji="1"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a:t>
            </a:fld>
            <a:endParaRPr lang="en-US"/>
          </a:p>
        </p:txBody>
      </p:sp>
    </p:spTree>
    <p:extLst>
      <p:ext uri="{BB962C8B-B14F-4D97-AF65-F5344CB8AC3E}">
        <p14:creationId xmlns:p14="http://schemas.microsoft.com/office/powerpoint/2010/main" val="298737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Taking the sentiment analysis task as an example, given a sentence x</a:t>
            </a:r>
            <a:r>
              <a:rPr lang="en-US" altLang="zh-CN" sz="1800" baseline="-25000" dirty="0">
                <a:effectLst/>
                <a:latin typeface="等线" panose="02010600030101010101" pitchFamily="2" charset="-122"/>
                <a:cs typeface="Times New Roman" panose="02020603050405020304" pitchFamily="18" charset="0"/>
              </a:rPr>
              <a:t>1</a:t>
            </a:r>
            <a:r>
              <a:rPr lang="en-US" altLang="zh-CN" sz="1800" dirty="0">
                <a:effectLst/>
                <a:latin typeface="等线" panose="02010600030101010101" pitchFamily="2" charset="-122"/>
                <a:cs typeface="Times New Roman" panose="02020603050405020304" pitchFamily="18" charset="0"/>
              </a:rPr>
              <a:t> = "No reason to watch it ."  The prompt-based fine-tuning method first constructs a prompt template as shown in step 2, with [MASK] contained in the prompt template;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then it predicts the mapping contained in [MASK], and the output of the prediction are label words, which are mapped to specific labels: for example, the label “positive” corresponds to the word “great”, and label “negative” corresponds to the word “terrible”.</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From the above analysis, we can know that prompt consists of two parts: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 is Template, and another is</a:t>
            </a:r>
            <a:r>
              <a:rPr lang="en-US" altLang="zh-CN" sz="1800" dirty="0">
                <a:effectLst/>
                <a:latin typeface="等线" panose="02010600030101010101" pitchFamily="2" charset="-122"/>
                <a:cs typeface="Times New Roman" panose="02020603050405020304" pitchFamily="18" charset="0"/>
              </a:rPr>
              <a:t> label word mapping M(y).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order to better understand what is a good template or label word, the paper conducts a pilot study on the SST-2 and SNLI datasets, and the experimental results are shown in picture.</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It can be seen that different templates and label word choices actually have a great impact on the final result. using the same "template", different “label words” have different effects, such as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mn-ea"/>
              </a:rPr>
              <a:t>the exchange of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and  dog; Using the same "label word", even minor changes to the "template" (such as removing punctuation) will result in different results.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effectLst/>
                <a:latin typeface="等线" panose="02010600030101010101" pitchFamily="2" charset="-122"/>
                <a:cs typeface="Times New Roman" panose="02020603050405020304" pitchFamily="18" charset="0"/>
              </a:rPr>
              <a:t>The above "prompt" is designed based on artificial intuition and can better complete similar tasks. However, finding a suitable and correct "prompt" requires both expertise and a solid understanding of how the language model works internally. Therefore, the paper proposes that we should try to automate the construction of prompts: to automatically build a cheap method that is task-agnostic.</a:t>
            </a:r>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paper distinguishes between the automatic construction of templates and label words. First they investigate how to construct a label word mapping M given a fixed template T so that it can maximize the accuracy of fine-tuning. A simple search strategy is used in the paper, which can be divided into three steps:</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first, With the untuned pre-training model, for each class in the training set, the top-k words are selected such that the conditional probability is maximized. That is, samples from each class are first fed into the pre-training model, and the top-k words with the highest probability at [mask] are directly taken as candidate label words for that class.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 second, The candidate label words under each class are combined, and then the top-n allocation that makes the training set most accurate is found.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Then fine-tuning is performed to construct the label mapping relationship M by comparing the accuracy of the validation set to select the best one of the n allocation methods for label words.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authors then investigate fixed label words, using the T5 model proposed by Google to automatically generate templates. T5 is pre-trained to fill in missing spans in its input .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example, given an input "Thank you &lt; X &gt; me to your party &lt; Y &gt; week" </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after the resulting mask operation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T5 will generate a string of text "&lt; A &gt; for inviting &lt; B &gt; last &lt; C &gt; ", meaning that "for inviting" can replace &lt; X &gt; and "last" can replace &lt; Y &gt;.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paper argues that this approach to T5 is particularly suitable for template generation, as there is no need to specify the number of tokens for the positions to be filled in advance. The main steps are as follows:</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first, we should fixed label word mapping relationships.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Then Padding tokens are added before and after the label words and then fed into the T5 model to automatically generate the template sequence. The authors list three methods of padding tokens.</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Finally, the T5 model output is decoded using beam search to decode multiple templates that perform well on the training set, and then each candidate template is fine-tuned to select the best one of them.</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These are all about the automatic prompt-based fine-tuning , the fine-tuning with demonstrations another one will show with your.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Hello everyone, my name is… Next, let me introduce the rest to you.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In addition to introducing prompt, the author also added some in-context information, which is also based on the idea of GPT-3. As mentioned above, GPT-3 is fine-tuned by adding context sample examples. It randomly selects 32 training samples and splices them directly to the input sample sentences in the form of context. The paper believes that there are two problems with this approach:</a:t>
            </a:r>
          </a:p>
          <a:p>
            <a:pPr algn="just"/>
            <a:r>
              <a:rPr lang="en-US" altLang="zh-CN" sz="1800" dirty="0">
                <a:effectLst/>
                <a:latin typeface="等线" panose="02010600030101010101" pitchFamily="2" charset="-122"/>
                <a:cs typeface="Times New Roman" panose="02020603050405020304" pitchFamily="18" charset="0"/>
              </a:rPr>
              <a:t>2. GPT-3 maximum input length is 2048(twenty forty eight), while </a:t>
            </a:r>
            <a:r>
              <a:rPr lang="en-US" altLang="zh-CN" sz="1800" dirty="0" err="1">
                <a:effectLst/>
                <a:latin typeface="等线" panose="02010600030101010101" pitchFamily="2" charset="-122"/>
                <a:cs typeface="Times New Roman" panose="02020603050405020304" pitchFamily="18" charset="0"/>
              </a:rPr>
              <a:t>bert</a:t>
            </a:r>
            <a:r>
              <a:rPr lang="en-US" altLang="zh-CN" sz="1800" dirty="0">
                <a:effectLst/>
                <a:latin typeface="等线" panose="02010600030101010101" pitchFamily="2" charset="-122"/>
                <a:cs typeface="Times New Roman" panose="02020603050405020304" pitchFamily="18" charset="0"/>
              </a:rPr>
              <a:t> is only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dirty="0">
                <a:effectLst/>
                <a:latin typeface="等线" panose="02010600030101010101" pitchFamily="2" charset="-122"/>
                <a:cs typeface="Times New Roman" panose="02020603050405020304" pitchFamily="18" charset="0"/>
              </a:rPr>
              <a:t>512(five </a:t>
            </a:r>
            <a:r>
              <a:rPr lang="en-US" altLang="zh-CN" sz="2800" b="0" i="0" dirty="0">
                <a:solidFill>
                  <a:srgbClr val="4A90E2"/>
                </a:solidFill>
                <a:effectLst/>
                <a:latin typeface="Tahoma" panose="020B0604030504040204" pitchFamily="34" charset="0"/>
              </a:rPr>
              <a:t>hundred</a:t>
            </a:r>
            <a:r>
              <a:rPr lang="en-US" altLang="zh-CN" sz="1800" dirty="0">
                <a:effectLst/>
                <a:latin typeface="等线" panose="02010600030101010101" pitchFamily="2" charset="-122"/>
                <a:cs typeface="Times New Roman" panose="02020603050405020304" pitchFamily="18" charset="0"/>
              </a:rPr>
              <a:t> </a:t>
            </a:r>
            <a:r>
              <a:rPr lang="en-US" altLang="zh-CN" sz="2800" b="0" i="0" dirty="0">
                <a:solidFill>
                  <a:srgbClr val="333333"/>
                </a:solidFill>
                <a:effectLst/>
                <a:latin typeface="Tahoma" panose="020B0604030504040204" pitchFamily="34" charset="0"/>
              </a:rPr>
              <a:t>twelve</a:t>
            </a:r>
            <a:r>
              <a:rPr lang="en-US" altLang="zh-CN" sz="1800" dirty="0">
                <a:effectLst/>
                <a:latin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1. In order to solve these problems, the paper proposes a simple solution: for each input sentence </a:t>
            </a:r>
            <a:r>
              <a:rPr lang="en-US" altLang="zh-CN" sz="1800" dirty="0" err="1">
                <a:effectLst/>
                <a:latin typeface="等线" panose="02010600030101010101" pitchFamily="2" charset="-122"/>
                <a:cs typeface="Times New Roman" panose="02020603050405020304" pitchFamily="18" charset="0"/>
              </a:rPr>
              <a:t>x</a:t>
            </a:r>
            <a:r>
              <a:rPr lang="en-US" altLang="zh-CN" sz="1800" baseline="-25000" dirty="0" err="1">
                <a:effectLst/>
                <a:latin typeface="等线" panose="02010600030101010101" pitchFamily="2" charset="-122"/>
                <a:cs typeface="Times New Roman" panose="02020603050405020304" pitchFamily="18" charset="0"/>
              </a:rPr>
              <a:t>in</a:t>
            </a:r>
            <a:r>
              <a:rPr lang="en-US" altLang="zh-CN" sz="1800" dirty="0">
                <a:effectLst/>
                <a:latin typeface="等线" panose="02010600030101010101" pitchFamily="2" charset="-122"/>
                <a:cs typeface="Times New Roman" panose="02020603050405020304" pitchFamily="18" charset="0"/>
              </a:rPr>
              <a:t>, only one sample is randomly sampled from each class in the training dataset, and obtain the representative label words of the class, and then generate a template for it through T5 model, and </a:t>
            </a:r>
            <a:r>
              <a:rPr lang="en-US" altLang="zh-CN" sz="1800" dirty="0" err="1">
                <a:effectLst/>
                <a:latin typeface="等线" panose="02010600030101010101" pitchFamily="2" charset="-122"/>
                <a:cs typeface="Times New Roman" panose="02020603050405020304" pitchFamily="18" charset="0"/>
              </a:rPr>
              <a:t>concat</a:t>
            </a:r>
            <a:r>
              <a:rPr lang="en-US" altLang="zh-CN" sz="1800" dirty="0">
                <a:effectLst/>
                <a:latin typeface="等线" panose="02010600030101010101" pitchFamily="2" charset="-122"/>
                <a:cs typeface="Times New Roman" panose="02020603050405020304" pitchFamily="18" charset="0"/>
              </a:rPr>
              <a:t> with the sample to form a prompt. Each class will get such a prompt, all of which are spliced with the input samples, as shown in the following figure after splicing.</a:t>
            </a:r>
          </a:p>
          <a:p>
            <a:r>
              <a:rPr lang="en-US" altLang="zh-CN" sz="1800" dirty="0">
                <a:effectLst/>
                <a:latin typeface="等线" panose="02010600030101010101" pitchFamily="2" charset="-122"/>
                <a:cs typeface="Times New Roman" panose="02020603050405020304" pitchFamily="18" charset="0"/>
              </a:rPr>
              <a:t>2.</a:t>
            </a:r>
            <a:r>
              <a:rPr lang="zh-CN" altLang="en-US" sz="1800" dirty="0">
                <a:effectLst/>
                <a:latin typeface="等线" panose="02010600030101010101" pitchFamily="2" charset="-122"/>
                <a:cs typeface="Times New Roman" panose="02020603050405020304" pitchFamily="18" charset="0"/>
              </a:rPr>
              <a:t> </a:t>
            </a:r>
            <a:r>
              <a:rPr lang="en-US" altLang="zh-CN" sz="2800" dirty="0"/>
              <a:t>Here ⊕ denotes concatenation of input sequences.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effectLst/>
                <a:latin typeface="等线" panose="02010600030101010101" pitchFamily="2" charset="-122"/>
                <a:cs typeface="Times New Roman" panose="02020603050405020304" pitchFamily="18" charset="0"/>
              </a:rPr>
              <a:t>3.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When selecting, the authors found that it was sufficient to select only one sample for each class, while picking more than one found no improvement in the effect. In addition, to ensure that the selected sentences were more similar to the input sentences, the authors calculated the cosine similarity between the input sentences and each sample in advance and selected the top 50% of the samples at random.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dirty="0">
              <a:effectLst/>
              <a:latin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7B111DE-C169-40AE-8D28-0CD40262C74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The authors tested this on a number of datasets(8 single sentences, 7 sentence pairs task), which are shown in the figure.</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where |y| denotes the number of categories (the STS-B dataset is a regression task) and L denotes the average length of the sentences (pairs).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There are baselines used in this paper, which are the models paper used for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comparision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Due to time constraints, I won't go into details about this content.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7B111DE-C169-40AE-8D28-0CD40262C747}"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results of the above experiments reveal that: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Prompt-based zero-sample prediction ("GPT-3" in-context learning) outperformed direct majority-class prediction, reflecting the role of precoding knowledge in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RoBERTa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GPT-3 approach to in-context learning ("GPT-3" in-context learning) did not always outperform prompt-based zero-sample prediction, probably because smaller language models are less expressive and cannot use off-the-shelf knowledge as GPT-3 does.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prompt template based fine-tuning approach clearly outperforms the normal standard fine-tuning approach.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general, automatically searched templates can achieve comparable or even higher results than manually, especially for tasks where building powerful manual templates is less intuitive (e.g. TREC, QNLI and MRPC)</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Finally, the use of presentations in context can yield consistent gains across most tasks. In summary, the combined solution of the paper resulted in a 30% improvement in the SNLI dataset compared to standard fine tuning, with an average improvement of 11%. While prompt-based fine-tuning can be substantially better than standard fine-tuning under small sample conditions, it still lags behind standard fine-tuning using the full amount of data.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In addition, the paper also compares prompt-based fine-tuning with standard fine-tuning for different K (the number of annotated samples under each category), as shown in the figure below. In the case of small samples, cue-based fine-tuning consistently outperforms standard fine-tuning until both converge at K= 256.</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In summary, the authors have carried out a number of experiments, but here only a comparison of the prompt and in-context based fine-tuning method (LM-BFF) with the standard fine-tuning method for small sample scenarios shows that LM-BFF can achieve good fine-tuning results with only a small number of samples (small number 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t>
            </a:r>
            <a:r>
              <a:rPr kumimoji="1" lang="zh-CN" altLang="en-US" dirty="0"/>
              <a:t> </a:t>
            </a:r>
            <a:r>
              <a:rPr kumimoji="1" lang="en-US" altLang="zh-CN" dirty="0"/>
              <a:t>this</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catalogue</a:t>
            </a:r>
            <a:r>
              <a:rPr kumimoji="1" lang="zh-CN" altLang="en-US" dirty="0"/>
              <a:t> </a:t>
            </a:r>
            <a:r>
              <a:rPr kumimoji="1" lang="en-US" altLang="zh-CN" dirty="0"/>
              <a:t>of</a:t>
            </a:r>
            <a:r>
              <a:rPr kumimoji="1" lang="zh-CN" altLang="en-US" dirty="0"/>
              <a:t> </a:t>
            </a:r>
            <a:r>
              <a:rPr kumimoji="1" lang="en-US" altLang="zh-CN" dirty="0"/>
              <a:t>our</a:t>
            </a:r>
            <a:r>
              <a:rPr kumimoji="1" lang="zh-CN" altLang="en-US" dirty="0"/>
              <a:t> </a:t>
            </a:r>
            <a:r>
              <a:rPr kumimoji="1" lang="en-US" altLang="zh-CN" dirty="0"/>
              <a:t>sharing.</a:t>
            </a:r>
            <a:r>
              <a:rPr kumimoji="1" lang="zh-CN" altLang="en-US" dirty="0"/>
              <a:t> </a:t>
            </a:r>
            <a:r>
              <a:rPr kumimoji="1" lang="en-US" altLang="zh-CN" dirty="0"/>
              <a:t>At</a:t>
            </a:r>
            <a:r>
              <a:rPr kumimoji="1" lang="zh-CN" altLang="en-US" dirty="0"/>
              <a:t> </a:t>
            </a:r>
            <a:r>
              <a:rPr kumimoji="1" lang="en-US" altLang="zh-CN" dirty="0"/>
              <a:t>first,</a:t>
            </a:r>
            <a:r>
              <a:rPr kumimoji="1" lang="zh-CN" altLang="en-US" dirty="0"/>
              <a:t> </a:t>
            </a:r>
            <a:r>
              <a:rPr kumimoji="1" lang="en-US" altLang="zh-CN" dirty="0"/>
              <a:t>I</a:t>
            </a:r>
            <a:r>
              <a:rPr kumimoji="1" lang="zh-CN" altLang="en-US" dirty="0"/>
              <a:t> </a:t>
            </a:r>
            <a:r>
              <a:rPr kumimoji="1" lang="en-US" altLang="zh-CN" dirty="0"/>
              <a:t>would</a:t>
            </a:r>
            <a:r>
              <a:rPr kumimoji="1" lang="zh-CN" altLang="en-US" dirty="0"/>
              <a:t> </a:t>
            </a:r>
            <a:r>
              <a:rPr kumimoji="1" lang="en-US" altLang="zh-CN" dirty="0"/>
              <a:t>like</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a</a:t>
            </a:r>
            <a:r>
              <a:rPr kumimoji="1" lang="zh-CN" altLang="en-US" dirty="0"/>
              <a:t> </a:t>
            </a:r>
            <a:r>
              <a:rPr kumimoji="1" lang="en-US" altLang="zh-CN" dirty="0"/>
              <a:t>brief</a:t>
            </a:r>
            <a:r>
              <a:rPr kumimoji="1" lang="zh-CN" altLang="en-US" dirty="0"/>
              <a:t> </a:t>
            </a:r>
            <a:r>
              <a:rPr kumimoji="1" lang="en-US" altLang="zh-CN" dirty="0"/>
              <a:t>introduction</a:t>
            </a:r>
            <a:r>
              <a:rPr kumimoji="1" lang="zh-CN" altLang="en-US" dirty="0"/>
              <a:t> </a:t>
            </a:r>
            <a:r>
              <a:rPr kumimoji="1" lang="en-US" altLang="zh-CN" dirty="0"/>
              <a:t>for</a:t>
            </a:r>
            <a:r>
              <a:rPr kumimoji="1" lang="zh-CN" altLang="en-US" dirty="0"/>
              <a:t> </a:t>
            </a:r>
            <a:r>
              <a:rPr kumimoji="1" lang="en-US" altLang="zh-CN" dirty="0"/>
              <a:t>you,</a:t>
            </a:r>
            <a:r>
              <a:rPr kumimoji="1" lang="zh-CN" altLang="en-US" dirty="0"/>
              <a:t> </a:t>
            </a:r>
            <a:r>
              <a:rPr kumimoji="1" lang="en-US" altLang="zh-CN" dirty="0"/>
              <a:t>so</a:t>
            </a:r>
            <a:r>
              <a:rPr kumimoji="1" lang="zh-CN" altLang="en-US" dirty="0"/>
              <a:t> </a:t>
            </a:r>
            <a:r>
              <a:rPr kumimoji="1" lang="en-US" altLang="zh-CN" dirty="0"/>
              <a:t>that</a:t>
            </a:r>
            <a:r>
              <a:rPr kumimoji="1" lang="zh-CN" altLang="en-US" dirty="0"/>
              <a:t> </a:t>
            </a:r>
            <a:r>
              <a:rPr kumimoji="1" lang="en-US" altLang="zh-CN" dirty="0"/>
              <a:t>you</a:t>
            </a:r>
            <a:r>
              <a:rPr kumimoji="1" lang="zh-CN" altLang="en-US" dirty="0"/>
              <a:t> </a:t>
            </a:r>
            <a:r>
              <a:rPr kumimoji="1" lang="en-US" altLang="zh-CN" dirty="0"/>
              <a:t>can</a:t>
            </a:r>
            <a:r>
              <a:rPr kumimoji="1" lang="zh-CN" altLang="en-US" dirty="0"/>
              <a:t> </a:t>
            </a:r>
            <a:r>
              <a:rPr kumimoji="1" lang="en-US" altLang="zh-CN" dirty="0"/>
              <a:t>have</a:t>
            </a:r>
            <a:r>
              <a:rPr kumimoji="1" lang="zh-CN" altLang="en-US" dirty="0"/>
              <a:t> </a:t>
            </a:r>
            <a:r>
              <a:rPr kumimoji="1" lang="en-US" altLang="zh-CN" dirty="0"/>
              <a:t>a</a:t>
            </a:r>
            <a:r>
              <a:rPr kumimoji="1" lang="zh-CN" altLang="en-US" dirty="0"/>
              <a:t> </a:t>
            </a:r>
            <a:r>
              <a:rPr kumimoji="1" lang="en-US" altLang="zh-CN" dirty="0"/>
              <a:t>general</a:t>
            </a:r>
            <a:r>
              <a:rPr kumimoji="1" lang="zh-CN" altLang="en-US" dirty="0"/>
              <a:t> </a:t>
            </a:r>
            <a:r>
              <a:rPr kumimoji="1" lang="en-US" altLang="zh-CN" dirty="0"/>
              <a:t>impression</a:t>
            </a:r>
            <a:r>
              <a:rPr kumimoji="1" lang="zh-CN" altLang="en-US" dirty="0"/>
              <a:t> </a:t>
            </a:r>
            <a:r>
              <a:rPr kumimoji="1" lang="en-US" altLang="zh-CN" dirty="0"/>
              <a:t>of</a:t>
            </a:r>
            <a:r>
              <a:rPr kumimoji="1" lang="zh-CN" altLang="en-US" dirty="0"/>
              <a:t> </a:t>
            </a:r>
            <a:r>
              <a:rPr kumimoji="1" lang="en-US" altLang="zh-CN" dirty="0"/>
              <a:t>this</a:t>
            </a:r>
            <a:r>
              <a:rPr kumimoji="1" lang="zh-CN" altLang="en-US" dirty="0"/>
              <a:t> </a:t>
            </a:r>
            <a:r>
              <a:rPr kumimoji="1" lang="en-US" altLang="zh-CN" dirty="0"/>
              <a:t>work.</a:t>
            </a:r>
            <a:r>
              <a:rPr kumimoji="1" lang="zh-CN" altLang="en-US" dirty="0"/>
              <a:t> </a:t>
            </a:r>
            <a:r>
              <a:rPr kumimoji="1" lang="en-US" altLang="zh-CN" dirty="0"/>
              <a:t>Later, my</a:t>
            </a:r>
            <a:r>
              <a:rPr kumimoji="1" lang="zh-CN" altLang="en-US" dirty="0"/>
              <a:t> </a:t>
            </a:r>
            <a:r>
              <a:rPr kumimoji="1" lang="en-US" altLang="zh-CN" dirty="0"/>
              <a:t>partners</a:t>
            </a:r>
            <a:r>
              <a:rPr kumimoji="1" lang="zh-CN" altLang="en-US" dirty="0"/>
              <a:t> </a:t>
            </a:r>
            <a:r>
              <a:rPr kumimoji="1" lang="en-US" altLang="zh-CN" dirty="0"/>
              <a:t>will</a:t>
            </a:r>
            <a:r>
              <a:rPr kumimoji="1" lang="zh-CN" altLang="en-US" dirty="0"/>
              <a:t> </a:t>
            </a:r>
            <a:r>
              <a:rPr kumimoji="1" lang="en-US" altLang="zh-CN" dirty="0"/>
              <a:t>show</a:t>
            </a:r>
            <a:r>
              <a:rPr kumimoji="1" lang="zh-CN" altLang="en-US" dirty="0"/>
              <a:t> </a:t>
            </a:r>
            <a:r>
              <a:rPr kumimoji="1" lang="en-US" altLang="zh-CN" dirty="0"/>
              <a:t>more</a:t>
            </a:r>
            <a:r>
              <a:rPr kumimoji="1" lang="zh-CN" altLang="en-US" dirty="0"/>
              <a:t> </a:t>
            </a:r>
            <a:r>
              <a:rPr kumimoji="1" lang="en-US" altLang="zh-CN" dirty="0"/>
              <a:t>implement</a:t>
            </a:r>
            <a:r>
              <a:rPr kumimoji="1" lang="zh-CN" altLang="en-US" dirty="0"/>
              <a:t> </a:t>
            </a:r>
            <a:r>
              <a:rPr kumimoji="1" lang="en-US" altLang="zh-CN" dirty="0"/>
              <a:t>details.</a:t>
            </a:r>
            <a:endParaRPr kumimoji="1"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2</a:t>
            </a:fld>
            <a:endParaRPr lang="en-US"/>
          </a:p>
        </p:txBody>
      </p:sp>
    </p:spTree>
    <p:extLst>
      <p:ext uri="{BB962C8B-B14F-4D97-AF65-F5344CB8AC3E}">
        <p14:creationId xmlns:p14="http://schemas.microsoft.com/office/powerpoint/2010/main" val="1816651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 the automated generation of prompt requires manual selection and determination of the set of tag words before generating the template, and manual determination of the template before generating the tag words, which has the potential to bias the search towards areas of the search space that we might have imagined.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ffectLst/>
                <a:latin typeface="等线" panose="02010600030101010101" pitchFamily="2" charset="-122"/>
                <a:cs typeface="Times New Roman" panose="02020603050405020304" pitchFamily="18" charset="0"/>
              </a:rPr>
              <a:t> This approach is more suitable for certain tasks that (1) can naturally be used as 'fill-in-the-blank' problems; (2) have relatively short input sequences; and (3) do not contain many output classes. Problems (2) and (3) may be improved by longer contextual language models, while for tasks that cannot be formulated directly in prompts, such as structured prediction, this is a larger problem that needs to be addressed in future work.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25</a:t>
            </a:fld>
            <a:endParaRPr lang="en-US"/>
          </a:p>
        </p:txBody>
      </p:sp>
    </p:spTree>
    <p:extLst>
      <p:ext uri="{BB962C8B-B14F-4D97-AF65-F5344CB8AC3E}">
        <p14:creationId xmlns:p14="http://schemas.microsoft.com/office/powerpoint/2010/main" val="129810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a:t>
            </a:r>
            <a:r>
              <a:rPr kumimoji="1" lang="zh-CN" altLang="en-US" dirty="0"/>
              <a:t> </a:t>
            </a:r>
            <a:r>
              <a:rPr kumimoji="1" lang="en-US" altLang="zh-CN" dirty="0"/>
              <a:t>first,</a:t>
            </a:r>
            <a:r>
              <a:rPr kumimoji="1" lang="zh-CN" altLang="en-US" dirty="0"/>
              <a:t> </a:t>
            </a:r>
            <a:r>
              <a:rPr kumimoji="1" lang="en-US" altLang="zh-CN" dirty="0"/>
              <a:t>I</a:t>
            </a:r>
            <a:r>
              <a:rPr kumimoji="1" lang="zh-CN" altLang="en-US" dirty="0"/>
              <a:t> </a:t>
            </a:r>
            <a:r>
              <a:rPr kumimoji="1" lang="en-US" altLang="zh-CN" dirty="0"/>
              <a:t>would</a:t>
            </a:r>
            <a:r>
              <a:rPr kumimoji="1" lang="zh-CN" altLang="en-US" dirty="0"/>
              <a:t> </a:t>
            </a:r>
            <a:r>
              <a:rPr kumimoji="1" lang="en-US" altLang="zh-CN" dirty="0"/>
              <a:t>like</a:t>
            </a:r>
            <a:r>
              <a:rPr kumimoji="1" lang="zh-CN" altLang="en-US" dirty="0"/>
              <a:t> </a:t>
            </a:r>
            <a:r>
              <a:rPr kumimoji="1" lang="en-US" altLang="zh-CN" dirty="0"/>
              <a:t>to</a:t>
            </a:r>
            <a:r>
              <a:rPr kumimoji="1" lang="zh-CN" altLang="en-US" dirty="0"/>
              <a:t> </a:t>
            </a:r>
            <a:r>
              <a:rPr kumimoji="1" lang="en-US" altLang="zh-CN" dirty="0"/>
              <a:t>summarize</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work</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abstract.</a:t>
            </a:r>
            <a:r>
              <a:rPr kumimoji="1" lang="zh-CN" altLang="en-US" dirty="0"/>
              <a:t> </a:t>
            </a:r>
            <a:r>
              <a:rPr lang="zh-CN" altLang="en-US" sz="1200" dirty="0"/>
              <a:t>In this paper, </a:t>
            </a:r>
            <a:r>
              <a:rPr lang="en-US" altLang="zh-CN" sz="1200" dirty="0"/>
              <a:t>they</a:t>
            </a:r>
            <a:r>
              <a:rPr lang="zh-CN" altLang="en-US" sz="1200" dirty="0"/>
              <a:t> study a </a:t>
            </a:r>
            <a:r>
              <a:rPr lang="en-US" altLang="zh-CN" sz="1200" dirty="0"/>
              <a:t>few-shot</a:t>
            </a:r>
            <a:r>
              <a:rPr lang="zh-CN" altLang="en-US" sz="1200" dirty="0"/>
              <a:t> learning problem more in line with real-world scenarios:</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a:t>
            </a:r>
            <a:r>
              <a:rPr lang="zh-CN" altLang="en-US" sz="1200" dirty="0"/>
              <a:t>） medium-sized language models can be accessed on common hardware resources</a:t>
            </a:r>
            <a:r>
              <a:rPr lang="en-US" altLang="zh-CN" sz="1200" dirty="0"/>
              <a:t>.</a:t>
            </a:r>
            <a:r>
              <a:rPr lang="zh-CN" altLang="en-US" sz="1200" dirty="0"/>
              <a:t> </a:t>
            </a:r>
            <a:r>
              <a:rPr lang="en-US" altLang="zh-CN" sz="1200" dirty="0"/>
              <a:t>2</a:t>
            </a:r>
            <a:r>
              <a:rPr lang="zh-CN" altLang="en-US" sz="1200" dirty="0"/>
              <a:t>）fine-tuning can be performed with a small number of samples.</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a:t>
            </a:r>
            <a:r>
              <a:rPr lang="zh-CN" altLang="en-US" sz="1200" dirty="0"/>
              <a:t> </a:t>
            </a:r>
            <a:r>
              <a:rPr lang="en-US" altLang="zh-CN" sz="1200" dirty="0"/>
              <a:t>main</a:t>
            </a:r>
            <a:r>
              <a:rPr lang="zh-CN" altLang="en-US" sz="1200" dirty="0"/>
              <a:t> </a:t>
            </a:r>
            <a:r>
              <a:rPr lang="en-US" altLang="zh-CN" sz="1200" dirty="0"/>
              <a:t>method</a:t>
            </a:r>
            <a:r>
              <a:rPr lang="zh-CN" altLang="en-US" sz="1200" dirty="0"/>
              <a:t> </a:t>
            </a:r>
            <a:r>
              <a:rPr lang="en-US" altLang="zh-CN" sz="1200" dirty="0"/>
              <a:t>mainly</a:t>
            </a:r>
            <a:r>
              <a:rPr lang="zh-CN" altLang="en-US" sz="1200" dirty="0"/>
              <a:t> </a:t>
            </a:r>
            <a:r>
              <a:rPr lang="en-US" altLang="zh-CN" sz="1200" dirty="0"/>
              <a:t>includes</a:t>
            </a:r>
            <a:r>
              <a:rPr lang="zh-CN" altLang="en-US" sz="1200" dirty="0"/>
              <a:t> </a:t>
            </a:r>
            <a:r>
              <a:rPr lang="en-US" altLang="zh-CN" sz="1200" dirty="0"/>
              <a:t>a</a:t>
            </a:r>
            <a:r>
              <a:rPr lang="zh-CN" altLang="en-US" sz="1200" dirty="0"/>
              <a:t> </a:t>
            </a:r>
            <a:r>
              <a:rPr lang="en-US" altLang="zh-CN" sz="1200" dirty="0"/>
              <a:t>prompt-based</a:t>
            </a:r>
            <a:r>
              <a:rPr lang="zh-CN" altLang="en-US" sz="1200" dirty="0"/>
              <a:t> </a:t>
            </a:r>
            <a:r>
              <a:rPr lang="en-US" altLang="zh-CN" sz="1200" dirty="0"/>
              <a:t>fine-tuning</a:t>
            </a:r>
            <a:r>
              <a:rPr lang="zh-CN" altLang="en-US" sz="1200" dirty="0"/>
              <a:t> </a:t>
            </a:r>
            <a:r>
              <a:rPr lang="en-US" altLang="zh-CN" sz="1200" dirty="0"/>
              <a:t>together with a</a:t>
            </a:r>
            <a:r>
              <a:rPr lang="zh-CN" altLang="en-US" sz="1200" dirty="0"/>
              <a:t> </a:t>
            </a:r>
            <a:r>
              <a:rPr lang="en-US" altLang="zh-CN" sz="1200" dirty="0"/>
              <a:t>novel pipeline for automating prompt</a:t>
            </a:r>
            <a:r>
              <a:rPr lang="zh-CN" altLang="en-US" sz="1200" dirty="0"/>
              <a:t> </a:t>
            </a:r>
            <a:r>
              <a:rPr lang="en-US" altLang="zh-CN" sz="1200" dirty="0"/>
              <a:t>generation</a:t>
            </a:r>
            <a:r>
              <a:rPr lang="zh-CN" altLang="en-US" sz="1200" dirty="0"/>
              <a:t> </a:t>
            </a:r>
            <a:r>
              <a:rPr lang="en-US" altLang="zh-CN" sz="1200" dirty="0"/>
              <a:t>and</a:t>
            </a:r>
            <a:r>
              <a:rPr lang="zh-CN" altLang="en-US" sz="1200" dirty="0"/>
              <a:t> </a:t>
            </a:r>
            <a:r>
              <a:rPr lang="en-US" altLang="zh-CN" sz="1200" dirty="0"/>
              <a:t>a</a:t>
            </a:r>
            <a:r>
              <a:rPr lang="zh-CN" altLang="en-US" sz="1200" dirty="0"/>
              <a:t> </a:t>
            </a:r>
            <a:r>
              <a:rPr lang="en-US" altLang="zh-CN" sz="1200" dirty="0">
                <a:solidFill>
                  <a:srgbClr val="C00000"/>
                </a:solidFill>
              </a:rPr>
              <a:t>refined strategy </a:t>
            </a:r>
            <a:r>
              <a:rPr lang="en-US" altLang="zh-CN" sz="1200" dirty="0"/>
              <a:t>for dynamically</a:t>
            </a:r>
            <a:r>
              <a:rPr lang="zh-CN" altLang="en-US" sz="1200" dirty="0"/>
              <a:t> </a:t>
            </a:r>
            <a:r>
              <a:rPr lang="en-US" altLang="zh-CN" sz="1200" dirty="0"/>
              <a:t>and selectively incorporating</a:t>
            </a:r>
            <a:r>
              <a:rPr lang="zh-CN" altLang="en-US" sz="1200" dirty="0"/>
              <a:t> </a:t>
            </a:r>
            <a:r>
              <a:rPr lang="en-US" altLang="zh-CN" sz="1200" dirty="0"/>
              <a:t>demonstrations</a:t>
            </a:r>
            <a:r>
              <a:rPr lang="zh-CN" altLang="en-US" sz="1200" dirty="0"/>
              <a:t> </a:t>
            </a:r>
            <a:r>
              <a:rPr lang="en-US" altLang="zh-CN" sz="1200" dirty="0"/>
              <a:t>into each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r>
              <a:rPr lang="en-US" altLang="zh-CN" sz="1200" dirty="0"/>
              <a:t>This</a:t>
            </a:r>
            <a:r>
              <a:rPr lang="zh-CN" altLang="en-US" sz="1200" dirty="0"/>
              <a:t> </a:t>
            </a:r>
            <a:r>
              <a:rPr lang="en-US" altLang="zh-CN" sz="1200" dirty="0"/>
              <a:t>method</a:t>
            </a:r>
            <a:r>
              <a:rPr lang="zh-CN" altLang="en-US" sz="1200" dirty="0"/>
              <a:t> </a:t>
            </a:r>
            <a:r>
              <a:rPr lang="en-US" altLang="zh-CN" sz="1200" kern="1200" dirty="0">
                <a:solidFill>
                  <a:schemeClr val="tx1"/>
                </a:solidFill>
                <a:effectLst/>
                <a:latin typeface="+mn-lt"/>
                <a:ea typeface="+mn-ea"/>
                <a:cs typeface="+mn-cs"/>
              </a:rPr>
              <a:t>dramatically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outperform standard fine-tuning procedures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 this low resource setting, achieving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up to 30% absolute improvement, and 11% 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average across all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5"/>
          </p:nvPr>
        </p:nvSpPr>
        <p:spPr/>
        <p:txBody>
          <a:bodyPr/>
          <a:lstStyle/>
          <a:p>
            <a:fld id="{B7B111DE-C169-40AE-8D28-0CD40262C747}" type="slidenum">
              <a:rPr lang="en-US" smtClean="0"/>
              <a:t>4</a:t>
            </a:fld>
            <a:endParaRPr lang="en-US"/>
          </a:p>
        </p:txBody>
      </p:sp>
    </p:spTree>
    <p:extLst>
      <p:ext uri="{BB962C8B-B14F-4D97-AF65-F5344CB8AC3E}">
        <p14:creationId xmlns:p14="http://schemas.microsoft.com/office/powerpoint/2010/main" val="398533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analyze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motivations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paper.</a:t>
            </a:r>
          </a:p>
          <a:p>
            <a:r>
              <a:rPr lang="en-US" altLang="zh-CN" sz="1200" kern="1200" dirty="0">
                <a:solidFill>
                  <a:schemeClr val="tx1"/>
                </a:solidFill>
                <a:effectLst/>
                <a:latin typeface="+mn-lt"/>
                <a:ea typeface="+mn-ea"/>
                <a:cs typeface="+mn-cs"/>
              </a:rPr>
              <a:t>First, GPT-3 has been able to achieve significant performance on downstream NLP tasks without updating the parameters of the pre-trained model by using a small number of task demonstrations as input contexts and adding natural language prompt. However, the number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parameters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GPT-3 model is so huge that it is difficult to be applied to practical applications.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Therefore,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work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investigate the performance improvement of prompt-based prediction and task demonstration methods for medium-sized models (e.g., BERT, RoBERT) on few-shot learning. </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addition, most of the prompt templates and label words are currently selected by hand, which relies heavily on the level of the designer, and the designed templates and selected label words are not very extensible.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paper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proposed 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method to automatically generate prompt templates and label </a:t>
            </a:r>
            <a:r>
              <a:rPr lang="en-US" altLang="zh-CN" sz="1200" kern="1200" dirty="0" err="1">
                <a:solidFill>
                  <a:schemeClr val="tx1"/>
                </a:solidFill>
                <a:effectLst/>
                <a:latin typeface="+mn-lt"/>
                <a:ea typeface="+mn-ea"/>
                <a:cs typeface="+mn-cs"/>
              </a:rPr>
              <a:t>words,and</a:t>
            </a:r>
            <a:r>
              <a:rPr lang="en-US" altLang="zh-CN" sz="1200" kern="1200" dirty="0">
                <a:solidFill>
                  <a:schemeClr val="tx1"/>
                </a:solidFill>
                <a:effectLst/>
                <a:latin typeface="+mn-lt"/>
                <a:ea typeface="+mn-ea"/>
                <a:cs typeface="+mn-cs"/>
              </a:rPr>
              <a:t> optimize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method for selecting task demonstrations example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GPT-3.</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GPT-3’s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naive “in-context learning” paradigm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 not guaranteed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 prioritize the most informative demonstrations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number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demonstrations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limited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input length.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paper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sample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 single example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create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demonstration sets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devise a novel sampling strategy that pairs inputs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with similar examples, thereby providing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model with more discriminative comparisons.</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7B111DE-C169-40AE-8D28-0CD40262C747}" type="slidenum">
              <a:rPr lang="en-US" smtClean="0"/>
              <a:t>5</a:t>
            </a:fld>
            <a:endParaRPr lang="en-US"/>
          </a:p>
        </p:txBody>
      </p:sp>
    </p:spTree>
    <p:extLst>
      <p:ext uri="{BB962C8B-B14F-4D97-AF65-F5344CB8AC3E}">
        <p14:creationId xmlns:p14="http://schemas.microsoft.com/office/powerpoint/2010/main" val="1889571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Finally,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contributions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Firstly,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paper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t>
            </a:r>
            <a:r>
              <a:rPr lang="en-US" altLang="zh-CN" sz="1200" dirty="0"/>
              <a:t>roposed</a:t>
            </a:r>
            <a:r>
              <a:rPr lang="zh-CN" altLang="en-US" sz="1200" dirty="0"/>
              <a:t> </a:t>
            </a:r>
            <a:r>
              <a:rPr lang="en-US" altLang="zh-CN" sz="1200" dirty="0"/>
              <a:t>a</a:t>
            </a:r>
            <a:r>
              <a:rPr lang="zh-CN" altLang="en-US" sz="1200" dirty="0"/>
              <a:t> </a:t>
            </a:r>
            <a:r>
              <a:rPr lang="en-US" altLang="zh-CN" sz="1200" dirty="0"/>
              <a:t>fine-tuning</a:t>
            </a:r>
            <a:r>
              <a:rPr lang="zh-CN" altLang="en-US" sz="1200" dirty="0"/>
              <a:t> </a:t>
            </a:r>
            <a:r>
              <a:rPr lang="en-US" altLang="zh-CN" sz="1200" dirty="0"/>
              <a:t>pre-trained</a:t>
            </a:r>
            <a:r>
              <a:rPr lang="zh-CN" altLang="en-US" sz="1200" dirty="0"/>
              <a:t> </a:t>
            </a:r>
            <a:r>
              <a:rPr lang="en-US" altLang="zh-CN" sz="1200" dirty="0"/>
              <a:t>model</a:t>
            </a:r>
            <a:r>
              <a:rPr lang="zh-CN" altLang="en-US" sz="1200" dirty="0"/>
              <a:t> </a:t>
            </a:r>
            <a:r>
              <a:rPr lang="en-US" altLang="zh-CN" sz="1200" dirty="0"/>
              <a:t>method</a:t>
            </a:r>
            <a:r>
              <a:rPr lang="zh-CN" altLang="en-US" sz="1200" dirty="0"/>
              <a:t> </a:t>
            </a:r>
            <a:r>
              <a:rPr lang="en-US" altLang="zh-CN" sz="1200" dirty="0"/>
              <a:t>based</a:t>
            </a:r>
            <a:r>
              <a:rPr lang="zh-CN" altLang="en-US" sz="1200" dirty="0"/>
              <a:t> </a:t>
            </a:r>
            <a:r>
              <a:rPr lang="en-US" altLang="zh-CN" sz="1200" dirty="0"/>
              <a:t>on</a:t>
            </a:r>
            <a:r>
              <a:rPr lang="zh-CN" altLang="en-US" sz="1200" dirty="0"/>
              <a:t> </a:t>
            </a:r>
            <a:r>
              <a:rPr lang="en-US" altLang="zh-CN" sz="1200" dirty="0"/>
              <a:t>prompts</a:t>
            </a:r>
            <a:r>
              <a:rPr lang="zh-CN" altLang="en-US" sz="1200" dirty="0"/>
              <a:t> </a:t>
            </a:r>
            <a:r>
              <a:rPr lang="en-US" altLang="zh-CN" sz="1200" dirty="0"/>
              <a:t>and</a:t>
            </a:r>
            <a:r>
              <a:rPr lang="zh-CN" altLang="en-US" sz="1200" dirty="0"/>
              <a:t> </a:t>
            </a:r>
            <a:r>
              <a:rPr lang="en-US" altLang="zh-CN" sz="1200" dirty="0"/>
              <a:t>demonstrations.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Secondly,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paper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introducing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automatic prompt generation, including a pruned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brute-force search to identify the best working label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words, and a novel decoding objective to automatically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generate templates using the generative T5</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model. 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cheaply obtain effective prompts that match 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outperform manually chosen ones.</a:t>
            </a: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Thirdly,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paper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sample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 single example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create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demonstration sets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devise a novel sampling strategy that pairs inputs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with similar examples, thereby providing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model with more discriminative comparisons.</a:t>
            </a:r>
          </a:p>
          <a:p>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6</a:t>
            </a:fld>
            <a:endParaRPr lang="en-US"/>
          </a:p>
        </p:txBody>
      </p:sp>
    </p:spTree>
    <p:extLst>
      <p:ext uri="{BB962C8B-B14F-4D97-AF65-F5344CB8AC3E}">
        <p14:creationId xmlns:p14="http://schemas.microsoft.com/office/powerpoint/2010/main" val="1121059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Because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time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limitation,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skip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part.</a:t>
            </a:r>
          </a:p>
        </p:txBody>
      </p:sp>
      <p:sp>
        <p:nvSpPr>
          <p:cNvPr id="4" name="灯片编号占位符 3"/>
          <p:cNvSpPr>
            <a:spLocks noGrp="1"/>
          </p:cNvSpPr>
          <p:nvPr>
            <p:ph type="sldNum" sz="quarter" idx="5"/>
          </p:nvPr>
        </p:nvSpPr>
        <p:spPr/>
        <p:txBody>
          <a:bodyPr/>
          <a:lstStyle/>
          <a:p>
            <a:fld id="{B7B111DE-C169-40AE-8D28-0CD40262C747}" type="slidenum">
              <a:rPr lang="en-US" smtClean="0"/>
              <a:t>7</a:t>
            </a:fld>
            <a:endParaRPr lang="en-US"/>
          </a:p>
        </p:txBody>
      </p:sp>
    </p:spTree>
    <p:extLst>
      <p:ext uri="{BB962C8B-B14F-4D97-AF65-F5344CB8AC3E}">
        <p14:creationId xmlns:p14="http://schemas.microsoft.com/office/powerpoint/2010/main" val="314030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a:t>
            </a:r>
            <a:r>
              <a:rPr kumimoji="1" lang="zh-CN" altLang="en-US" dirty="0"/>
              <a:t> </a:t>
            </a:r>
            <a:r>
              <a:rPr kumimoji="1" lang="en-US" altLang="zh-CN" dirty="0"/>
              <a:t>this</a:t>
            </a:r>
            <a:r>
              <a:rPr kumimoji="1" lang="zh-CN" altLang="en-US" dirty="0"/>
              <a:t> </a:t>
            </a:r>
            <a:r>
              <a:rPr kumimoji="1" lang="en-US" altLang="zh-CN" dirty="0"/>
              <a:t>part</a:t>
            </a:r>
            <a:r>
              <a:rPr kumimoji="1" lang="zh-CN" altLang="en-US" dirty="0"/>
              <a:t> </a:t>
            </a:r>
            <a:r>
              <a:rPr kumimoji="1" lang="en-US" altLang="zh-CN" dirty="0"/>
              <a:t>I</a:t>
            </a:r>
            <a:r>
              <a:rPr kumimoji="1" lang="zh-CN" altLang="en-US" dirty="0"/>
              <a:t> </a:t>
            </a:r>
            <a:r>
              <a:rPr kumimoji="1" lang="en-US" altLang="zh-CN" dirty="0"/>
              <a:t>will</a:t>
            </a:r>
            <a:r>
              <a:rPr kumimoji="1" lang="zh-CN" altLang="en-US" dirty="0"/>
              <a:t> </a:t>
            </a:r>
            <a:r>
              <a:rPr kumimoji="1" lang="en-US" altLang="zh-CN" dirty="0"/>
              <a:t>show</a:t>
            </a:r>
            <a:r>
              <a:rPr kumimoji="1" lang="zh-CN" altLang="en-US" dirty="0"/>
              <a:t> </a:t>
            </a:r>
            <a:r>
              <a:rPr kumimoji="1" lang="en-US" altLang="zh-CN" dirty="0"/>
              <a:t>you</a:t>
            </a:r>
            <a:r>
              <a:rPr kumimoji="1" lang="zh-CN" altLang="en-US" dirty="0"/>
              <a:t> </a:t>
            </a:r>
            <a:r>
              <a:rPr kumimoji="1" lang="en-US" altLang="zh-CN" dirty="0"/>
              <a:t>the</a:t>
            </a:r>
            <a:r>
              <a:rPr kumimoji="1" lang="zh-CN" altLang="en-US" dirty="0"/>
              <a:t>  </a:t>
            </a:r>
            <a:r>
              <a:rPr kumimoji="1" lang="en-US" altLang="zh-CN" dirty="0"/>
              <a:t>problem</a:t>
            </a:r>
            <a:r>
              <a:rPr kumimoji="1" lang="zh-CN" altLang="en-US" dirty="0"/>
              <a:t> </a:t>
            </a:r>
            <a:r>
              <a:rPr kumimoji="1" lang="en-US" altLang="zh-CN" dirty="0"/>
              <a:t>Setup.</a:t>
            </a:r>
          </a:p>
          <a:p>
            <a:endParaRPr kumimoji="1" lang="en-US" altLang="zh-CN" dirty="0"/>
          </a:p>
          <a:p>
            <a:r>
              <a:rPr kumimoji="1" lang="en-US" altLang="zh-CN" dirty="0"/>
              <a:t>Assuming</a:t>
            </a:r>
            <a:r>
              <a:rPr kumimoji="1" lang="zh-CN" altLang="en-US" dirty="0"/>
              <a:t> </a:t>
            </a:r>
            <a:r>
              <a:rPr kumimoji="1" lang="en-US" altLang="zh-CN" dirty="0"/>
              <a:t>that</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to</a:t>
            </a:r>
            <a:r>
              <a:rPr kumimoji="1" lang="zh-CN" altLang="en-US" dirty="0"/>
              <a:t> </a:t>
            </a:r>
            <a:r>
              <a:rPr lang="en-US" altLang="zh-CN" sz="1200" kern="1200" dirty="0">
                <a:solidFill>
                  <a:schemeClr val="tx1"/>
                </a:solidFill>
                <a:effectLst/>
                <a:latin typeface="+mn-lt"/>
                <a:ea typeface="+mn-ea"/>
                <a:cs typeface="+mn-cs"/>
              </a:rPr>
              <a:t>fine-tune on a task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with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label space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using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pretrained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model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task, we only assume K training examples per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class for the task’s training set, such that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total number of examples 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total.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want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develop task-agnostic learning strategies that generalize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well to an unseen test set.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Noticed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size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develop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same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set.</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endParaRPr kumimoji="1" lang="en-US" altLang="zh-CN" dirty="0"/>
          </a:p>
          <a:p>
            <a:r>
              <a:rPr kumimoji="1" lang="en-US" altLang="zh-CN" dirty="0"/>
              <a:t>About</a:t>
            </a:r>
            <a:r>
              <a:rPr kumimoji="1" lang="zh-CN" altLang="en-US" dirty="0"/>
              <a:t> </a:t>
            </a:r>
            <a:r>
              <a:rPr kumimoji="1" lang="en-US" altLang="zh-CN" dirty="0"/>
              <a:t>the</a:t>
            </a:r>
            <a:r>
              <a:rPr kumimoji="1" lang="zh-CN" altLang="en-US" dirty="0"/>
              <a:t> </a:t>
            </a:r>
            <a:r>
              <a:rPr kumimoji="1" lang="en-US" altLang="zh-CN" dirty="0"/>
              <a:t>evaluation</a:t>
            </a:r>
            <a:r>
              <a:rPr kumimoji="1" lang="zh-CN" altLang="en-US" dirty="0"/>
              <a:t> </a:t>
            </a:r>
            <a:r>
              <a:rPr kumimoji="1" lang="en-US" altLang="zh-CN" dirty="0"/>
              <a:t>dataset,</a:t>
            </a:r>
            <a:r>
              <a:rPr kumimoji="1" lang="zh-CN" altLang="en-US" dirty="0"/>
              <a:t> </a:t>
            </a:r>
            <a:r>
              <a:rPr kumimoji="1" lang="en-US" altLang="zh-CN" dirty="0"/>
              <a:t>Here</a:t>
            </a:r>
            <a:r>
              <a:rPr lang="en-US" altLang="zh-CN" sz="1200" kern="1200" dirty="0">
                <a:solidFill>
                  <a:schemeClr val="tx1"/>
                </a:solidFill>
                <a:effectLst/>
                <a:latin typeface="+mn-lt"/>
                <a:ea typeface="+mn-ea"/>
                <a:cs typeface="+mn-cs"/>
              </a:rPr>
              <a:t> conduct a systematic</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study across 8 single-sentence and 7 sentence-pair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English tasks</a:t>
            </a:r>
            <a:r>
              <a:rPr kumimoji="1" lang="en-US" altLang="zh-CN" sz="1200" kern="1200" dirty="0">
                <a:solidFill>
                  <a:schemeClr val="tx1"/>
                </a:solidFill>
                <a:effectLst/>
                <a:latin typeface="+mn-lt"/>
                <a:ea typeface="+mn-ea"/>
                <a:cs typeface="+mn-cs"/>
              </a:rPr>
              <a:t>,</a:t>
            </a:r>
            <a:r>
              <a:rPr kumimoji="1" lang="zh-CN" altLang="en-US" sz="1200" kern="1200" dirty="0">
                <a:solidFill>
                  <a:schemeClr val="tx1"/>
                </a:solidFill>
                <a:effectLst/>
                <a:latin typeface="+mn-lt"/>
                <a:ea typeface="+mn-ea"/>
                <a:cs typeface="+mn-cs"/>
              </a:rPr>
              <a:t> </a:t>
            </a:r>
            <a:r>
              <a:rPr kumimoji="1" lang="en-US" altLang="zh-CN" dirty="0"/>
              <a:t>and</a:t>
            </a:r>
            <a:r>
              <a:rPr kumimoji="1" lang="zh-CN" altLang="en-US" dirty="0"/>
              <a:t> </a:t>
            </a:r>
            <a:r>
              <a:rPr kumimoji="1" lang="en-US" altLang="zh-CN" dirty="0"/>
              <a:t>detailed description of the evaluation</a:t>
            </a:r>
            <a:r>
              <a:rPr kumimoji="1" lang="zh-CN" altLang="en-US" dirty="0"/>
              <a:t> </a:t>
            </a:r>
            <a:r>
              <a:rPr kumimoji="1" lang="en-US" altLang="zh-CN" dirty="0"/>
              <a:t>dataset will be shown in the experiment section.</a:t>
            </a:r>
          </a:p>
          <a:p>
            <a:endParaRPr kumimoji="1" lang="en-US" altLang="zh-CN" dirty="0"/>
          </a:p>
          <a:p>
            <a:r>
              <a:rPr kumimoji="1" lang="en-US" altLang="zh-CN" dirty="0"/>
              <a:t>To</a:t>
            </a:r>
            <a:r>
              <a:rPr kumimoji="1" lang="zh-CN" altLang="en-US" dirty="0"/>
              <a:t> </a:t>
            </a:r>
            <a:r>
              <a:rPr lang="en-US" altLang="zh-CN" sz="1200" kern="1200" dirty="0">
                <a:solidFill>
                  <a:schemeClr val="tx1"/>
                </a:solidFill>
                <a:effectLst/>
                <a:latin typeface="+mn-lt"/>
                <a:ea typeface="+mn-ea"/>
                <a:cs typeface="+mn-cs"/>
              </a:rPr>
              <a:t>account for</a:t>
            </a:r>
            <a:r>
              <a:rPr kumimoji="1" lang="zh-CN" altLang="en-US" sz="1200" kern="1200" dirty="0">
                <a:solidFill>
                  <a:schemeClr val="tx1"/>
                </a:solidFill>
                <a:effectLst/>
                <a:latin typeface="+mn-lt"/>
                <a:ea typeface="+mn-ea"/>
                <a:cs typeface="+mn-cs"/>
              </a:rPr>
              <a:t> </a:t>
            </a:r>
            <a:r>
              <a:rPr kumimoji="1" lang="en-US" altLang="zh-CN" sz="1200" kern="1200" dirty="0">
                <a:solidFill>
                  <a:schemeClr val="tx1"/>
                </a:solidFill>
                <a:effectLst/>
                <a:latin typeface="+mn-lt"/>
                <a:ea typeface="+mn-ea"/>
                <a:cs typeface="+mn-cs"/>
              </a:rPr>
              <a:t>the</a:t>
            </a:r>
            <a:r>
              <a:rPr kumimoji="1" lang="zh-CN" altLang="en-US" sz="1200" kern="1200" dirty="0">
                <a:solidFill>
                  <a:schemeClr val="tx1"/>
                </a:solidFill>
                <a:effectLst/>
                <a:latin typeface="+mn-lt"/>
                <a:ea typeface="+mn-ea"/>
                <a:cs typeface="+mn-cs"/>
              </a:rPr>
              <a:t> </a:t>
            </a:r>
            <a:r>
              <a:rPr kumimoji="1" lang="en-US" altLang="zh-CN" sz="1200" kern="1200" dirty="0">
                <a:solidFill>
                  <a:schemeClr val="tx1"/>
                </a:solidFill>
                <a:effectLst/>
                <a:latin typeface="+mn-lt"/>
                <a:ea typeface="+mn-ea"/>
                <a:cs typeface="+mn-cs"/>
              </a:rPr>
              <a:t>variability of results,</a:t>
            </a:r>
            <a:r>
              <a:rPr kumimoji="1" lang="zh-CN" altLang="en-US" sz="1200" kern="1200" dirty="0">
                <a:solidFill>
                  <a:schemeClr val="tx1"/>
                </a:solidFill>
                <a:effectLst/>
                <a:latin typeface="+mn-lt"/>
                <a:ea typeface="+mn-ea"/>
                <a:cs typeface="+mn-cs"/>
              </a:rPr>
              <a:t> </a:t>
            </a:r>
            <a:r>
              <a:rPr kumimoji="1" lang="en-US" altLang="zh-CN" sz="1200" kern="1200" dirty="0">
                <a:solidFill>
                  <a:schemeClr val="tx1"/>
                </a:solidFill>
                <a:effectLst/>
                <a:latin typeface="+mn-lt"/>
                <a:ea typeface="+mn-ea"/>
                <a:cs typeface="+mn-cs"/>
              </a:rPr>
              <a:t>this</a:t>
            </a:r>
            <a:r>
              <a:rPr kumimoji="1" lang="zh-CN" altLang="en-US" sz="1200" kern="1200" dirty="0">
                <a:solidFill>
                  <a:schemeClr val="tx1"/>
                </a:solidFill>
                <a:effectLst/>
                <a:latin typeface="+mn-lt"/>
                <a:ea typeface="+mn-ea"/>
                <a:cs typeface="+mn-cs"/>
              </a:rPr>
              <a:t> </a:t>
            </a:r>
            <a:r>
              <a:rPr kumimoji="1" lang="en-US" altLang="zh-CN" sz="1200" kern="1200" dirty="0">
                <a:solidFill>
                  <a:schemeClr val="tx1"/>
                </a:solidFill>
                <a:effectLst/>
                <a:latin typeface="+mn-lt"/>
                <a:ea typeface="+mn-ea"/>
                <a:cs typeface="+mn-cs"/>
              </a:rPr>
              <a:t>work</a:t>
            </a:r>
            <a:r>
              <a:rPr kumimoji="1"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measure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average performance across 5 different randomly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sampled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develop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splits.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Sampling multiple splits gives a more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robust measure of performance, and a better estimate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the variance.</a:t>
            </a:r>
          </a:p>
          <a:p>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work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also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sweep multiple hyper-parameters for each data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sample, and take the best setting as measured 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develop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set of that sample,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cuz</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hyper-parameters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 make a significant difference.</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latter,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partners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show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detailed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task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modeling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method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7B111DE-C169-40AE-8D28-0CD40262C747}" type="slidenum">
              <a:rPr lang="en-US" smtClean="0"/>
              <a:t>8</a:t>
            </a:fld>
            <a:endParaRPr lang="en-US"/>
          </a:p>
        </p:txBody>
      </p:sp>
    </p:spTree>
    <p:extLst>
      <p:ext uri="{BB962C8B-B14F-4D97-AF65-F5344CB8AC3E}">
        <p14:creationId xmlns:p14="http://schemas.microsoft.com/office/powerpoint/2010/main" val="157088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Hello everyone, my name is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YinLian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Ying, then I will introduce some methods of this paper.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paper simply introduces the automatic prompt-based fine-tuning and fine-tuning with demonstrations. So, what is the automatic prompt-based fine-tuning? We should know the prompt-based fine-tuning first.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9</a:t>
            </a:fld>
            <a:endParaRPr lang="en-US"/>
          </a:p>
        </p:txBody>
      </p:sp>
    </p:spTree>
    <p:extLst>
      <p:ext uri="{BB962C8B-B14F-4D97-AF65-F5344CB8AC3E}">
        <p14:creationId xmlns:p14="http://schemas.microsoft.com/office/powerpoint/2010/main" val="325973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ffectLst/>
                <a:latin typeface="等线" panose="02010600030101010101" pitchFamily="2" charset="-122"/>
                <a:cs typeface="Times New Roman" panose="02020603050405020304" pitchFamily="18" charset="0"/>
              </a:rPr>
              <a:t>In the standard fine-tuning approach (shown in picture b above, The [CLS] is a special symbol added before each input example and [SEP] is a special separator, for a classification task for example, an additional classifier (like linear layer + </a:t>
            </a:r>
            <a:r>
              <a:rPr lang="en-US" altLang="zh-CN" sz="1800" dirty="0" err="1">
                <a:effectLst/>
                <a:latin typeface="等线" panose="02010600030101010101" pitchFamily="2" charset="-122"/>
                <a:cs typeface="Times New Roman" panose="02020603050405020304" pitchFamily="18" charset="0"/>
              </a:rPr>
              <a:t>softmax</a:t>
            </a:r>
            <a:r>
              <a:rPr lang="en-US" altLang="zh-CN" sz="1800" dirty="0">
                <a:effectLst/>
                <a:latin typeface="等线" panose="02010600030101010101" pitchFamily="2" charset="-122"/>
                <a:cs typeface="Times New Roman" panose="02020603050405020304" pitchFamily="18" charset="0"/>
              </a:rPr>
              <a:t>) is typically added to the [CLS] section, however the number of newly initialized parameters that independent of those outside the pre-trained model can be large,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 can make learning from small samples difficult.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a:t>
            </a:r>
            <a:r>
              <a:rPr lang="en-US" altLang="zh-CN" sz="1800" dirty="0">
                <a:effectLst/>
                <a:latin typeface="等线" panose="02010600030101010101" pitchFamily="2" charset="-122"/>
                <a:cs typeface="Times New Roman" panose="02020603050405020304" pitchFamily="18" charset="0"/>
              </a:rPr>
              <a:t>picture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 shows one of the main pre-training tasks of BERT: masked language modelling (MLM), where the original token of the input is masked with symbol [mask] to drive the model to recover the original token. In order not to introduce new parameters and to make full use of the knowledge of the pre-trained model, this paper takes the approach of MLM and converts the downstream task directly into an MLM task, constructing a specific prompt template for a specific task and then "auto-completing" the prompt template through the language model. This is called the 'prompt-based fine-tuning approach'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mn-ea"/>
              </a:rPr>
              <a:t>in the paper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7B111DE-C169-40AE-8D28-0CD40262C74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F4C3037-1658-4F52-9C10-A71D53267602}" type="datetimeFigureOut">
              <a:rPr lang="zh-CN" altLang="en-US" smtClean="0"/>
              <a:t>2022/5/26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93569B4-5E5B-49C9-A1C4-B41AFCD149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2225" y="1393034"/>
            <a:ext cx="12313920" cy="1713230"/>
          </a:xfrm>
          <a:prstGeom prst="rect">
            <a:avLst/>
          </a:prstGeom>
          <a:solidFill>
            <a:srgbClr val="BAB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
          <p:cNvSpPr txBox="1"/>
          <p:nvPr/>
        </p:nvSpPr>
        <p:spPr>
          <a:xfrm>
            <a:off x="2094521" y="1599332"/>
            <a:ext cx="8347338" cy="1323439"/>
          </a:xfrm>
          <a:prstGeom prst="rect">
            <a:avLst/>
          </a:prstGeom>
          <a:noFill/>
        </p:spPr>
        <p:txBody>
          <a:bodyPr wrap="square" rtlCol="0">
            <a:spAutoFit/>
          </a:bodyPr>
          <a:lstStyle/>
          <a:p>
            <a:r>
              <a:rPr lang="en-US" altLang="zh-CN" sz="4000" dirty="0">
                <a:solidFill>
                  <a:schemeClr val="bg1"/>
                </a:solidFill>
              </a:rPr>
              <a:t>Making Pre-trained Language Models Better Few-shot Learners</a:t>
            </a:r>
          </a:p>
        </p:txBody>
      </p:sp>
      <p:pic>
        <p:nvPicPr>
          <p:cNvPr id="2" name="图片 1" descr="校徽-3"/>
          <p:cNvPicPr>
            <a:picLocks noChangeAspect="1"/>
          </p:cNvPicPr>
          <p:nvPr/>
        </p:nvPicPr>
        <p:blipFill>
          <a:blip r:embed="rId3"/>
          <a:srcRect r="65226"/>
          <a:stretch>
            <a:fillRect/>
          </a:stretch>
        </p:blipFill>
        <p:spPr>
          <a:xfrm>
            <a:off x="217805" y="1673704"/>
            <a:ext cx="1205865" cy="1152525"/>
          </a:xfrm>
          <a:prstGeom prst="rect">
            <a:avLst/>
          </a:prstGeom>
        </p:spPr>
      </p:pic>
      <p:sp>
        <p:nvSpPr>
          <p:cNvPr id="3" name="文本框 2">
            <a:extLst>
              <a:ext uri="{FF2B5EF4-FFF2-40B4-BE49-F238E27FC236}">
                <a16:creationId xmlns:a16="http://schemas.microsoft.com/office/drawing/2014/main" id="{C49E50E0-0045-B94F-A443-70876CB5CE4B}"/>
              </a:ext>
            </a:extLst>
          </p:cNvPr>
          <p:cNvSpPr txBox="1"/>
          <p:nvPr/>
        </p:nvSpPr>
        <p:spPr>
          <a:xfrm>
            <a:off x="2204289" y="3751737"/>
            <a:ext cx="7860891" cy="1318181"/>
          </a:xfrm>
          <a:prstGeom prst="rect">
            <a:avLst/>
          </a:prstGeom>
          <a:noFill/>
        </p:spPr>
        <p:txBody>
          <a:bodyPr wrap="square" rtlCol="0">
            <a:spAutoFit/>
          </a:bodyPr>
          <a:lstStyle/>
          <a:p>
            <a:pPr>
              <a:lnSpc>
                <a:spcPct val="150000"/>
              </a:lnSpc>
            </a:pPr>
            <a:r>
              <a:rPr kumimoji="1" lang="en-US" altLang="zh-CN" sz="2800" dirty="0">
                <a:solidFill>
                  <a:schemeClr val="tx1">
                    <a:lumMod val="75000"/>
                    <a:lumOff val="25000"/>
                  </a:schemeClr>
                </a:solidFill>
              </a:rPr>
              <a:t>Reporter:</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Huiqing</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Zhang</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Lianying</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Yin</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Xiangjv</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Chen</a:t>
            </a:r>
          </a:p>
          <a:p>
            <a:pPr>
              <a:lnSpc>
                <a:spcPct val="150000"/>
              </a:lnSpc>
            </a:pPr>
            <a:r>
              <a:rPr kumimoji="1" lang="en-US" altLang="zh-CN" sz="2800" dirty="0">
                <a:solidFill>
                  <a:schemeClr val="tx1">
                    <a:lumMod val="75000"/>
                    <a:lumOff val="25000"/>
                  </a:schemeClr>
                </a:solidFill>
              </a:rPr>
              <a:t>Date:</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May,</a:t>
            </a:r>
            <a:r>
              <a:rPr kumimoji="1" lang="zh-CN" altLang="en-US" sz="2800" dirty="0">
                <a:solidFill>
                  <a:schemeClr val="tx1">
                    <a:lumMod val="75000"/>
                    <a:lumOff val="25000"/>
                  </a:schemeClr>
                </a:solidFill>
              </a:rPr>
              <a:t> </a:t>
            </a:r>
            <a:r>
              <a:rPr kumimoji="1" lang="en-US" altLang="zh-CN" sz="2800" dirty="0">
                <a:solidFill>
                  <a:schemeClr val="tx1">
                    <a:lumMod val="75000"/>
                    <a:lumOff val="25000"/>
                  </a:schemeClr>
                </a:solidFill>
              </a:rPr>
              <a:t>19th</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927616" y="366395"/>
            <a:ext cx="516838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a:solidFill>
                  <a:schemeClr val="bg2">
                    <a:lumMod val="50000"/>
                  </a:schemeClr>
                </a:solidFill>
                <a:latin typeface="Arial" panose="020B0604020202020204" pitchFamily="34" charset="0"/>
                <a:cs typeface="Arial" panose="020B0604020202020204" pitchFamily="34" charset="0"/>
              </a:rPr>
              <a:t>Prompt-based fine-tuning</a:t>
            </a:r>
            <a:endParaRPr lang="zh-CN" altLang="zh-CN" b="1" dirty="0">
              <a:solidFill>
                <a:schemeClr val="bg2">
                  <a:lumMod val="50000"/>
                </a:schemeClr>
              </a:solidFill>
              <a:latin typeface="Arial" panose="020B0604020202020204" pitchFamily="34" charset="0"/>
              <a:cs typeface="Arial" panose="020B060402020202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pic>
        <p:nvPicPr>
          <p:cNvPr id="3" name="图片 2"/>
          <p:cNvPicPr>
            <a:picLocks noChangeAspect="1"/>
          </p:cNvPicPr>
          <p:nvPr/>
        </p:nvPicPr>
        <p:blipFill>
          <a:blip r:embed="rId4"/>
          <a:stretch>
            <a:fillRect/>
          </a:stretch>
        </p:blipFill>
        <p:spPr>
          <a:xfrm>
            <a:off x="1166418" y="2562717"/>
            <a:ext cx="9972675" cy="2047875"/>
          </a:xfrm>
          <a:prstGeom prst="rect">
            <a:avLst/>
          </a:prstGeom>
        </p:spPr>
      </p:pic>
      <p:grpSp>
        <p:nvGrpSpPr>
          <p:cNvPr id="60" name="组合 8"/>
          <p:cNvGrpSpPr/>
          <p:nvPr/>
        </p:nvGrpSpPr>
        <p:grpSpPr>
          <a:xfrm>
            <a:off x="6273313" y="1209702"/>
            <a:ext cx="4368787" cy="507998"/>
            <a:chOff x="279407" y="5805714"/>
            <a:chExt cx="4368787" cy="507998"/>
          </a:xfrm>
        </p:grpSpPr>
        <p:sp>
          <p:nvSpPr>
            <p:cNvPr id="61" name="矩形 60"/>
            <p:cNvSpPr/>
            <p:nvPr/>
          </p:nvSpPr>
          <p:spPr>
            <a:xfrm>
              <a:off x="279407" y="5805714"/>
              <a:ext cx="4368787" cy="507998"/>
            </a:xfrm>
            <a:prstGeom prst="rect">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2" name="TextBox 66"/>
            <p:cNvSpPr txBox="1"/>
            <p:nvPr/>
          </p:nvSpPr>
          <p:spPr>
            <a:xfrm>
              <a:off x="871729" y="5805714"/>
              <a:ext cx="3184141" cy="453457"/>
            </a:xfrm>
            <a:prstGeom prst="rect">
              <a:avLst/>
            </a:prstGeom>
            <a:noFill/>
          </p:spPr>
          <p:txBody>
            <a:bodyPr wrap="non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Linear layer and </a:t>
              </a:r>
              <a:r>
                <a:rPr lang="en-US" altLang="zh-CN" sz="20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softmax</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0" name="箭头: 下 9"/>
          <p:cNvSpPr/>
          <p:nvPr/>
        </p:nvSpPr>
        <p:spPr>
          <a:xfrm>
            <a:off x="8121081" y="1830704"/>
            <a:ext cx="195492" cy="1025303"/>
          </a:xfrm>
          <a:prstGeom prst="downArrow">
            <a:avLst/>
          </a:prstGeom>
          <a:solidFill>
            <a:schemeClr val="accent3">
              <a:lumMod val="60000"/>
              <a:lumOff val="40000"/>
            </a:schemeClr>
          </a:solidFill>
          <a:ln>
            <a:solidFill>
              <a:schemeClr val="accent3">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文本框 10"/>
          <p:cNvSpPr txBox="1"/>
          <p:nvPr/>
        </p:nvSpPr>
        <p:spPr>
          <a:xfrm>
            <a:off x="7610278" y="2040994"/>
            <a:ext cx="561372" cy="369332"/>
          </a:xfrm>
          <a:prstGeom prst="rect">
            <a:avLst/>
          </a:prstGeom>
          <a:noFill/>
        </p:spPr>
        <p:txBody>
          <a:bodyPr wrap="none" rtlCol="0">
            <a:spAutoFit/>
          </a:bodyPr>
          <a:lstStyle/>
          <a:p>
            <a:r>
              <a:rPr lang="en-US" altLang="zh-CN" dirty="0">
                <a:solidFill>
                  <a:schemeClr val="accent6">
                    <a:lumMod val="75000"/>
                  </a:schemeClr>
                </a:solidFill>
              </a:rPr>
              <a:t>Add</a:t>
            </a:r>
          </a:p>
        </p:txBody>
      </p:sp>
      <p:grpSp>
        <p:nvGrpSpPr>
          <p:cNvPr id="68" name="组合 8"/>
          <p:cNvGrpSpPr/>
          <p:nvPr/>
        </p:nvGrpSpPr>
        <p:grpSpPr>
          <a:xfrm>
            <a:off x="1848745" y="5083543"/>
            <a:ext cx="5239432" cy="871011"/>
            <a:chOff x="279407" y="5805714"/>
            <a:chExt cx="4591990" cy="871011"/>
          </a:xfrm>
        </p:grpSpPr>
        <p:sp>
          <p:nvSpPr>
            <p:cNvPr id="69" name="矩形 68"/>
            <p:cNvSpPr/>
            <p:nvPr/>
          </p:nvSpPr>
          <p:spPr>
            <a:xfrm>
              <a:off x="279407" y="5805714"/>
              <a:ext cx="4368787" cy="507998"/>
            </a:xfrm>
            <a:prstGeom prst="rect">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0" name="TextBox 66"/>
            <p:cNvSpPr txBox="1"/>
            <p:nvPr/>
          </p:nvSpPr>
          <p:spPr>
            <a:xfrm>
              <a:off x="325499" y="5823158"/>
              <a:ext cx="4545898" cy="853567"/>
            </a:xfrm>
            <a:prstGeom prst="rect">
              <a:avLst/>
            </a:prstGeom>
            <a:noFill/>
          </p:spPr>
          <p:txBody>
            <a:bodyPr wrap="squar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(a) The main pre-training tasks of BERT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descr="校徽-7"/>
          <p:cNvPicPr>
            <a:picLocks noChangeAspect="1"/>
          </p:cNvPicPr>
          <p:nvPr/>
        </p:nvPicPr>
        <p:blipFill>
          <a:blip r:embed="rId3">
            <a:grayscl/>
          </a:blip>
          <a:stretch>
            <a:fillRect/>
          </a:stretch>
        </p:blipFill>
        <p:spPr>
          <a:xfrm>
            <a:off x="9814560" y="132080"/>
            <a:ext cx="2152015" cy="715010"/>
          </a:xfrm>
          <a:prstGeom prst="rect">
            <a:avLst/>
          </a:prstGeom>
        </p:spPr>
      </p:pic>
      <p:grpSp>
        <p:nvGrpSpPr>
          <p:cNvPr id="36" name="组合 35"/>
          <p:cNvGrpSpPr/>
          <p:nvPr/>
        </p:nvGrpSpPr>
        <p:grpSpPr>
          <a:xfrm>
            <a:off x="6588950" y="3900467"/>
            <a:ext cx="5377625" cy="1966212"/>
            <a:chOff x="3381965" y="3904459"/>
            <a:chExt cx="5377625" cy="1685943"/>
          </a:xfrm>
        </p:grpSpPr>
        <p:grpSp>
          <p:nvGrpSpPr>
            <p:cNvPr id="11" name="Group 13"/>
            <p:cNvGrpSpPr/>
            <p:nvPr/>
          </p:nvGrpSpPr>
          <p:grpSpPr bwMode="auto">
            <a:xfrm>
              <a:off x="3381965" y="3904459"/>
              <a:ext cx="5377625" cy="1685943"/>
              <a:chOff x="3798640" y="4694042"/>
              <a:chExt cx="5609728" cy="1758589"/>
            </a:xfrm>
          </p:grpSpPr>
          <p:sp>
            <p:nvSpPr>
              <p:cNvPr id="12" name="圆角矩形 6"/>
              <p:cNvSpPr/>
              <p:nvPr/>
            </p:nvSpPr>
            <p:spPr>
              <a:xfrm>
                <a:off x="3798640" y="4694042"/>
                <a:ext cx="5609728" cy="1758589"/>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bg2">
                  <a:lumMod val="9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p>
                <a:pPr algn="ctr" defTabSz="963930">
                  <a:defRPr/>
                </a:pPr>
                <a:endParaRPr lang="zh-CN" altLang="en-US"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燕尾形 26"/>
              <p:cNvSpPr/>
              <p:nvPr/>
            </p:nvSpPr>
            <p:spPr>
              <a:xfrm>
                <a:off x="4921284" y="5230176"/>
                <a:ext cx="323000" cy="326571"/>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燕尾形 27"/>
              <p:cNvSpPr/>
              <p:nvPr/>
            </p:nvSpPr>
            <p:spPr>
              <a:xfrm>
                <a:off x="5167462" y="5230176"/>
                <a:ext cx="323001" cy="326571"/>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7"/>
              <p:cNvSpPr txBox="1"/>
              <p:nvPr/>
            </p:nvSpPr>
            <p:spPr>
              <a:xfrm>
                <a:off x="4046117" y="5526384"/>
                <a:ext cx="1611930" cy="694580"/>
              </a:xfrm>
              <a:prstGeom prst="rect">
                <a:avLst/>
              </a:prstGeom>
              <a:noFill/>
            </p:spPr>
            <p:txBody>
              <a:bodyPr wrap="square">
                <a:spAutoFit/>
              </a:bodyPr>
              <a:lstStyle/>
              <a:p>
                <a:pPr algn="ctr" defTabSz="963930">
                  <a:lnSpc>
                    <a:spcPct val="130000"/>
                  </a:lnSpc>
                  <a:defRPr/>
                </a:pPr>
                <a:r>
                  <a:rPr lang="en-US" altLang="zh-CN" sz="3200" b="1" kern="0" dirty="0">
                    <a:solidFill>
                      <a:sysClr val="window" lastClr="FFFFFF">
                        <a:lumMod val="50000"/>
                      </a:sysClr>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rPr>
                  <a:t>Step3</a:t>
                </a:r>
              </a:p>
            </p:txBody>
          </p:sp>
        </p:grpSp>
        <p:pic>
          <p:nvPicPr>
            <p:cNvPr id="35" name="图片 34"/>
            <p:cNvPicPr>
              <a:picLocks noChangeAspect="1"/>
            </p:cNvPicPr>
            <p:nvPr/>
          </p:nvPicPr>
          <p:blipFill>
            <a:blip r:embed="rId4"/>
            <a:stretch>
              <a:fillRect/>
            </a:stretch>
          </p:blipFill>
          <p:spPr>
            <a:xfrm>
              <a:off x="5239781" y="4574986"/>
              <a:ext cx="3156029" cy="614374"/>
            </a:xfrm>
            <a:prstGeom prst="rect">
              <a:avLst/>
            </a:prstGeom>
          </p:spPr>
        </p:pic>
      </p:grpSp>
      <p:grpSp>
        <p:nvGrpSpPr>
          <p:cNvPr id="44" name="组合 43"/>
          <p:cNvGrpSpPr/>
          <p:nvPr/>
        </p:nvGrpSpPr>
        <p:grpSpPr>
          <a:xfrm>
            <a:off x="3082817" y="2624118"/>
            <a:ext cx="5595408" cy="1786708"/>
            <a:chOff x="6477001" y="1767502"/>
            <a:chExt cx="5595408" cy="1687618"/>
          </a:xfrm>
        </p:grpSpPr>
        <p:grpSp>
          <p:nvGrpSpPr>
            <p:cNvPr id="6" name="Group 7"/>
            <p:cNvGrpSpPr/>
            <p:nvPr/>
          </p:nvGrpSpPr>
          <p:grpSpPr bwMode="auto">
            <a:xfrm>
              <a:off x="6477001" y="1767502"/>
              <a:ext cx="5595408" cy="1687618"/>
              <a:chOff x="3798640" y="2664087"/>
              <a:chExt cx="5609728" cy="1760005"/>
            </a:xfrm>
          </p:grpSpPr>
          <p:sp>
            <p:nvSpPr>
              <p:cNvPr id="7" name="圆角矩形 6"/>
              <p:cNvSpPr/>
              <p:nvPr/>
            </p:nvSpPr>
            <p:spPr>
              <a:xfrm>
                <a:off x="3798640" y="2664087"/>
                <a:ext cx="5609728" cy="176000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p>
                <a:pPr algn="ctr" defTabSz="963930">
                  <a:defRPr/>
                </a:pPr>
                <a:endParaRPr lang="zh-CN" altLang="en-US"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燕尾形 23"/>
              <p:cNvSpPr/>
              <p:nvPr/>
            </p:nvSpPr>
            <p:spPr>
              <a:xfrm>
                <a:off x="4921633" y="3200121"/>
                <a:ext cx="323101" cy="326508"/>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燕尾形 24"/>
              <p:cNvSpPr/>
              <p:nvPr/>
            </p:nvSpPr>
            <p:spPr>
              <a:xfrm>
                <a:off x="5167889" y="3200121"/>
                <a:ext cx="323100" cy="326508"/>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051883" y="3530714"/>
                <a:ext cx="1433868" cy="694450"/>
              </a:xfrm>
              <a:prstGeom prst="rect">
                <a:avLst/>
              </a:prstGeom>
              <a:noFill/>
            </p:spPr>
            <p:txBody>
              <a:bodyPr wrap="square">
                <a:spAutoFit/>
              </a:bodyPr>
              <a:lstStyle/>
              <a:p>
                <a:pPr algn="ctr" defTabSz="963930">
                  <a:lnSpc>
                    <a:spcPct val="130000"/>
                  </a:lnSpc>
                  <a:defRPr/>
                </a:pPr>
                <a:r>
                  <a:rPr lang="en-US" altLang="zh-CN" sz="3200" b="1" kern="0" dirty="0">
                    <a:solidFill>
                      <a:sysClr val="window" lastClr="FFFFFF">
                        <a:lumMod val="50000"/>
                      </a:sysClr>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rPr>
                  <a:t>Step2</a:t>
                </a:r>
              </a:p>
            </p:txBody>
          </p:sp>
        </p:grpSp>
        <p:sp>
          <p:nvSpPr>
            <p:cNvPr id="38" name="TextBox 6"/>
            <p:cNvSpPr txBox="1"/>
            <p:nvPr/>
          </p:nvSpPr>
          <p:spPr bwMode="auto">
            <a:xfrm>
              <a:off x="8119308" y="2455493"/>
              <a:ext cx="3837651" cy="343569"/>
            </a:xfrm>
            <a:prstGeom prst="rect">
              <a:avLst/>
            </a:prstGeom>
            <a:noFill/>
          </p:spPr>
          <p:txBody>
            <a:bodyPr wrap="square" lIns="96406" tIns="48203" rIns="96406" bIns="48203">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600" b="1" dirty="0" err="1">
                  <a:solidFill>
                    <a:srgbClr val="595959"/>
                  </a:solidFill>
                  <a:latin typeface="Arial" panose="020B0604020202020204" pitchFamily="34" charset="0"/>
                  <a:ea typeface="微软雅黑" panose="020B0503020204020204" pitchFamily="34" charset="-122"/>
                  <a:sym typeface="Arial" panose="020B0604020202020204" pitchFamily="34" charset="0"/>
                </a:rPr>
                <a:t>x</a:t>
              </a:r>
              <a:r>
                <a:rPr lang="en-US" altLang="zh-CN" sz="1600" b="1" baseline="-25000" dirty="0" err="1">
                  <a:solidFill>
                    <a:srgbClr val="595959"/>
                  </a:solidFill>
                  <a:latin typeface="Arial" panose="020B0604020202020204" pitchFamily="34" charset="0"/>
                  <a:ea typeface="微软雅黑" panose="020B0503020204020204" pitchFamily="34" charset="-122"/>
                  <a:sym typeface="Arial" panose="020B0604020202020204" pitchFamily="34" charset="0"/>
                </a:rPr>
                <a:t>prompt</a:t>
              </a:r>
              <a:r>
                <a:rPr lang="en-US" altLang="zh-CN" sz="1600" b="1" dirty="0">
                  <a:solidFill>
                    <a:srgbClr val="595959"/>
                  </a:solidFill>
                  <a:latin typeface="Arial" panose="020B0604020202020204" pitchFamily="34" charset="0"/>
                  <a:ea typeface="微软雅黑" panose="020B0503020204020204" pitchFamily="34" charset="-122"/>
                  <a:sym typeface="Arial" panose="020B0604020202020204" pitchFamily="34" charset="0"/>
                </a:rPr>
                <a:t> = </a:t>
              </a:r>
              <a:r>
                <a:rPr lang="en-US" altLang="zh-CN" sz="1600" i="1" dirty="0">
                  <a:solidFill>
                    <a:srgbClr val="595959"/>
                  </a:solidFill>
                  <a:latin typeface="Arial" panose="020B0604020202020204" pitchFamily="34" charset="0"/>
                  <a:ea typeface="微软雅黑" panose="020B0503020204020204" pitchFamily="34" charset="-122"/>
                  <a:sym typeface="Arial" panose="020B0604020202020204" pitchFamily="34" charset="0"/>
                </a:rPr>
                <a:t>[CLS] </a:t>
              </a:r>
              <a:r>
                <a:rPr lang="en-US" altLang="zh-CN" sz="1600" b="1" dirty="0">
                  <a:solidFill>
                    <a:srgbClr val="595959"/>
                  </a:solidFill>
                  <a:latin typeface="Arial" panose="020B0604020202020204" pitchFamily="34" charset="0"/>
                  <a:ea typeface="微软雅黑" panose="020B0503020204020204" pitchFamily="34" charset="-122"/>
                  <a:sym typeface="Arial" panose="020B0604020202020204" pitchFamily="34" charset="0"/>
                </a:rPr>
                <a:t>x</a:t>
              </a:r>
              <a:r>
                <a:rPr lang="en-US" altLang="zh-CN" sz="1600" b="1" baseline="-25000" dirty="0">
                  <a:solidFill>
                    <a:srgbClr val="595959"/>
                  </a:solidFill>
                  <a:latin typeface="Arial" panose="020B0604020202020204" pitchFamily="34" charset="0"/>
                  <a:ea typeface="微软雅黑" panose="020B0503020204020204" pitchFamily="34" charset="-122"/>
                  <a:sym typeface="Arial" panose="020B0604020202020204" pitchFamily="34" charset="0"/>
                </a:rPr>
                <a:t>1</a:t>
              </a:r>
              <a:r>
                <a:rPr lang="en-US" altLang="zh-CN" sz="1600" b="1" dirty="0">
                  <a:solidFill>
                    <a:srgbClr val="595959"/>
                  </a:solidFill>
                  <a:latin typeface="Arial" panose="020B0604020202020204" pitchFamily="34" charset="0"/>
                  <a:ea typeface="微软雅黑" panose="020B0503020204020204" pitchFamily="34" charset="-122"/>
                  <a:sym typeface="Arial" panose="020B0604020202020204" pitchFamily="34" charset="0"/>
                </a:rPr>
                <a:t> It was </a:t>
              </a:r>
              <a:r>
                <a:rPr lang="en-US" altLang="zh-CN" sz="1600" i="1" dirty="0">
                  <a:solidFill>
                    <a:srgbClr val="595959"/>
                  </a:solidFill>
                  <a:latin typeface="Arial" panose="020B0604020202020204" pitchFamily="34" charset="0"/>
                  <a:ea typeface="微软雅黑" panose="020B0503020204020204" pitchFamily="34" charset="-122"/>
                  <a:sym typeface="Arial" panose="020B0604020202020204" pitchFamily="34" charset="0"/>
                </a:rPr>
                <a:t>[MASK] </a:t>
              </a:r>
              <a:r>
                <a:rPr lang="en-US" altLang="zh-CN" sz="1600" b="1" dirty="0">
                  <a:solidFill>
                    <a:srgbClr val="595959"/>
                  </a:solidFill>
                  <a:latin typeface="Arial" panose="020B0604020202020204" pitchFamily="34" charset="0"/>
                  <a:ea typeface="微软雅黑" panose="020B0503020204020204" pitchFamily="34" charset="-122"/>
                  <a:sym typeface="Arial" panose="020B0604020202020204" pitchFamily="34" charset="0"/>
                </a:rPr>
                <a:t>. </a:t>
              </a:r>
              <a:r>
                <a:rPr lang="en-US" altLang="zh-CN" sz="1600" i="1" dirty="0">
                  <a:solidFill>
                    <a:srgbClr val="595959"/>
                  </a:solidFill>
                  <a:latin typeface="Arial" panose="020B0604020202020204" pitchFamily="34" charset="0"/>
                  <a:ea typeface="微软雅黑" panose="020B0503020204020204" pitchFamily="34" charset="-122"/>
                  <a:sym typeface="Arial" panose="020B0604020202020204" pitchFamily="34" charset="0"/>
                </a:rPr>
                <a:t>[SEP]</a:t>
              </a:r>
            </a:p>
          </p:txBody>
        </p:sp>
      </p:grpSp>
      <p:grpSp>
        <p:nvGrpSpPr>
          <p:cNvPr id="37" name="组合 36"/>
          <p:cNvGrpSpPr/>
          <p:nvPr/>
        </p:nvGrpSpPr>
        <p:grpSpPr>
          <a:xfrm>
            <a:off x="14054" y="1382335"/>
            <a:ext cx="5648716" cy="1689293"/>
            <a:chOff x="274490" y="1767504"/>
            <a:chExt cx="5648716" cy="1689293"/>
          </a:xfrm>
        </p:grpSpPr>
        <p:sp>
          <p:nvSpPr>
            <p:cNvPr id="2" name="TextBox 6"/>
            <p:cNvSpPr txBox="1"/>
            <p:nvPr/>
          </p:nvSpPr>
          <p:spPr bwMode="auto">
            <a:xfrm>
              <a:off x="2277031" y="2439526"/>
              <a:ext cx="3464576" cy="343569"/>
            </a:xfrm>
            <a:prstGeom prst="rect">
              <a:avLst/>
            </a:prstGeom>
            <a:noFill/>
          </p:spPr>
          <p:txBody>
            <a:bodyPr lIns="96406" tIns="48203" rIns="96406" bIns="48203">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600" b="1" dirty="0">
                  <a:solidFill>
                    <a:srgbClr val="595959"/>
                  </a:solidFill>
                  <a:latin typeface="Arial" panose="020B0604020202020204" pitchFamily="34" charset="0"/>
                  <a:ea typeface="微软雅黑" panose="020B0503020204020204" pitchFamily="34" charset="-122"/>
                  <a:sym typeface="Arial" panose="020B0604020202020204" pitchFamily="34" charset="0"/>
                </a:rPr>
                <a:t>x</a:t>
              </a:r>
              <a:r>
                <a:rPr lang="en-US" altLang="zh-CN" sz="1600" b="1" baseline="-25000" dirty="0">
                  <a:solidFill>
                    <a:srgbClr val="595959"/>
                  </a:solidFill>
                  <a:latin typeface="Arial" panose="020B0604020202020204" pitchFamily="34" charset="0"/>
                  <a:ea typeface="微软雅黑" panose="020B0503020204020204" pitchFamily="34" charset="-122"/>
                  <a:sym typeface="Arial" panose="020B0604020202020204" pitchFamily="34" charset="0"/>
                </a:rPr>
                <a:t>1</a:t>
              </a:r>
              <a:r>
                <a:rPr lang="en-US" altLang="zh-CN" sz="1600" b="1" dirty="0">
                  <a:solidFill>
                    <a:srgbClr val="595959"/>
                  </a:solidFill>
                  <a:latin typeface="Arial" panose="020B0604020202020204" pitchFamily="34" charset="0"/>
                  <a:ea typeface="微软雅黑" panose="020B0503020204020204" pitchFamily="34" charset="-122"/>
                  <a:sym typeface="Arial" panose="020B0604020202020204" pitchFamily="34" charset="0"/>
                </a:rPr>
                <a:t> = “No reason to watch it.”</a:t>
              </a:r>
            </a:p>
          </p:txBody>
        </p:sp>
        <p:grpSp>
          <p:nvGrpSpPr>
            <p:cNvPr id="25" name="Group 12"/>
            <p:cNvGrpSpPr/>
            <p:nvPr/>
          </p:nvGrpSpPr>
          <p:grpSpPr bwMode="auto">
            <a:xfrm>
              <a:off x="274490" y="1767504"/>
              <a:ext cx="5648716" cy="1689293"/>
              <a:chOff x="346501" y="1746900"/>
              <a:chExt cx="5357311" cy="1601278"/>
            </a:xfrm>
          </p:grpSpPr>
          <p:grpSp>
            <p:nvGrpSpPr>
              <p:cNvPr id="26" name="Group 1"/>
              <p:cNvGrpSpPr/>
              <p:nvPr/>
            </p:nvGrpSpPr>
            <p:grpSpPr bwMode="auto">
              <a:xfrm>
                <a:off x="346501" y="1746900"/>
                <a:ext cx="5357311" cy="1601278"/>
                <a:chOff x="346501" y="1746900"/>
                <a:chExt cx="5357311" cy="1601278"/>
              </a:xfrm>
            </p:grpSpPr>
            <p:sp>
              <p:nvSpPr>
                <p:cNvPr id="29" name="圆角矩形 6"/>
                <p:cNvSpPr/>
                <p:nvPr/>
              </p:nvSpPr>
              <p:spPr bwMode="auto">
                <a:xfrm>
                  <a:off x="603607" y="1746900"/>
                  <a:ext cx="5100205" cy="1601278"/>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p>
                  <a:pPr algn="ctr" defTabSz="963930">
                    <a:defRPr/>
                  </a:pPr>
                  <a:endParaRPr lang="zh-CN" altLang="en-US"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5"/>
                <p:cNvSpPr txBox="1"/>
                <p:nvPr/>
              </p:nvSpPr>
              <p:spPr bwMode="auto">
                <a:xfrm>
                  <a:off x="346501" y="2512804"/>
                  <a:ext cx="2429732" cy="631194"/>
                </a:xfrm>
                <a:prstGeom prst="rect">
                  <a:avLst/>
                </a:prstGeom>
                <a:noFill/>
              </p:spPr>
              <p:txBody>
                <a:bodyPr wrap="square">
                  <a:spAutoFit/>
                </a:bodyPr>
                <a:lstStyle/>
                <a:p>
                  <a:pPr algn="ctr" defTabSz="963930">
                    <a:lnSpc>
                      <a:spcPct val="130000"/>
                    </a:lnSpc>
                    <a:defRPr/>
                  </a:pPr>
                  <a:r>
                    <a:rPr lang="en-US" altLang="zh-CN" sz="3200" b="1" kern="0" dirty="0">
                      <a:solidFill>
                        <a:sysClr val="window" lastClr="FFFFFF">
                          <a:lumMod val="50000"/>
                        </a:sysClr>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rPr>
                    <a:t>Step1</a:t>
                  </a:r>
                </a:p>
              </p:txBody>
            </p:sp>
          </p:grpSp>
          <p:sp>
            <p:nvSpPr>
              <p:cNvPr id="27" name="燕尾形 20"/>
              <p:cNvSpPr/>
              <p:nvPr/>
            </p:nvSpPr>
            <p:spPr bwMode="auto">
              <a:xfrm>
                <a:off x="1624283" y="2235694"/>
                <a:ext cx="293662" cy="295181"/>
              </a:xfrm>
              <a:prstGeom prst="chevron">
                <a:avLst/>
              </a:pr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燕尾形 21"/>
              <p:cNvSpPr/>
              <p:nvPr/>
            </p:nvSpPr>
            <p:spPr bwMode="auto">
              <a:xfrm>
                <a:off x="1848101" y="2235694"/>
                <a:ext cx="293663" cy="295181"/>
              </a:xfrm>
              <a:prstGeom prst="chevron">
                <a:avLst/>
              </a:pr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47" name="矩形 3"/>
          <p:cNvSpPr>
            <a:spLocks noChangeArrowheads="1"/>
          </p:cNvSpPr>
          <p:nvPr/>
        </p:nvSpPr>
        <p:spPr bwMode="auto">
          <a:xfrm>
            <a:off x="927616" y="366395"/>
            <a:ext cx="516838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bg2">
                    <a:lumMod val="50000"/>
                  </a:schemeClr>
                </a:solidFill>
                <a:latin typeface="Arial" panose="020B0604020202020204" pitchFamily="34" charset="0"/>
                <a:cs typeface="Arial" panose="020B0604020202020204" pitchFamily="34" charset="0"/>
              </a:rPr>
              <a:t>Prompt-based fine-tuning</a:t>
            </a:r>
            <a:endParaRPr lang="zh-CN" altLang="zh-CN" b="1" dirty="0">
              <a:solidFill>
                <a:schemeClr val="bg2">
                  <a:lumMod val="50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927616" y="366395"/>
            <a:ext cx="516838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bg2">
                    <a:lumMod val="50000"/>
                  </a:schemeClr>
                </a:solidFill>
                <a:latin typeface="Arial" panose="020B0604020202020204" pitchFamily="34" charset="0"/>
                <a:cs typeface="Arial" panose="020B0604020202020204" pitchFamily="34" charset="0"/>
              </a:rPr>
              <a:t>Prompt-based fine-tuning</a:t>
            </a:r>
            <a:endParaRPr lang="zh-CN" altLang="zh-CN" b="1" dirty="0">
              <a:solidFill>
                <a:schemeClr val="bg2">
                  <a:lumMod val="50000"/>
                </a:schemeClr>
              </a:solidFill>
              <a:latin typeface="Arial" panose="020B0604020202020204" pitchFamily="34" charset="0"/>
              <a:cs typeface="Arial" panose="020B060402020202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pic>
        <p:nvPicPr>
          <p:cNvPr id="4" name="图片 3"/>
          <p:cNvPicPr>
            <a:picLocks noChangeAspect="1"/>
          </p:cNvPicPr>
          <p:nvPr/>
        </p:nvPicPr>
        <p:blipFill>
          <a:blip r:embed="rId4"/>
          <a:stretch>
            <a:fillRect/>
          </a:stretch>
        </p:blipFill>
        <p:spPr>
          <a:xfrm>
            <a:off x="1052567" y="1169838"/>
            <a:ext cx="4631618" cy="497586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8" name="组合 7"/>
          <p:cNvGrpSpPr/>
          <p:nvPr/>
        </p:nvGrpSpPr>
        <p:grpSpPr>
          <a:xfrm>
            <a:off x="6095999" y="1822591"/>
            <a:ext cx="5623223" cy="1013772"/>
            <a:chOff x="6111577" y="1462729"/>
            <a:chExt cx="5623223" cy="1013772"/>
          </a:xfrm>
        </p:grpSpPr>
        <p:sp>
          <p:nvSpPr>
            <p:cNvPr id="22" name="矩形 19"/>
            <p:cNvSpPr>
              <a:spLocks noChangeArrowheads="1"/>
            </p:cNvSpPr>
            <p:nvPr/>
          </p:nvSpPr>
          <p:spPr bwMode="auto">
            <a:xfrm>
              <a:off x="6111577" y="1462729"/>
              <a:ext cx="5623223" cy="1013772"/>
            </a:xfrm>
            <a:prstGeom prst="rect">
              <a:avLst/>
            </a:prstGeom>
            <a:solidFill>
              <a:schemeClr val="bg2">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endParaRPr lang="zh-CN" altLang="zh-CN" sz="2530" noProof="1">
                <a:solidFill>
                  <a:schemeClr val="bg1"/>
                </a:solidFill>
                <a:ea typeface="微软雅黑" panose="020B0503020204020204" pitchFamily="34" charset="-122"/>
                <a:sym typeface="Arial" panose="020B0604020202020204" pitchFamily="34" charset="0"/>
              </a:endParaRPr>
            </a:p>
          </p:txBody>
        </p:sp>
        <p:sp>
          <p:nvSpPr>
            <p:cNvPr id="23" name="文本框 11"/>
            <p:cNvSpPr>
              <a:spLocks noChangeArrowheads="1"/>
            </p:cNvSpPr>
            <p:nvPr/>
          </p:nvSpPr>
          <p:spPr bwMode="auto">
            <a:xfrm>
              <a:off x="6277898" y="1481562"/>
              <a:ext cx="5290579" cy="87203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a:solidFill>
                    <a:schemeClr val="bg1"/>
                  </a:solidFill>
                  <a:ea typeface="微软雅黑" panose="020B0503020204020204" pitchFamily="34" charset="-122"/>
                </a:rPr>
                <a:t>Using the same template, different label words have different effects;</a:t>
              </a:r>
              <a:endParaRPr lang="zh-CN" altLang="en-US" b="1" dirty="0">
                <a:solidFill>
                  <a:schemeClr val="bg1"/>
                </a:solidFill>
                <a:ea typeface="微软雅黑" panose="020B0503020204020204" pitchFamily="34" charset="-122"/>
              </a:endParaRPr>
            </a:p>
          </p:txBody>
        </p:sp>
      </p:grpSp>
      <p:grpSp>
        <p:nvGrpSpPr>
          <p:cNvPr id="7" name="组合 6"/>
          <p:cNvGrpSpPr/>
          <p:nvPr/>
        </p:nvGrpSpPr>
        <p:grpSpPr>
          <a:xfrm>
            <a:off x="6111577" y="3341313"/>
            <a:ext cx="5623223" cy="1703030"/>
            <a:chOff x="6111577" y="4418568"/>
            <a:chExt cx="5623223" cy="1703030"/>
          </a:xfrm>
        </p:grpSpPr>
        <p:sp>
          <p:nvSpPr>
            <p:cNvPr id="25" name="矩形 19"/>
            <p:cNvSpPr>
              <a:spLocks noChangeArrowheads="1"/>
            </p:cNvSpPr>
            <p:nvPr/>
          </p:nvSpPr>
          <p:spPr bwMode="auto">
            <a:xfrm>
              <a:off x="6111577" y="4418568"/>
              <a:ext cx="5623223" cy="1360649"/>
            </a:xfrm>
            <a:prstGeom prst="rect">
              <a:avLst/>
            </a:prstGeom>
            <a:solidFill>
              <a:schemeClr val="bg2">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endParaRPr lang="zh-CN" altLang="zh-CN" sz="2530" noProof="1">
                <a:solidFill>
                  <a:schemeClr val="bg1"/>
                </a:solidFill>
                <a:ea typeface="微软雅黑" panose="020B0503020204020204" pitchFamily="34" charset="-122"/>
                <a:sym typeface="Arial" panose="020B0604020202020204" pitchFamily="34" charset="0"/>
              </a:endParaRPr>
            </a:p>
          </p:txBody>
        </p:sp>
        <p:sp>
          <p:nvSpPr>
            <p:cNvPr id="26" name="文本框 11"/>
            <p:cNvSpPr>
              <a:spLocks noChangeArrowheads="1"/>
            </p:cNvSpPr>
            <p:nvPr/>
          </p:nvSpPr>
          <p:spPr bwMode="auto">
            <a:xfrm>
              <a:off x="6262319" y="4418568"/>
              <a:ext cx="5456903" cy="17030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a:solidFill>
                    <a:schemeClr val="bg1"/>
                  </a:solidFill>
                  <a:ea typeface="微软雅黑" panose="020B0503020204020204" pitchFamily="34" charset="-122"/>
                </a:rPr>
                <a:t>Using the same "label word", even minor changes to the "template" will result in different results.</a:t>
              </a:r>
              <a:endParaRPr lang="zh-CN" altLang="en-US" b="1" dirty="0">
                <a:solidFill>
                  <a:schemeClr val="bg1"/>
                </a:solidFill>
                <a:ea typeface="微软雅黑" panose="020B0503020204020204" pitchFamily="34" charset="-122"/>
              </a:endParaRPr>
            </a:p>
            <a:p>
              <a:pPr>
                <a:lnSpc>
                  <a:spcPct val="150000"/>
                </a:lnSpc>
              </a:pPr>
              <a:endParaRPr lang="zh-CN" altLang="en-US" b="1"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0"/>
          <p:cNvGrpSpPr/>
          <p:nvPr/>
        </p:nvGrpSpPr>
        <p:grpSpPr>
          <a:xfrm>
            <a:off x="521824" y="2187521"/>
            <a:ext cx="5421776" cy="905248"/>
            <a:chOff x="1283903" y="2029418"/>
            <a:chExt cx="5421776" cy="905248"/>
          </a:xfrm>
        </p:grpSpPr>
        <p:sp>
          <p:nvSpPr>
            <p:cNvPr id="44" name="矩形 43"/>
            <p:cNvSpPr/>
            <p:nvPr/>
          </p:nvSpPr>
          <p:spPr>
            <a:xfrm>
              <a:off x="2123229" y="2029418"/>
              <a:ext cx="4582450" cy="90524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For </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each class </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in the </a:t>
              </a:r>
              <a:r>
                <a:rPr lang="en-US" altLang="zh-CN" sz="1400" dirty="0">
                  <a:solidFill>
                    <a:srgbClr val="FF0000"/>
                  </a:solidFill>
                  <a:latin typeface="微软雅黑" panose="020B0503020204020204" pitchFamily="34" charset="-122"/>
                  <a:ea typeface="微软雅黑" panose="020B0503020204020204" pitchFamily="34" charset="-122"/>
                </a:rPr>
                <a:t>training set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the </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top-k words </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are selected such that </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the conditional probability </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is maximized.</a:t>
              </a:r>
            </a:p>
          </p:txBody>
        </p:sp>
        <p:sp>
          <p:nvSpPr>
            <p:cNvPr id="42" name="平行四边形 41"/>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1</a:t>
              </a:r>
              <a:endParaRPr lang="zh-CN" altLang="en-US" dirty="0">
                <a:solidFill>
                  <a:schemeClr val="bg1"/>
                </a:solidFill>
                <a:ea typeface="微软雅黑" panose="020B0503020204020204" pitchFamily="34" charset="-122"/>
              </a:endParaRPr>
            </a:p>
          </p:txBody>
        </p:sp>
      </p:gr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sp>
        <p:nvSpPr>
          <p:cNvPr id="32" name="矩形 3"/>
          <p:cNvSpPr>
            <a:spLocks noChangeArrowheads="1"/>
          </p:cNvSpPr>
          <p:nvPr/>
        </p:nvSpPr>
        <p:spPr bwMode="auto">
          <a:xfrm>
            <a:off x="927616" y="366395"/>
            <a:ext cx="69445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bg2">
                    <a:lumMod val="50000"/>
                  </a:schemeClr>
                </a:solidFill>
                <a:latin typeface="Arial" panose="020B0604020202020204" pitchFamily="34" charset="0"/>
                <a:cs typeface="Arial" panose="020B0604020202020204" pitchFamily="34" charset="0"/>
              </a:rPr>
              <a:t>Automatic selection of label words</a:t>
            </a:r>
            <a:endParaRPr lang="zh-CN" altLang="zh-CN" b="1" dirty="0">
              <a:solidFill>
                <a:schemeClr val="bg2">
                  <a:lumMod val="50000"/>
                </a:schemeClr>
              </a:solidFill>
              <a:latin typeface="Arial" panose="020B0604020202020204" pitchFamily="34" charset="0"/>
              <a:cs typeface="Arial" panose="020B0604020202020204" pitchFamily="34" charset="0"/>
            </a:endParaRPr>
          </a:p>
        </p:txBody>
      </p:sp>
      <p:grpSp>
        <p:nvGrpSpPr>
          <p:cNvPr id="33" name="组合 32"/>
          <p:cNvGrpSpPr/>
          <p:nvPr/>
        </p:nvGrpSpPr>
        <p:grpSpPr>
          <a:xfrm>
            <a:off x="868680" y="1106087"/>
            <a:ext cx="4991100" cy="584767"/>
            <a:chOff x="868680" y="1106087"/>
            <a:chExt cx="4991100" cy="584767"/>
          </a:xfrm>
        </p:grpSpPr>
        <p:sp>
          <p:nvSpPr>
            <p:cNvPr id="34" name="Rounded Rectangle 32"/>
            <p:cNvSpPr/>
            <p:nvPr/>
          </p:nvSpPr>
          <p:spPr>
            <a:xfrm>
              <a:off x="868680" y="1106087"/>
              <a:ext cx="4991100" cy="584767"/>
            </a:xfrm>
            <a:prstGeom prst="roundRect">
              <a:avLst>
                <a:gd name="adj" fmla="val 4167"/>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a typeface="微软雅黑" panose="020B0503020204020204" pitchFamily="34" charset="-122"/>
                  <a:cs typeface="+mn-ea"/>
                  <a:sym typeface="+mn-lt"/>
                </a:rPr>
                <a:t>Fixed </a:t>
              </a:r>
              <a:r>
                <a:rPr lang="en-US" altLang="zh-CN" sz="2000" dirty="0">
                  <a:ea typeface="微软雅黑" panose="020B0503020204020204" pitchFamily="34" charset="-122"/>
                  <a:cs typeface="+mn-ea"/>
                </a:rPr>
                <a:t>template </a:t>
              </a:r>
              <a:r>
                <a:rPr lang="en-US" altLang="zh-CN" sz="2000" i="1" dirty="0">
                  <a:ea typeface="微软雅黑" panose="020B0503020204020204" pitchFamily="34" charset="-122"/>
                  <a:cs typeface="+mn-ea"/>
                </a:rPr>
                <a:t>T</a:t>
              </a:r>
              <a:endParaRPr lang="en-US" sz="2000" i="1" dirty="0">
                <a:ea typeface="微软雅黑" panose="020B0503020204020204" pitchFamily="34" charset="-122"/>
                <a:cs typeface="+mn-ea"/>
                <a:sym typeface="+mn-lt"/>
              </a:endParaRPr>
            </a:p>
          </p:txBody>
        </p:sp>
        <p:sp>
          <p:nvSpPr>
            <p:cNvPr id="35" name="Oval 26"/>
            <p:cNvSpPr/>
            <p:nvPr/>
          </p:nvSpPr>
          <p:spPr>
            <a:xfrm>
              <a:off x="922508" y="1178327"/>
              <a:ext cx="441472" cy="44147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6" name="Freeform 98"/>
            <p:cNvSpPr>
              <a:spLocks noChangeArrowheads="1"/>
            </p:cNvSpPr>
            <p:nvPr/>
          </p:nvSpPr>
          <p:spPr bwMode="auto">
            <a:xfrm>
              <a:off x="1070288" y="1302887"/>
              <a:ext cx="164030" cy="200973"/>
            </a:xfrm>
            <a:custGeom>
              <a:avLst/>
              <a:gdLst>
                <a:gd name="T0" fmla="*/ 165736 w 488"/>
                <a:gd name="T1" fmla="*/ 215541 h 601"/>
                <a:gd name="T2" fmla="*/ 165736 w 488"/>
                <a:gd name="T3" fmla="*/ 215541 h 601"/>
                <a:gd name="T4" fmla="*/ 10110 w 488"/>
                <a:gd name="T5" fmla="*/ 215541 h 601"/>
                <a:gd name="T6" fmla="*/ 0 w 488"/>
                <a:gd name="T7" fmla="*/ 205482 h 601"/>
                <a:gd name="T8" fmla="*/ 0 w 488"/>
                <a:gd name="T9" fmla="*/ 116751 h 601"/>
                <a:gd name="T10" fmla="*/ 10110 w 488"/>
                <a:gd name="T11" fmla="*/ 106333 h 601"/>
                <a:gd name="T12" fmla="*/ 25276 w 488"/>
                <a:gd name="T13" fmla="*/ 106333 h 601"/>
                <a:gd name="T14" fmla="*/ 25276 w 488"/>
                <a:gd name="T15" fmla="*/ 60711 h 601"/>
                <a:gd name="T16" fmla="*/ 86659 w 488"/>
                <a:gd name="T17" fmla="*/ 0 h 601"/>
                <a:gd name="T18" fmla="*/ 147682 w 488"/>
                <a:gd name="T19" fmla="*/ 60711 h 601"/>
                <a:gd name="T20" fmla="*/ 147682 w 488"/>
                <a:gd name="T21" fmla="*/ 106333 h 601"/>
                <a:gd name="T22" fmla="*/ 165736 w 488"/>
                <a:gd name="T23" fmla="*/ 106333 h 601"/>
                <a:gd name="T24" fmla="*/ 175846 w 488"/>
                <a:gd name="T25" fmla="*/ 116751 h 601"/>
                <a:gd name="T26" fmla="*/ 175846 w 488"/>
                <a:gd name="T27" fmla="*/ 205482 h 601"/>
                <a:gd name="T28" fmla="*/ 165736 w 488"/>
                <a:gd name="T29" fmla="*/ 215541 h 601"/>
                <a:gd name="T30" fmla="*/ 76549 w 488"/>
                <a:gd name="T31" fmla="*/ 164889 h 601"/>
                <a:gd name="T32" fmla="*/ 76549 w 488"/>
                <a:gd name="T33" fmla="*/ 164889 h 601"/>
                <a:gd name="T34" fmla="*/ 76549 w 488"/>
                <a:gd name="T35" fmla="*/ 185365 h 601"/>
                <a:gd name="T36" fmla="*/ 86659 w 488"/>
                <a:gd name="T37" fmla="*/ 195424 h 601"/>
                <a:gd name="T38" fmla="*/ 96769 w 488"/>
                <a:gd name="T39" fmla="*/ 185365 h 601"/>
                <a:gd name="T40" fmla="*/ 96769 w 488"/>
                <a:gd name="T41" fmla="*/ 164889 h 601"/>
                <a:gd name="T42" fmla="*/ 106880 w 488"/>
                <a:gd name="T43" fmla="*/ 147286 h 601"/>
                <a:gd name="T44" fmla="*/ 86659 w 488"/>
                <a:gd name="T45" fmla="*/ 126810 h 601"/>
                <a:gd name="T46" fmla="*/ 66078 w 488"/>
                <a:gd name="T47" fmla="*/ 147286 h 601"/>
                <a:gd name="T48" fmla="*/ 76549 w 488"/>
                <a:gd name="T49" fmla="*/ 164889 h 601"/>
                <a:gd name="T50" fmla="*/ 127461 w 488"/>
                <a:gd name="T51" fmla="*/ 60711 h 601"/>
                <a:gd name="T52" fmla="*/ 127461 w 488"/>
                <a:gd name="T53" fmla="*/ 60711 h 601"/>
                <a:gd name="T54" fmla="*/ 86659 w 488"/>
                <a:gd name="T55" fmla="*/ 20117 h 601"/>
                <a:gd name="T56" fmla="*/ 45857 w 488"/>
                <a:gd name="T57" fmla="*/ 60711 h 601"/>
                <a:gd name="T58" fmla="*/ 45857 w 488"/>
                <a:gd name="T59" fmla="*/ 106333 h 601"/>
                <a:gd name="T60" fmla="*/ 127461 w 488"/>
                <a:gd name="T61" fmla="*/ 106333 h 601"/>
                <a:gd name="T62" fmla="*/ 127461 w 488"/>
                <a:gd name="T63" fmla="*/ 60711 h 6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chemeClr val="bg2">
                <a:lumMod val="50000"/>
              </a:scheme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ea typeface="微软雅黑" panose="020B0503020204020204" pitchFamily="34" charset="-122"/>
                <a:cs typeface="+mn-ea"/>
                <a:sym typeface="+mn-lt"/>
              </a:endParaRPr>
            </a:p>
          </p:txBody>
        </p:sp>
      </p:grpSp>
      <p:pic>
        <p:nvPicPr>
          <p:cNvPr id="3" name="图片 2"/>
          <p:cNvPicPr>
            <a:picLocks noChangeAspect="1"/>
          </p:cNvPicPr>
          <p:nvPr/>
        </p:nvPicPr>
        <p:blipFill>
          <a:blip r:embed="rId4"/>
          <a:stretch>
            <a:fillRect/>
          </a:stretch>
        </p:blipFill>
        <p:spPr>
          <a:xfrm>
            <a:off x="1361150" y="3279974"/>
            <a:ext cx="4170840" cy="910580"/>
          </a:xfrm>
          <a:prstGeom prst="rect">
            <a:avLst/>
          </a:prstGeom>
        </p:spPr>
      </p:pic>
      <p:grpSp>
        <p:nvGrpSpPr>
          <p:cNvPr id="72" name="组合 30"/>
          <p:cNvGrpSpPr/>
          <p:nvPr/>
        </p:nvGrpSpPr>
        <p:grpSpPr>
          <a:xfrm>
            <a:off x="521824" y="4648677"/>
            <a:ext cx="5421776" cy="1185324"/>
            <a:chOff x="1283903" y="2029418"/>
            <a:chExt cx="5421776" cy="1185324"/>
          </a:xfrm>
        </p:grpSpPr>
        <p:sp>
          <p:nvSpPr>
            <p:cNvPr id="73" name="矩形 72"/>
            <p:cNvSpPr/>
            <p:nvPr/>
          </p:nvSpPr>
          <p:spPr>
            <a:xfrm>
              <a:off x="2123229" y="2029418"/>
              <a:ext cx="4582450" cy="118532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The candidate label words under </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each class are combined</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and then the </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top-n allocation </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that makes the </a:t>
              </a:r>
              <a:r>
                <a:rPr lang="en-US" altLang="zh-CN" sz="1400" dirty="0">
                  <a:solidFill>
                    <a:srgbClr val="FF0000"/>
                  </a:solidFill>
                  <a:latin typeface="微软雅黑" panose="020B0503020204020204" pitchFamily="34" charset="-122"/>
                  <a:ea typeface="微软雅黑" panose="020B0503020204020204" pitchFamily="34" charset="-122"/>
                </a:rPr>
                <a:t>training set </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most accurate is found.</a:t>
              </a:r>
              <a:endPar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2</a:t>
              </a:r>
              <a:endParaRPr lang="zh-CN" altLang="en-US" dirty="0">
                <a:solidFill>
                  <a:schemeClr val="bg1"/>
                </a:solidFill>
                <a:ea typeface="微软雅黑" panose="020B0503020204020204" pitchFamily="34" charset="-122"/>
              </a:endParaRPr>
            </a:p>
          </p:txBody>
        </p:sp>
      </p:grpSp>
      <p:grpSp>
        <p:nvGrpSpPr>
          <p:cNvPr id="75" name="组合 30"/>
          <p:cNvGrpSpPr/>
          <p:nvPr/>
        </p:nvGrpSpPr>
        <p:grpSpPr>
          <a:xfrm>
            <a:off x="6544799" y="3211822"/>
            <a:ext cx="5421776" cy="1745478"/>
            <a:chOff x="1283903" y="2055426"/>
            <a:chExt cx="5421776" cy="1745478"/>
          </a:xfrm>
        </p:grpSpPr>
        <p:sp>
          <p:nvSpPr>
            <p:cNvPr id="76" name="矩形 75"/>
            <p:cNvSpPr/>
            <p:nvPr/>
          </p:nvSpPr>
          <p:spPr>
            <a:xfrm>
              <a:off x="2123229" y="2055426"/>
              <a:ext cx="4582450" cy="174547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Then fine-tuning is performed to construct the label mapping relationship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M</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by comparing the accuracy of the </a:t>
              </a:r>
              <a:r>
                <a:rPr lang="en-US" altLang="zh-CN" sz="1400" dirty="0">
                  <a:solidFill>
                    <a:srgbClr val="FF0000"/>
                  </a:solidFill>
                  <a:latin typeface="微软雅黑" panose="020B0503020204020204" pitchFamily="34" charset="-122"/>
                  <a:ea typeface="微软雅黑" panose="020B0503020204020204" pitchFamily="34" charset="-122"/>
                </a:rPr>
                <a:t>validation set </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to select </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the best one of the n allocation</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methods for label words.</a:t>
              </a:r>
              <a:endPar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endPar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7" name="平行四边形 76"/>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3</a:t>
              </a:r>
              <a:endParaRPr lang="zh-CN" altLang="en-US"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927616" y="366395"/>
            <a:ext cx="61943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bg2">
                    <a:lumMod val="50000"/>
                  </a:schemeClr>
                </a:solidFill>
                <a:latin typeface="Arial" panose="020B0604020202020204" pitchFamily="34" charset="0"/>
                <a:cs typeface="Arial" panose="020B0604020202020204" pitchFamily="34" charset="0"/>
              </a:rPr>
              <a:t>Automatic template generation</a:t>
            </a:r>
            <a:endParaRPr lang="zh-CN" altLang="zh-CN" b="1" dirty="0">
              <a:solidFill>
                <a:schemeClr val="bg2">
                  <a:lumMod val="50000"/>
                </a:schemeClr>
              </a:solidFill>
              <a:latin typeface="Arial" panose="020B0604020202020204" pitchFamily="34" charset="0"/>
              <a:cs typeface="Arial" panose="020B060402020202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pic>
        <p:nvPicPr>
          <p:cNvPr id="3" name="图片 2"/>
          <p:cNvPicPr>
            <a:picLocks noChangeAspect="1"/>
          </p:cNvPicPr>
          <p:nvPr/>
        </p:nvPicPr>
        <p:blipFill>
          <a:blip r:embed="rId4"/>
          <a:stretch>
            <a:fillRect/>
          </a:stretch>
        </p:blipFill>
        <p:spPr>
          <a:xfrm>
            <a:off x="203363" y="2953319"/>
            <a:ext cx="6275491" cy="3085382"/>
          </a:xfrm>
          <a:prstGeom prst="rect">
            <a:avLst/>
          </a:prstGeom>
        </p:spPr>
      </p:pic>
      <p:grpSp>
        <p:nvGrpSpPr>
          <p:cNvPr id="2" name="组合 1"/>
          <p:cNvGrpSpPr/>
          <p:nvPr/>
        </p:nvGrpSpPr>
        <p:grpSpPr>
          <a:xfrm>
            <a:off x="868680" y="1106087"/>
            <a:ext cx="4991100" cy="584767"/>
            <a:chOff x="868680" y="1106087"/>
            <a:chExt cx="4991100" cy="584767"/>
          </a:xfrm>
        </p:grpSpPr>
        <p:sp>
          <p:nvSpPr>
            <p:cNvPr id="17" name="Rounded Rectangle 32"/>
            <p:cNvSpPr/>
            <p:nvPr/>
          </p:nvSpPr>
          <p:spPr>
            <a:xfrm>
              <a:off x="868680" y="1106087"/>
              <a:ext cx="4991100" cy="584767"/>
            </a:xfrm>
            <a:prstGeom prst="roundRect">
              <a:avLst>
                <a:gd name="adj" fmla="val 4167"/>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a typeface="微软雅黑" panose="020B0503020204020204" pitchFamily="34" charset="-122"/>
                  <a:cs typeface="+mn-ea"/>
                  <a:sym typeface="+mn-lt"/>
                </a:rPr>
                <a:t>Fixed label words and mapping </a:t>
              </a:r>
              <a:r>
                <a:rPr lang="en-US" sz="2000" i="1" dirty="0">
                  <a:ea typeface="微软雅黑" panose="020B0503020204020204" pitchFamily="34" charset="-122"/>
                  <a:cs typeface="+mn-ea"/>
                  <a:sym typeface="+mn-lt"/>
                </a:rPr>
                <a:t>M(Y)</a:t>
              </a:r>
            </a:p>
          </p:txBody>
        </p:sp>
        <p:sp>
          <p:nvSpPr>
            <p:cNvPr id="18" name="Oval 26"/>
            <p:cNvSpPr/>
            <p:nvPr/>
          </p:nvSpPr>
          <p:spPr>
            <a:xfrm>
              <a:off x="922508" y="1178327"/>
              <a:ext cx="441472" cy="44147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19" name="Freeform 98"/>
            <p:cNvSpPr>
              <a:spLocks noChangeArrowheads="1"/>
            </p:cNvSpPr>
            <p:nvPr/>
          </p:nvSpPr>
          <p:spPr bwMode="auto">
            <a:xfrm>
              <a:off x="1070288" y="1302887"/>
              <a:ext cx="164030" cy="200973"/>
            </a:xfrm>
            <a:custGeom>
              <a:avLst/>
              <a:gdLst>
                <a:gd name="T0" fmla="*/ 165736 w 488"/>
                <a:gd name="T1" fmla="*/ 215541 h 601"/>
                <a:gd name="T2" fmla="*/ 165736 w 488"/>
                <a:gd name="T3" fmla="*/ 215541 h 601"/>
                <a:gd name="T4" fmla="*/ 10110 w 488"/>
                <a:gd name="T5" fmla="*/ 215541 h 601"/>
                <a:gd name="T6" fmla="*/ 0 w 488"/>
                <a:gd name="T7" fmla="*/ 205482 h 601"/>
                <a:gd name="T8" fmla="*/ 0 w 488"/>
                <a:gd name="T9" fmla="*/ 116751 h 601"/>
                <a:gd name="T10" fmla="*/ 10110 w 488"/>
                <a:gd name="T11" fmla="*/ 106333 h 601"/>
                <a:gd name="T12" fmla="*/ 25276 w 488"/>
                <a:gd name="T13" fmla="*/ 106333 h 601"/>
                <a:gd name="T14" fmla="*/ 25276 w 488"/>
                <a:gd name="T15" fmla="*/ 60711 h 601"/>
                <a:gd name="T16" fmla="*/ 86659 w 488"/>
                <a:gd name="T17" fmla="*/ 0 h 601"/>
                <a:gd name="T18" fmla="*/ 147682 w 488"/>
                <a:gd name="T19" fmla="*/ 60711 h 601"/>
                <a:gd name="T20" fmla="*/ 147682 w 488"/>
                <a:gd name="T21" fmla="*/ 106333 h 601"/>
                <a:gd name="T22" fmla="*/ 165736 w 488"/>
                <a:gd name="T23" fmla="*/ 106333 h 601"/>
                <a:gd name="T24" fmla="*/ 175846 w 488"/>
                <a:gd name="T25" fmla="*/ 116751 h 601"/>
                <a:gd name="T26" fmla="*/ 175846 w 488"/>
                <a:gd name="T27" fmla="*/ 205482 h 601"/>
                <a:gd name="T28" fmla="*/ 165736 w 488"/>
                <a:gd name="T29" fmla="*/ 215541 h 601"/>
                <a:gd name="T30" fmla="*/ 76549 w 488"/>
                <a:gd name="T31" fmla="*/ 164889 h 601"/>
                <a:gd name="T32" fmla="*/ 76549 w 488"/>
                <a:gd name="T33" fmla="*/ 164889 h 601"/>
                <a:gd name="T34" fmla="*/ 76549 w 488"/>
                <a:gd name="T35" fmla="*/ 185365 h 601"/>
                <a:gd name="T36" fmla="*/ 86659 w 488"/>
                <a:gd name="T37" fmla="*/ 195424 h 601"/>
                <a:gd name="T38" fmla="*/ 96769 w 488"/>
                <a:gd name="T39" fmla="*/ 185365 h 601"/>
                <a:gd name="T40" fmla="*/ 96769 w 488"/>
                <a:gd name="T41" fmla="*/ 164889 h 601"/>
                <a:gd name="T42" fmla="*/ 106880 w 488"/>
                <a:gd name="T43" fmla="*/ 147286 h 601"/>
                <a:gd name="T44" fmla="*/ 86659 w 488"/>
                <a:gd name="T45" fmla="*/ 126810 h 601"/>
                <a:gd name="T46" fmla="*/ 66078 w 488"/>
                <a:gd name="T47" fmla="*/ 147286 h 601"/>
                <a:gd name="T48" fmla="*/ 76549 w 488"/>
                <a:gd name="T49" fmla="*/ 164889 h 601"/>
                <a:gd name="T50" fmla="*/ 127461 w 488"/>
                <a:gd name="T51" fmla="*/ 60711 h 601"/>
                <a:gd name="T52" fmla="*/ 127461 w 488"/>
                <a:gd name="T53" fmla="*/ 60711 h 601"/>
                <a:gd name="T54" fmla="*/ 86659 w 488"/>
                <a:gd name="T55" fmla="*/ 20117 h 601"/>
                <a:gd name="T56" fmla="*/ 45857 w 488"/>
                <a:gd name="T57" fmla="*/ 60711 h 601"/>
                <a:gd name="T58" fmla="*/ 45857 w 488"/>
                <a:gd name="T59" fmla="*/ 106333 h 601"/>
                <a:gd name="T60" fmla="*/ 127461 w 488"/>
                <a:gd name="T61" fmla="*/ 106333 h 601"/>
                <a:gd name="T62" fmla="*/ 127461 w 488"/>
                <a:gd name="T63" fmla="*/ 60711 h 6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chemeClr val="bg2">
                <a:lumMod val="50000"/>
              </a:scheme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ea typeface="微软雅黑" panose="020B0503020204020204" pitchFamily="34" charset="-122"/>
                <a:cs typeface="+mn-ea"/>
                <a:sym typeface="+mn-lt"/>
              </a:endParaRPr>
            </a:p>
          </p:txBody>
        </p:sp>
      </p:grpSp>
      <p:grpSp>
        <p:nvGrpSpPr>
          <p:cNvPr id="20" name="组合 30"/>
          <p:cNvGrpSpPr/>
          <p:nvPr/>
        </p:nvGrpSpPr>
        <p:grpSpPr>
          <a:xfrm>
            <a:off x="6614649" y="2860722"/>
            <a:ext cx="5605780" cy="1050925"/>
            <a:chOff x="1283903" y="2029418"/>
            <a:chExt cx="5605780" cy="1050925"/>
          </a:xfrm>
        </p:grpSpPr>
        <p:sp>
          <p:nvSpPr>
            <p:cNvPr id="21" name="矩形 20"/>
            <p:cNvSpPr/>
            <p:nvPr/>
          </p:nvSpPr>
          <p:spPr>
            <a:xfrm>
              <a:off x="2123373" y="2029418"/>
              <a:ext cx="4766310" cy="105092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Padding tokens are added before and after the label words and then fed into the T5 model to automatically generate </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the template sequence</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24" name="平行四边形 23"/>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1</a:t>
              </a:r>
              <a:endParaRPr lang="zh-CN" altLang="en-US" dirty="0">
                <a:solidFill>
                  <a:schemeClr val="bg1"/>
                </a:solidFill>
                <a:ea typeface="微软雅黑" panose="020B0503020204020204" pitchFamily="34" charset="-122"/>
              </a:endParaRPr>
            </a:p>
          </p:txBody>
        </p:sp>
      </p:grpSp>
      <p:grpSp>
        <p:nvGrpSpPr>
          <p:cNvPr id="27" name="组合 30"/>
          <p:cNvGrpSpPr/>
          <p:nvPr/>
        </p:nvGrpSpPr>
        <p:grpSpPr>
          <a:xfrm>
            <a:off x="6632284" y="5790781"/>
            <a:ext cx="5334002" cy="584200"/>
            <a:chOff x="1283903" y="2122141"/>
            <a:chExt cx="5334002" cy="584200"/>
          </a:xfrm>
        </p:grpSpPr>
        <p:sp>
          <p:nvSpPr>
            <p:cNvPr id="28" name="矩形 27"/>
            <p:cNvSpPr/>
            <p:nvPr/>
          </p:nvSpPr>
          <p:spPr>
            <a:xfrm>
              <a:off x="2035455" y="2241694"/>
              <a:ext cx="4582450" cy="38125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Select </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the best template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after </a:t>
              </a:r>
              <a:r>
                <a:rPr lang="en-US" altLang="zh-CN" sz="1600" dirty="0">
                  <a:solidFill>
                    <a:srgbClr val="FF0000"/>
                  </a:solidFill>
                  <a:latin typeface="微软雅黑" panose="020B0503020204020204" pitchFamily="34" charset="-122"/>
                  <a:ea typeface="微软雅黑" panose="020B0503020204020204" pitchFamily="34" charset="-122"/>
                </a:rPr>
                <a:t>fine-tuned</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a:t>
              </a:r>
            </a:p>
          </p:txBody>
        </p:sp>
        <p:sp>
          <p:nvSpPr>
            <p:cNvPr id="29" name="平行四边形 28"/>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2</a:t>
              </a:r>
              <a:endParaRPr lang="zh-CN" altLang="en-US" dirty="0">
                <a:solidFill>
                  <a:schemeClr val="bg1"/>
                </a:solidFill>
                <a:ea typeface="微软雅黑" panose="020B0503020204020204" pitchFamily="34" charset="-122"/>
              </a:endParaRPr>
            </a:p>
          </p:txBody>
        </p:sp>
      </p:grpSp>
      <p:pic>
        <p:nvPicPr>
          <p:cNvPr id="6" name="图片 5"/>
          <p:cNvPicPr>
            <a:picLocks noChangeAspect="1"/>
          </p:cNvPicPr>
          <p:nvPr/>
        </p:nvPicPr>
        <p:blipFill>
          <a:blip r:embed="rId5"/>
          <a:stretch>
            <a:fillRect/>
          </a:stretch>
        </p:blipFill>
        <p:spPr>
          <a:xfrm>
            <a:off x="7057787" y="4153767"/>
            <a:ext cx="4555337" cy="1129665"/>
          </a:xfrm>
          <a:prstGeom prst="rect">
            <a:avLst/>
          </a:prstGeom>
        </p:spPr>
      </p:pic>
      <p:grpSp>
        <p:nvGrpSpPr>
          <p:cNvPr id="22" name="组合 21"/>
          <p:cNvGrpSpPr/>
          <p:nvPr/>
        </p:nvGrpSpPr>
        <p:grpSpPr>
          <a:xfrm>
            <a:off x="681990" y="1258303"/>
            <a:ext cx="11284585" cy="1215022"/>
            <a:chOff x="1479" y="8347"/>
            <a:chExt cx="17771" cy="1913"/>
          </a:xfrm>
        </p:grpSpPr>
        <p:grpSp>
          <p:nvGrpSpPr>
            <p:cNvPr id="68" name="组合 8"/>
            <p:cNvGrpSpPr/>
            <p:nvPr/>
          </p:nvGrpSpPr>
          <p:grpSpPr>
            <a:xfrm>
              <a:off x="16103" y="8347"/>
              <a:ext cx="2234" cy="845"/>
              <a:chOff x="9029766" y="5696494"/>
              <a:chExt cx="1243293" cy="536575"/>
            </a:xfrm>
          </p:grpSpPr>
          <p:sp>
            <p:nvSpPr>
              <p:cNvPr id="69" name="矩形 68"/>
              <p:cNvSpPr/>
              <p:nvPr/>
            </p:nvSpPr>
            <p:spPr>
              <a:xfrm>
                <a:off x="9029766" y="5725069"/>
                <a:ext cx="1110839" cy="508000"/>
              </a:xfrm>
              <a:prstGeom prst="rect">
                <a:avLst/>
              </a:prstGeom>
              <a:solidFill>
                <a:schemeClr val="bg2">
                  <a:lumMod val="7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0" name="TextBox 66"/>
              <p:cNvSpPr txBox="1"/>
              <p:nvPr/>
            </p:nvSpPr>
            <p:spPr>
              <a:xfrm>
                <a:off x="9075958" y="5696494"/>
                <a:ext cx="1197101" cy="491490"/>
              </a:xfrm>
              <a:prstGeom prst="rect">
                <a:avLst/>
              </a:prstGeom>
              <a:noFill/>
            </p:spPr>
            <p:txBody>
              <a:bodyPr wrap="square" rtlCol="0">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Example</a:t>
                </a:r>
              </a:p>
            </p:txBody>
          </p:sp>
        </p:grpSp>
        <p:grpSp>
          <p:nvGrpSpPr>
            <p:cNvPr id="16" name="组合 15"/>
            <p:cNvGrpSpPr/>
            <p:nvPr/>
          </p:nvGrpSpPr>
          <p:grpSpPr>
            <a:xfrm>
              <a:off x="1479" y="9121"/>
              <a:ext cx="17771" cy="1139"/>
              <a:chOff x="1461" y="9140"/>
              <a:chExt cx="17771" cy="1139"/>
            </a:xfrm>
          </p:grpSpPr>
          <p:grpSp>
            <p:nvGrpSpPr>
              <p:cNvPr id="13" name="组合 12"/>
              <p:cNvGrpSpPr/>
              <p:nvPr/>
            </p:nvGrpSpPr>
            <p:grpSpPr>
              <a:xfrm>
                <a:off x="1461" y="9655"/>
                <a:ext cx="17771" cy="624"/>
                <a:chOff x="1749" y="9092"/>
                <a:chExt cx="17771" cy="624"/>
              </a:xfrm>
            </p:grpSpPr>
            <p:sp>
              <p:nvSpPr>
                <p:cNvPr id="10" name="文本框 9"/>
                <p:cNvSpPr txBox="1"/>
                <p:nvPr/>
              </p:nvSpPr>
              <p:spPr>
                <a:xfrm>
                  <a:off x="1749" y="9136"/>
                  <a:ext cx="8762" cy="580"/>
                </a:xfrm>
                <a:prstGeom prst="rect">
                  <a:avLst/>
                </a:prstGeom>
                <a:noFill/>
              </p:spPr>
              <p:txBody>
                <a:bodyPr wrap="none" rtlCol="0" anchor="t">
                  <a:spAutoFit/>
                </a:bodyPr>
                <a:lstStyle/>
                <a:p>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"Thank you &lt; X &gt; me to your party &lt; Y &gt; week"  </a:t>
                  </a:r>
                </a:p>
              </p:txBody>
            </p:sp>
            <p:sp>
              <p:nvSpPr>
                <p:cNvPr id="11" name="右箭头 10"/>
                <p:cNvSpPr/>
                <p:nvPr/>
              </p:nvSpPr>
              <p:spPr>
                <a:xfrm>
                  <a:off x="10726" y="9221"/>
                  <a:ext cx="1999" cy="410"/>
                </a:xfrm>
                <a:prstGeom prst="rightArrow">
                  <a:avLst/>
                </a:prstGeom>
                <a:solidFill>
                  <a:srgbClr val="BA7D36"/>
                </a:solidFill>
                <a:ln>
                  <a:solidFill>
                    <a:srgbClr val="BA7D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12940" y="9092"/>
                  <a:ext cx="6580" cy="580"/>
                </a:xfrm>
                <a:prstGeom prst="rect">
                  <a:avLst/>
                </a:prstGeom>
                <a:noFill/>
              </p:spPr>
              <p:txBody>
                <a:bodyPr wrap="none" rtlCol="0" anchor="t">
                  <a:spAutoFit/>
                </a:bodyPr>
                <a:lstStyle/>
                <a:p>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"&lt; A &gt; for inviting &lt; B &gt; last &lt; C &gt; "</a:t>
                  </a:r>
                </a:p>
              </p:txBody>
            </p:sp>
          </p:grpSp>
          <p:sp>
            <p:nvSpPr>
              <p:cNvPr id="14" name="文本框 13"/>
              <p:cNvSpPr txBox="1"/>
              <p:nvPr/>
            </p:nvSpPr>
            <p:spPr>
              <a:xfrm>
                <a:off x="11174" y="9140"/>
                <a:ext cx="645" cy="580"/>
              </a:xfrm>
              <a:prstGeom prst="rect">
                <a:avLst/>
              </a:prstGeom>
              <a:noFill/>
            </p:spPr>
            <p:txBody>
              <a:bodyPr wrap="none" rtlCol="0">
                <a:spAutoFit/>
              </a:bodyPr>
              <a:lstStyle/>
              <a:p>
                <a:r>
                  <a:rPr lang="en-US" altLang="zh-CN">
                    <a:latin typeface="微软雅黑" panose="020B0503020204020204" pitchFamily="34" charset="-122"/>
                    <a:ea typeface="微软雅黑" panose="020B0503020204020204" pitchFamily="34" charset="-122"/>
                  </a:rPr>
                  <a:t>T5</a:t>
                </a:r>
              </a:p>
            </p:txBody>
          </p:sp>
        </p:gr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0"/>
          <p:cNvGrpSpPr/>
          <p:nvPr/>
        </p:nvGrpSpPr>
        <p:grpSpPr>
          <a:xfrm>
            <a:off x="2195857" y="2442723"/>
            <a:ext cx="7902969" cy="857468"/>
            <a:chOff x="1283903" y="2118136"/>
            <a:chExt cx="5216326" cy="588205"/>
          </a:xfrm>
        </p:grpSpPr>
        <p:sp>
          <p:nvSpPr>
            <p:cNvPr id="44" name="矩形 43"/>
            <p:cNvSpPr/>
            <p:nvPr/>
          </p:nvSpPr>
          <p:spPr>
            <a:xfrm>
              <a:off x="1917779" y="2118136"/>
              <a:ext cx="4582450" cy="5855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 The number of demo examples that can be added is limited by the maximum input length of the model</a:t>
              </a:r>
            </a:p>
          </p:txBody>
        </p:sp>
        <p:sp>
          <p:nvSpPr>
            <p:cNvPr id="42" name="平行四边形 41"/>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1</a:t>
              </a:r>
              <a:endParaRPr lang="zh-CN" altLang="en-US" dirty="0">
                <a:solidFill>
                  <a:schemeClr val="bg1"/>
                </a:solidFill>
                <a:ea typeface="微软雅黑" panose="020B0503020204020204" pitchFamily="34" charset="-122"/>
              </a:endParaRPr>
            </a:p>
          </p:txBody>
        </p:sp>
      </p:gr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sp>
        <p:nvSpPr>
          <p:cNvPr id="32" name="矩形 3"/>
          <p:cNvSpPr>
            <a:spLocks noChangeArrowheads="1"/>
          </p:cNvSpPr>
          <p:nvPr/>
        </p:nvSpPr>
        <p:spPr bwMode="auto">
          <a:xfrm>
            <a:off x="927616" y="366395"/>
            <a:ext cx="657902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bg2">
                    <a:lumMod val="50000"/>
                  </a:schemeClr>
                </a:solidFill>
                <a:latin typeface="Arial" panose="020B0604020202020204" pitchFamily="34" charset="0"/>
                <a:cs typeface="Arial" panose="020B0604020202020204" pitchFamily="34" charset="0"/>
              </a:rPr>
              <a:t>Fine-tuning with Demonstrations</a:t>
            </a:r>
            <a:endParaRPr lang="zh-CN" altLang="zh-CN" b="1" dirty="0">
              <a:solidFill>
                <a:schemeClr val="bg2">
                  <a:lumMod val="50000"/>
                </a:schemeClr>
              </a:solidFill>
              <a:latin typeface="Arial" panose="020B0604020202020204" pitchFamily="34" charset="0"/>
              <a:cs typeface="Arial" panose="020B0604020202020204" pitchFamily="34" charset="0"/>
            </a:endParaRPr>
          </a:p>
        </p:txBody>
      </p:sp>
      <p:grpSp>
        <p:nvGrpSpPr>
          <p:cNvPr id="33" name="组合 32"/>
          <p:cNvGrpSpPr/>
          <p:nvPr/>
        </p:nvGrpSpPr>
        <p:grpSpPr>
          <a:xfrm>
            <a:off x="868680" y="1106087"/>
            <a:ext cx="4991100" cy="584767"/>
            <a:chOff x="868680" y="1106087"/>
            <a:chExt cx="4991100" cy="584767"/>
          </a:xfrm>
        </p:grpSpPr>
        <p:sp>
          <p:nvSpPr>
            <p:cNvPr id="34" name="Rounded Rectangle 32"/>
            <p:cNvSpPr/>
            <p:nvPr/>
          </p:nvSpPr>
          <p:spPr>
            <a:xfrm>
              <a:off x="868680" y="1106087"/>
              <a:ext cx="4991100" cy="584767"/>
            </a:xfrm>
            <a:prstGeom prst="roundRect">
              <a:avLst>
                <a:gd name="adj" fmla="val 4167"/>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ea typeface="微软雅黑" panose="020B0503020204020204" pitchFamily="34" charset="-122"/>
                  <a:cs typeface="+mn-ea"/>
                  <a:sym typeface="+mn-lt"/>
                </a:rPr>
                <a:t>Defects</a:t>
              </a:r>
              <a:r>
                <a:rPr lang="en-US" sz="2000" dirty="0">
                  <a:ea typeface="微软雅黑" panose="020B0503020204020204" pitchFamily="34" charset="-122"/>
                  <a:cs typeface="+mn-ea"/>
                  <a:sym typeface="+mn-lt"/>
                </a:rPr>
                <a:t> in </a:t>
              </a:r>
              <a:r>
                <a:rPr lang="en-US" altLang="zh-CN" sz="1800" dirty="0">
                  <a:effectLst/>
                  <a:latin typeface="等线" panose="02010600030101010101" pitchFamily="2" charset="-122"/>
                  <a:cs typeface="Times New Roman" panose="02020603050405020304" pitchFamily="18" charset="0"/>
                </a:rPr>
                <a:t>GPT-3</a:t>
              </a:r>
              <a:r>
                <a:rPr lang="en-US" sz="2000" dirty="0">
                  <a:ea typeface="微软雅黑" panose="020B0503020204020204" pitchFamily="34" charset="-122"/>
                  <a:cs typeface="+mn-ea"/>
                  <a:sym typeface="+mn-lt"/>
                </a:rPr>
                <a:t> input</a:t>
              </a:r>
              <a:endParaRPr lang="en-US" sz="2000" i="1" dirty="0">
                <a:ea typeface="微软雅黑" panose="020B0503020204020204" pitchFamily="34" charset="-122"/>
                <a:cs typeface="+mn-ea"/>
                <a:sym typeface="+mn-lt"/>
              </a:endParaRPr>
            </a:p>
          </p:txBody>
        </p:sp>
        <p:sp>
          <p:nvSpPr>
            <p:cNvPr id="35" name="Oval 26"/>
            <p:cNvSpPr/>
            <p:nvPr/>
          </p:nvSpPr>
          <p:spPr>
            <a:xfrm>
              <a:off x="922508" y="1178327"/>
              <a:ext cx="441472" cy="44147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6" name="Freeform 98"/>
            <p:cNvSpPr>
              <a:spLocks noChangeArrowheads="1"/>
            </p:cNvSpPr>
            <p:nvPr/>
          </p:nvSpPr>
          <p:spPr bwMode="auto">
            <a:xfrm>
              <a:off x="1070288" y="1302887"/>
              <a:ext cx="164030" cy="200973"/>
            </a:xfrm>
            <a:custGeom>
              <a:avLst/>
              <a:gdLst>
                <a:gd name="T0" fmla="*/ 165736 w 488"/>
                <a:gd name="T1" fmla="*/ 215541 h 601"/>
                <a:gd name="T2" fmla="*/ 165736 w 488"/>
                <a:gd name="T3" fmla="*/ 215541 h 601"/>
                <a:gd name="T4" fmla="*/ 10110 w 488"/>
                <a:gd name="T5" fmla="*/ 215541 h 601"/>
                <a:gd name="T6" fmla="*/ 0 w 488"/>
                <a:gd name="T7" fmla="*/ 205482 h 601"/>
                <a:gd name="T8" fmla="*/ 0 w 488"/>
                <a:gd name="T9" fmla="*/ 116751 h 601"/>
                <a:gd name="T10" fmla="*/ 10110 w 488"/>
                <a:gd name="T11" fmla="*/ 106333 h 601"/>
                <a:gd name="T12" fmla="*/ 25276 w 488"/>
                <a:gd name="T13" fmla="*/ 106333 h 601"/>
                <a:gd name="T14" fmla="*/ 25276 w 488"/>
                <a:gd name="T15" fmla="*/ 60711 h 601"/>
                <a:gd name="T16" fmla="*/ 86659 w 488"/>
                <a:gd name="T17" fmla="*/ 0 h 601"/>
                <a:gd name="T18" fmla="*/ 147682 w 488"/>
                <a:gd name="T19" fmla="*/ 60711 h 601"/>
                <a:gd name="T20" fmla="*/ 147682 w 488"/>
                <a:gd name="T21" fmla="*/ 106333 h 601"/>
                <a:gd name="T22" fmla="*/ 165736 w 488"/>
                <a:gd name="T23" fmla="*/ 106333 h 601"/>
                <a:gd name="T24" fmla="*/ 175846 w 488"/>
                <a:gd name="T25" fmla="*/ 116751 h 601"/>
                <a:gd name="T26" fmla="*/ 175846 w 488"/>
                <a:gd name="T27" fmla="*/ 205482 h 601"/>
                <a:gd name="T28" fmla="*/ 165736 w 488"/>
                <a:gd name="T29" fmla="*/ 215541 h 601"/>
                <a:gd name="T30" fmla="*/ 76549 w 488"/>
                <a:gd name="T31" fmla="*/ 164889 h 601"/>
                <a:gd name="T32" fmla="*/ 76549 w 488"/>
                <a:gd name="T33" fmla="*/ 164889 h 601"/>
                <a:gd name="T34" fmla="*/ 76549 w 488"/>
                <a:gd name="T35" fmla="*/ 185365 h 601"/>
                <a:gd name="T36" fmla="*/ 86659 w 488"/>
                <a:gd name="T37" fmla="*/ 195424 h 601"/>
                <a:gd name="T38" fmla="*/ 96769 w 488"/>
                <a:gd name="T39" fmla="*/ 185365 h 601"/>
                <a:gd name="T40" fmla="*/ 96769 w 488"/>
                <a:gd name="T41" fmla="*/ 164889 h 601"/>
                <a:gd name="T42" fmla="*/ 106880 w 488"/>
                <a:gd name="T43" fmla="*/ 147286 h 601"/>
                <a:gd name="T44" fmla="*/ 86659 w 488"/>
                <a:gd name="T45" fmla="*/ 126810 h 601"/>
                <a:gd name="T46" fmla="*/ 66078 w 488"/>
                <a:gd name="T47" fmla="*/ 147286 h 601"/>
                <a:gd name="T48" fmla="*/ 76549 w 488"/>
                <a:gd name="T49" fmla="*/ 164889 h 601"/>
                <a:gd name="T50" fmla="*/ 127461 w 488"/>
                <a:gd name="T51" fmla="*/ 60711 h 601"/>
                <a:gd name="T52" fmla="*/ 127461 w 488"/>
                <a:gd name="T53" fmla="*/ 60711 h 601"/>
                <a:gd name="T54" fmla="*/ 86659 w 488"/>
                <a:gd name="T55" fmla="*/ 20117 h 601"/>
                <a:gd name="T56" fmla="*/ 45857 w 488"/>
                <a:gd name="T57" fmla="*/ 60711 h 601"/>
                <a:gd name="T58" fmla="*/ 45857 w 488"/>
                <a:gd name="T59" fmla="*/ 106333 h 601"/>
                <a:gd name="T60" fmla="*/ 127461 w 488"/>
                <a:gd name="T61" fmla="*/ 106333 h 601"/>
                <a:gd name="T62" fmla="*/ 127461 w 488"/>
                <a:gd name="T63" fmla="*/ 60711 h 6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chemeClr val="bg2">
                <a:lumMod val="50000"/>
              </a:scheme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ea typeface="微软雅黑" panose="020B0503020204020204" pitchFamily="34" charset="-122"/>
                <a:cs typeface="+mn-ea"/>
                <a:sym typeface="+mn-lt"/>
              </a:endParaRPr>
            </a:p>
          </p:txBody>
        </p:sp>
      </p:grpSp>
      <p:grpSp>
        <p:nvGrpSpPr>
          <p:cNvPr id="20" name="组合 30"/>
          <p:cNvGrpSpPr/>
          <p:nvPr/>
        </p:nvGrpSpPr>
        <p:grpSpPr>
          <a:xfrm>
            <a:off x="1988881" y="4139866"/>
            <a:ext cx="8421211" cy="1253678"/>
            <a:chOff x="1283903" y="2029418"/>
            <a:chExt cx="5421776" cy="859996"/>
          </a:xfrm>
        </p:grpSpPr>
        <p:sp>
          <p:nvSpPr>
            <p:cNvPr id="21" name="矩形 20"/>
            <p:cNvSpPr/>
            <p:nvPr/>
          </p:nvSpPr>
          <p:spPr>
            <a:xfrm>
              <a:off x="2123229" y="2029418"/>
              <a:ext cx="4582450" cy="85999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 large number of random examples of different types are mixed together, resulting in a long context, which is not conducive to model learning.</a:t>
              </a:r>
              <a:endParaRPr lang="zh-CN"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平行四边形 21"/>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2</a:t>
              </a:r>
              <a:endParaRPr lang="zh-CN" altLang="en-US" dirty="0">
                <a:solidFill>
                  <a:schemeClr val="bg1"/>
                </a:solidFill>
                <a:ea typeface="微软雅黑" panose="020B0503020204020204" pitchFamily="34" charset="-122"/>
              </a:endParaRPr>
            </a:p>
          </p:txBody>
        </p:sp>
      </p:grpSp>
      <p:sp>
        <p:nvSpPr>
          <p:cNvPr id="2" name="文本框 1">
            <a:extLst>
              <a:ext uri="{FF2B5EF4-FFF2-40B4-BE49-F238E27FC236}">
                <a16:creationId xmlns:a16="http://schemas.microsoft.com/office/drawing/2014/main" id="{7D12AE2B-6D23-8FD7-B52B-2AB4905E2853}"/>
              </a:ext>
            </a:extLst>
          </p:cNvPr>
          <p:cNvSpPr txBox="1"/>
          <p:nvPr/>
        </p:nvSpPr>
        <p:spPr>
          <a:xfrm>
            <a:off x="4419254" y="4670854"/>
            <a:ext cx="461665" cy="92398"/>
          </a:xfrm>
          <a:prstGeom prst="rect">
            <a:avLst/>
          </a:prstGeom>
          <a:noFill/>
        </p:spPr>
        <p:txBody>
          <a:bodyPr vert="eaVert" wrap="none" rtlCol="0">
            <a:spAutoFit/>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sp>
        <p:nvSpPr>
          <p:cNvPr id="32" name="矩形 3"/>
          <p:cNvSpPr>
            <a:spLocks noChangeArrowheads="1"/>
          </p:cNvSpPr>
          <p:nvPr/>
        </p:nvSpPr>
        <p:spPr bwMode="auto">
          <a:xfrm>
            <a:off x="927616" y="366395"/>
            <a:ext cx="657902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bg2">
                    <a:lumMod val="50000"/>
                  </a:schemeClr>
                </a:solidFill>
                <a:latin typeface="Arial" panose="020B0604020202020204" pitchFamily="34" charset="0"/>
                <a:cs typeface="Arial" panose="020B0604020202020204" pitchFamily="34" charset="0"/>
              </a:rPr>
              <a:t>Fine-tuning with Demonstrations</a:t>
            </a:r>
            <a:endParaRPr lang="zh-CN" altLang="zh-CN" b="1" dirty="0">
              <a:solidFill>
                <a:schemeClr val="bg2">
                  <a:lumMod val="50000"/>
                </a:schemeClr>
              </a:solidFill>
              <a:latin typeface="Arial" panose="020B0604020202020204" pitchFamily="34" charset="0"/>
              <a:cs typeface="Arial" panose="020B0604020202020204" pitchFamily="34" charset="0"/>
            </a:endParaRPr>
          </a:p>
        </p:txBody>
      </p:sp>
      <p:grpSp>
        <p:nvGrpSpPr>
          <p:cNvPr id="72" name="组合 30"/>
          <p:cNvGrpSpPr/>
          <p:nvPr/>
        </p:nvGrpSpPr>
        <p:grpSpPr>
          <a:xfrm>
            <a:off x="1506241" y="4035554"/>
            <a:ext cx="9040532" cy="584200"/>
            <a:chOff x="1283903" y="2122141"/>
            <a:chExt cx="9040532" cy="584200"/>
          </a:xfrm>
        </p:grpSpPr>
        <p:sp>
          <p:nvSpPr>
            <p:cNvPr id="73" name="矩形 72"/>
            <p:cNvSpPr/>
            <p:nvPr/>
          </p:nvSpPr>
          <p:spPr>
            <a:xfrm>
              <a:off x="2123229" y="2223612"/>
              <a:ext cx="8201206" cy="38125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Proposed LM-BFF using prompt-based fine-tuning with demonstrations.</a:t>
              </a:r>
            </a:p>
          </p:txBody>
        </p:sp>
        <p:sp>
          <p:nvSpPr>
            <p:cNvPr id="74" name="平行四边形 73"/>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2</a:t>
              </a:r>
              <a:endParaRPr lang="zh-CN" altLang="en-US" dirty="0">
                <a:solidFill>
                  <a:schemeClr val="bg1"/>
                </a:solidFill>
                <a:ea typeface="微软雅黑" panose="020B0503020204020204" pitchFamily="34" charset="-122"/>
              </a:endParaRPr>
            </a:p>
          </p:txBody>
        </p:sp>
      </p:grpSp>
      <p:grpSp>
        <p:nvGrpSpPr>
          <p:cNvPr id="75" name="组合 30"/>
          <p:cNvGrpSpPr/>
          <p:nvPr/>
        </p:nvGrpSpPr>
        <p:grpSpPr>
          <a:xfrm>
            <a:off x="1506241" y="1585088"/>
            <a:ext cx="8739728" cy="945259"/>
            <a:chOff x="1283903" y="2055426"/>
            <a:chExt cx="8739728" cy="945259"/>
          </a:xfrm>
        </p:grpSpPr>
        <p:sp>
          <p:nvSpPr>
            <p:cNvPr id="76" name="矩形 75"/>
            <p:cNvSpPr/>
            <p:nvPr/>
          </p:nvSpPr>
          <p:spPr>
            <a:xfrm>
              <a:off x="2123229" y="2055426"/>
              <a:ext cx="7900402" cy="94525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At each training step, we </a:t>
              </a:r>
              <a:r>
                <a:rPr lang="en-US" altLang="zh-CN" sz="1600" dirty="0">
                  <a:solidFill>
                    <a:srgbClr val="FF0000"/>
                  </a:solidFill>
                  <a:latin typeface="微软雅黑" panose="020B0503020204020204" pitchFamily="34" charset="-122"/>
                  <a:ea typeface="微软雅黑" panose="020B0503020204020204" pitchFamily="34" charset="-122"/>
                </a:rPr>
                <a:t>randomly sample one example </a:t>
              </a:r>
              <a:endParaRPr lang="zh-CN" altLang="zh-CN" sz="16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from each class, convert it into            with [MASK] replaced by             —we denote this as                  —and then concatenate them with Xin .</a:t>
              </a:r>
            </a:p>
          </p:txBody>
        </p:sp>
        <p:sp>
          <p:nvSpPr>
            <p:cNvPr id="77" name="平行四边形 76"/>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1</a:t>
              </a:r>
              <a:endParaRPr lang="zh-CN" altLang="en-US" dirty="0">
                <a:solidFill>
                  <a:schemeClr val="bg1"/>
                </a:solidFill>
                <a:ea typeface="微软雅黑" panose="020B0503020204020204" pitchFamily="34" charset="-122"/>
              </a:endParaRPr>
            </a:p>
          </p:txBody>
        </p:sp>
      </p:grpSp>
      <p:pic>
        <p:nvPicPr>
          <p:cNvPr id="20" name="图片 19"/>
          <p:cNvPicPr>
            <a:picLocks noChangeAspect="1"/>
          </p:cNvPicPr>
          <p:nvPr/>
        </p:nvPicPr>
        <p:blipFill>
          <a:blip r:embed="rId4">
            <a:clrChange>
              <a:clrFrom>
                <a:srgbClr val="FFFFFF"/>
              </a:clrFrom>
              <a:clrTo>
                <a:srgbClr val="FFFFFF">
                  <a:alpha val="0"/>
                </a:srgbClr>
              </a:clrTo>
            </a:clrChange>
          </a:blip>
          <a:stretch>
            <a:fillRect/>
          </a:stretch>
        </p:blipFill>
        <p:spPr>
          <a:xfrm>
            <a:off x="2865925" y="2858016"/>
            <a:ext cx="6155349" cy="705419"/>
          </a:xfrm>
          <a:prstGeom prst="rect">
            <a:avLst/>
          </a:prstGeom>
        </p:spPr>
      </p:pic>
      <p:pic>
        <p:nvPicPr>
          <p:cNvPr id="4" name="图片 3"/>
          <p:cNvPicPr>
            <a:picLocks noChangeAspect="1"/>
          </p:cNvPicPr>
          <p:nvPr/>
        </p:nvPicPr>
        <p:blipFill rotWithShape="1">
          <a:blip r:embed="rId5">
            <a:clrChange>
              <a:clrFrom>
                <a:srgbClr val="FFFFFF"/>
              </a:clrFrom>
              <a:clrTo>
                <a:srgbClr val="FFFFFF">
                  <a:alpha val="0"/>
                </a:srgbClr>
              </a:clrTo>
            </a:clrChange>
          </a:blip>
          <a:srcRect t="13450"/>
          <a:stretch>
            <a:fillRect/>
          </a:stretch>
        </p:blipFill>
        <p:spPr>
          <a:xfrm>
            <a:off x="7957244" y="1694601"/>
            <a:ext cx="1216055" cy="209852"/>
          </a:xfrm>
          <a:prstGeom prst="rect">
            <a:avLst/>
          </a:prstGeom>
        </p:spPr>
      </p:pic>
      <p:pic>
        <p:nvPicPr>
          <p:cNvPr id="6" name="图片 5"/>
          <p:cNvPicPr>
            <a:picLocks noChangeAspect="1"/>
          </p:cNvPicPr>
          <p:nvPr/>
        </p:nvPicPr>
        <p:blipFill rotWithShape="1">
          <a:blip r:embed="rId6">
            <a:clrChange>
              <a:clrFrom>
                <a:srgbClr val="FFFFFF"/>
              </a:clrFrom>
              <a:clrTo>
                <a:srgbClr val="FFFFFF">
                  <a:alpha val="0"/>
                </a:srgbClr>
              </a:clrTo>
            </a:clrChange>
          </a:blip>
          <a:srcRect t="3585"/>
          <a:stretch>
            <a:fillRect/>
          </a:stretch>
        </p:blipFill>
        <p:spPr>
          <a:xfrm>
            <a:off x="5101504" y="1962432"/>
            <a:ext cx="551152" cy="294369"/>
          </a:xfrm>
          <a:prstGeom prst="rect">
            <a:avLst/>
          </a:prstGeom>
        </p:spPr>
      </p:pic>
      <p:pic>
        <p:nvPicPr>
          <p:cNvPr id="8" name="图片 7"/>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19900" y="1960547"/>
            <a:ext cx="588693" cy="270154"/>
          </a:xfrm>
          <a:prstGeom prst="rect">
            <a:avLst/>
          </a:prstGeom>
        </p:spPr>
      </p:pic>
      <p:pic>
        <p:nvPicPr>
          <p:cNvPr id="10" name="图片 9"/>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r="2566"/>
          <a:stretch>
            <a:fillRect/>
          </a:stretch>
        </p:blipFill>
        <p:spPr>
          <a:xfrm>
            <a:off x="2659104" y="2236003"/>
            <a:ext cx="802451" cy="256745"/>
          </a:xfrm>
          <a:prstGeom prst="rect">
            <a:avLst/>
          </a:prstGeom>
        </p:spPr>
      </p:pic>
      <p:pic>
        <p:nvPicPr>
          <p:cNvPr id="12" name="图片 11"/>
          <p:cNvPicPr>
            <a:picLocks noChangeAspect="1"/>
          </p:cNvPicPr>
          <p:nvPr/>
        </p:nvPicPr>
        <p:blipFill>
          <a:blip r:embed="rId9">
            <a:clrChange>
              <a:clrFrom>
                <a:srgbClr val="FFFFFF"/>
              </a:clrFrom>
              <a:clrTo>
                <a:srgbClr val="FFFFFF">
                  <a:alpha val="0"/>
                </a:srgbClr>
              </a:clrTo>
            </a:clrChange>
          </a:blip>
          <a:stretch>
            <a:fillRect/>
          </a:stretch>
        </p:blipFill>
        <p:spPr>
          <a:xfrm>
            <a:off x="848768" y="4700458"/>
            <a:ext cx="10841006" cy="16403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54416" y="3814584"/>
            <a:ext cx="4035592" cy="830997"/>
          </a:xfrm>
          <a:prstGeom prst="rect">
            <a:avLst/>
          </a:prstGeom>
          <a:noFill/>
        </p:spPr>
        <p:txBody>
          <a:bodyPr vert="horz" wrap="none" rtlCol="0" anchor="ctr">
            <a:spAutoFit/>
          </a:bodyPr>
          <a:lstStyle/>
          <a:p>
            <a:pPr algn="ctr"/>
            <a:r>
              <a:rPr lang="en-US" altLang="zh-CN"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Experiments</a:t>
            </a:r>
            <a:endParaRPr lang="zh-CN" altLang="en-US"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bg2">
                      <a:lumMod val="50000"/>
                    </a:schemeClr>
                  </a:solidFill>
                  <a:latin typeface="Impact" panose="020B0806030902050204" pitchFamily="34" charset="0"/>
                  <a:ea typeface="微软雅黑" panose="020B0503020204020204" pitchFamily="34" charset="-122"/>
                </a:rPr>
                <a:t>03</a:t>
              </a: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2">
                <a:lumMod val="50000"/>
              </a:schemeClr>
            </a:solidFill>
          </a:ln>
          <a:extLst>
            <a:ext uri="{909E8E84-426E-40DD-AFC4-6F175D3DCCD1}">
              <a14:hiddenFill xmlns:a14="http://schemas.microsoft.com/office/drawing/2010/main">
                <a:solidFill>
                  <a:schemeClr val="bg2">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pic>
        <p:nvPicPr>
          <p:cNvPr id="15" name="图片 14" descr="校徽-7"/>
          <p:cNvPicPr>
            <a:picLocks noChangeAspect="1"/>
          </p:cNvPicPr>
          <p:nvPr/>
        </p:nvPicPr>
        <p:blipFill>
          <a:blip r:embed="rId2">
            <a:grayscl/>
          </a:blip>
          <a:stretch>
            <a:fillRect/>
          </a:stretch>
        </p:blipFill>
        <p:spPr>
          <a:xfrm>
            <a:off x="9814560" y="132080"/>
            <a:ext cx="2152015" cy="715010"/>
          </a:xfrm>
          <a:prstGeom prst="rect">
            <a:avLst/>
          </a:prstGeom>
        </p:spPr>
      </p:pic>
      <p:pic>
        <p:nvPicPr>
          <p:cNvPr id="10" name="图片 9" descr="1"/>
          <p:cNvPicPr>
            <a:picLocks noChangeAspect="1"/>
          </p:cNvPicPr>
          <p:nvPr/>
        </p:nvPicPr>
        <p:blipFill>
          <a:blip r:embed="rId3"/>
          <a:stretch>
            <a:fillRect/>
          </a:stretch>
        </p:blipFill>
        <p:spPr>
          <a:xfrm>
            <a:off x="5121275" y="5426710"/>
            <a:ext cx="2301875" cy="1627505"/>
          </a:xfrm>
          <a:prstGeom prst="rect">
            <a:avLst/>
          </a:prstGeom>
        </p:spPr>
      </p:pic>
      <p:sp>
        <p:nvSpPr>
          <p:cNvPr id="11" name="文本框 10">
            <a:extLst>
              <a:ext uri="{FF2B5EF4-FFF2-40B4-BE49-F238E27FC236}">
                <a16:creationId xmlns:a16="http://schemas.microsoft.com/office/drawing/2014/main" id="{E6618497-C6F5-213C-E83F-CC5576C2CDC6}"/>
              </a:ext>
            </a:extLst>
          </p:cNvPr>
          <p:cNvSpPr txBox="1"/>
          <p:nvPr/>
        </p:nvSpPr>
        <p:spPr>
          <a:xfrm>
            <a:off x="7521710" y="5436245"/>
            <a:ext cx="2356607" cy="369332"/>
          </a:xfrm>
          <a:prstGeom prst="rect">
            <a:avLst/>
          </a:prstGeom>
          <a:noFill/>
        </p:spPr>
        <p:txBody>
          <a:bodyPr wrap="none" rtlCol="0">
            <a:spAutoFit/>
          </a:bodyPr>
          <a:lstStyle/>
          <a:p>
            <a:r>
              <a:rPr lang="en-US" altLang="zh-CN" dirty="0">
                <a:solidFill>
                  <a:schemeClr val="accent1">
                    <a:lumMod val="50000"/>
                  </a:schemeClr>
                </a:solidFill>
              </a:rPr>
              <a:t>Reporter: </a:t>
            </a:r>
            <a:r>
              <a:rPr lang="en-US" altLang="zh-CN" dirty="0" err="1">
                <a:solidFill>
                  <a:schemeClr val="accent1">
                    <a:lumMod val="50000"/>
                  </a:schemeClr>
                </a:solidFill>
              </a:rPr>
              <a:t>Xiangju</a:t>
            </a:r>
            <a:r>
              <a:rPr lang="en-US" altLang="zh-CN" dirty="0">
                <a:solidFill>
                  <a:schemeClr val="accent1">
                    <a:lumMod val="50000"/>
                  </a:schemeClr>
                </a:solidFill>
              </a:rPr>
              <a:t> Chen</a:t>
            </a:r>
            <a:endParaRPr lang="zh-CN" altLang="en-US"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1073958" y="224898"/>
            <a:ext cx="189184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Datasets</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632" y="1093348"/>
            <a:ext cx="8872250" cy="3820098"/>
          </a:xfrm>
          <a:prstGeom prst="rect">
            <a:avLst/>
          </a:prstGeom>
        </p:spPr>
      </p:pic>
      <p:grpSp>
        <p:nvGrpSpPr>
          <p:cNvPr id="34" name="组合 30"/>
          <p:cNvGrpSpPr/>
          <p:nvPr/>
        </p:nvGrpSpPr>
        <p:grpSpPr>
          <a:xfrm>
            <a:off x="1763883" y="5197129"/>
            <a:ext cx="7120343" cy="701346"/>
            <a:chOff x="1283902" y="2029418"/>
            <a:chExt cx="7120343" cy="701346"/>
          </a:xfrm>
        </p:grpSpPr>
        <p:sp>
          <p:nvSpPr>
            <p:cNvPr id="35" name="矩形 34"/>
            <p:cNvSpPr/>
            <p:nvPr/>
          </p:nvSpPr>
          <p:spPr>
            <a:xfrm>
              <a:off x="2372610" y="2029418"/>
              <a:ext cx="6031635" cy="7013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1. </a:t>
              </a:r>
              <a:r>
                <a:rPr lang="en-US" altLang="zh-CN" sz="1600" dirty="0">
                  <a:solidFill>
                    <a:srgbClr val="FF0000"/>
                  </a:solidFill>
                  <a:latin typeface="微软雅黑" panose="020B0503020204020204" pitchFamily="34" charset="-122"/>
                  <a:ea typeface="微软雅黑" panose="020B0503020204020204" pitchFamily="34" charset="-122"/>
                </a:rPr>
                <a:t>|y|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denotes the number of categories.</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2. </a:t>
              </a:r>
              <a:r>
                <a:rPr lang="en-US" altLang="zh-CN" sz="1600" dirty="0">
                  <a:solidFill>
                    <a:srgbClr val="FF0000"/>
                  </a:solidFill>
                  <a:latin typeface="微软雅黑" panose="020B0503020204020204" pitchFamily="34" charset="-122"/>
                  <a:ea typeface="微软雅黑" panose="020B0503020204020204" pitchFamily="34" charset="-122"/>
                </a:rPr>
                <a:t>L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denotes the average length of the sentences (pairs).</a:t>
              </a:r>
            </a:p>
          </p:txBody>
        </p:sp>
        <p:sp>
          <p:nvSpPr>
            <p:cNvPr id="36" name="平行四边形 35"/>
            <p:cNvSpPr/>
            <p:nvPr/>
          </p:nvSpPr>
          <p:spPr>
            <a:xfrm>
              <a:off x="1283902" y="2122141"/>
              <a:ext cx="948143"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note</a:t>
              </a:r>
              <a:endParaRPr lang="zh-CN" altLang="en-US"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1073958" y="224898"/>
            <a:ext cx="209703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rPr>
              <a:t>Baselines</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sp>
        <p:nvSpPr>
          <p:cNvPr id="35" name="矩形 34"/>
          <p:cNvSpPr/>
          <p:nvPr/>
        </p:nvSpPr>
        <p:spPr>
          <a:xfrm>
            <a:off x="1726623" y="1248583"/>
            <a:ext cx="8738754" cy="454239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Majority: using the most frequent category in the training set as the prediction result.</a:t>
            </a:r>
          </a:p>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Prompt-based zero-shot: a zero-sample setup, using a manually designed template and not introducing additional sample examples.</a:t>
            </a:r>
          </a:p>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"GPT-3" in-context learning: zero-sample setting, using a manually designed template, as in GPT-3, with examples randomly selected from the training set and added to each input in context.</a:t>
            </a:r>
          </a:p>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Fine-tuning : small-sample setup, standard fine-tuning approach, introducing new parameters.</a:t>
            </a:r>
          </a:p>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Fine-tuning(full): standard fine-tuning using the full amount of annotated data.</a:t>
            </a:r>
          </a:p>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Prompt-based FT(man) : the fine-tuning method of this paper, using manually designed prompt templates.</a:t>
            </a:r>
          </a:p>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Prompt-based FT(auto): the fine-tuning method in this paper, which automatically builds the prompt templates.</a:t>
            </a:r>
          </a:p>
          <a:p>
            <a:pPr marL="285750" indent="-285750">
              <a:lnSpc>
                <a:spcPct val="130000"/>
              </a:lnSpc>
              <a:buClr>
                <a:schemeClr val="bg2">
                  <a:lumMod val="50000"/>
                </a:schemeClr>
              </a:buClr>
              <a:buFont typeface="Wingdings" panose="05000000000000000000" pitchFamily="2" charset="2"/>
              <a:buChar char="l"/>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+demonstrations: introduction of additional sample examples into the context.</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71565" y="1495276"/>
            <a:ext cx="3712007" cy="539353"/>
          </a:xfrm>
          <a:prstGeom prst="rect">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TextBox 64"/>
          <p:cNvSpPr txBox="1"/>
          <p:nvPr/>
        </p:nvSpPr>
        <p:spPr>
          <a:xfrm>
            <a:off x="6704725" y="1520868"/>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01     </a:t>
            </a:r>
            <a:r>
              <a:rPr lang="en-US" altLang="zh-CN" sz="2400" b="1" dirty="0">
                <a:solidFill>
                  <a:schemeClr val="bg1"/>
                </a:solidFill>
                <a:latin typeface="微软雅黑" panose="020B0503020204020204" pitchFamily="34" charset="-122"/>
                <a:ea typeface="微软雅黑" panose="020B0503020204020204" pitchFamily="34" charset="-122"/>
              </a:rPr>
              <a:t>Introduction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TextBox 59"/>
          <p:cNvSpPr txBox="1">
            <a:spLocks noChangeArrowheads="1"/>
          </p:cNvSpPr>
          <p:nvPr/>
        </p:nvSpPr>
        <p:spPr bwMode="auto">
          <a:xfrm flipH="1">
            <a:off x="1303334" y="2503542"/>
            <a:ext cx="3187903" cy="144655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685800">
              <a:defRPr/>
            </a:pPr>
            <a:r>
              <a:rPr lang="zh-CN" altLang="en-US" sz="6000" b="1" kern="0" dirty="0">
                <a:solidFill>
                  <a:schemeClr val="bg2">
                    <a:lumMod val="50000"/>
                  </a:schemeClr>
                </a:solidFill>
                <a:latin typeface="微软雅黑" panose="020B0503020204020204" pitchFamily="34" charset="-122"/>
                <a:ea typeface="微软雅黑" panose="020B0503020204020204" pitchFamily="34" charset="-122"/>
              </a:rPr>
              <a:t>目录</a:t>
            </a:r>
            <a:endParaRPr lang="en-US" altLang="zh-CN" sz="6000" b="1" kern="0" dirty="0">
              <a:solidFill>
                <a:schemeClr val="bg2">
                  <a:lumMod val="50000"/>
                </a:schemeClr>
              </a:solidFill>
              <a:latin typeface="微软雅黑" panose="020B0503020204020204" pitchFamily="34" charset="-122"/>
              <a:ea typeface="微软雅黑" panose="020B0503020204020204" pitchFamily="34" charset="-122"/>
            </a:endParaRPr>
          </a:p>
          <a:p>
            <a:pPr algn="r" defTabSz="685800">
              <a:defRPr/>
            </a:pPr>
            <a:r>
              <a:rPr lang="en-US" altLang="ko-KR" sz="2800" b="1" kern="0" dirty="0">
                <a:solidFill>
                  <a:schemeClr val="bg2">
                    <a:lumMod val="75000"/>
                  </a:schemeClr>
                </a:solidFill>
                <a:latin typeface="微软雅黑" panose="020B0503020204020204" pitchFamily="34" charset="-122"/>
                <a:ea typeface="微软雅黑" panose="020B0503020204020204" pitchFamily="34" charset="-122"/>
              </a:rPr>
              <a:t>CONTENTS</a:t>
            </a:r>
          </a:p>
        </p:txBody>
      </p:sp>
      <p:sp>
        <p:nvSpPr>
          <p:cNvPr id="5" name="任意多边形 26"/>
          <p:cNvSpPr/>
          <p:nvPr/>
        </p:nvSpPr>
        <p:spPr>
          <a:xfrm>
            <a:off x="2736733" y="2465164"/>
            <a:ext cx="1845118" cy="534043"/>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1" fmla="*/ 0 w 1682088"/>
              <a:gd name="connsiteY0-2" fmla="*/ 519125 h 610565"/>
              <a:gd name="connsiteX1-3" fmla="*/ 0 w 1682088"/>
              <a:gd name="connsiteY1-4" fmla="*/ 0 h 610565"/>
              <a:gd name="connsiteX2-5" fmla="*/ 1682088 w 1682088"/>
              <a:gd name="connsiteY2-6" fmla="*/ 0 h 610565"/>
              <a:gd name="connsiteX3-7" fmla="*/ 1682088 w 1682088"/>
              <a:gd name="connsiteY3-8" fmla="*/ 519125 h 610565"/>
              <a:gd name="connsiteX4-9" fmla="*/ 91440 w 1682088"/>
              <a:gd name="connsiteY4-10" fmla="*/ 610565 h 610565"/>
              <a:gd name="connsiteX0-11" fmla="*/ 0 w 1682088"/>
              <a:gd name="connsiteY0-12" fmla="*/ 519125 h 519125"/>
              <a:gd name="connsiteX1-13" fmla="*/ 0 w 1682088"/>
              <a:gd name="connsiteY1-14" fmla="*/ 0 h 519125"/>
              <a:gd name="connsiteX2-15" fmla="*/ 1682088 w 1682088"/>
              <a:gd name="connsiteY2-16" fmla="*/ 0 h 519125"/>
              <a:gd name="connsiteX3-17" fmla="*/ 1682088 w 1682088"/>
              <a:gd name="connsiteY3-18" fmla="*/ 519125 h 519125"/>
            </a:gdLst>
            <a:ahLst/>
            <a:cxnLst>
              <a:cxn ang="0">
                <a:pos x="connsiteX0-1" y="connsiteY0-2"/>
              </a:cxn>
              <a:cxn ang="0">
                <a:pos x="connsiteX1-3" y="connsiteY1-4"/>
              </a:cxn>
              <a:cxn ang="0">
                <a:pos x="connsiteX2-5" y="connsiteY2-6"/>
              </a:cxn>
              <a:cxn ang="0">
                <a:pos x="connsiteX3-7" y="connsiteY3-8"/>
              </a:cxn>
            </a:cxnLst>
            <a:rect l="l" t="t" r="r" b="b"/>
            <a:pathLst>
              <a:path w="1682088" h="519125">
                <a:moveTo>
                  <a:pt x="0" y="519125"/>
                </a:moveTo>
                <a:lnTo>
                  <a:pt x="0" y="0"/>
                </a:lnTo>
                <a:lnTo>
                  <a:pt x="1682088" y="0"/>
                </a:lnTo>
                <a:lnTo>
                  <a:pt x="1682088" y="519125"/>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6" name="任意多边形 34"/>
          <p:cNvSpPr/>
          <p:nvPr/>
        </p:nvSpPr>
        <p:spPr>
          <a:xfrm>
            <a:off x="2046537" y="2795570"/>
            <a:ext cx="2301816" cy="147864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8" name="矩形 7"/>
          <p:cNvSpPr/>
          <p:nvPr/>
        </p:nvSpPr>
        <p:spPr>
          <a:xfrm>
            <a:off x="6571565" y="2575368"/>
            <a:ext cx="3712007" cy="539353"/>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TextBox 64"/>
          <p:cNvSpPr txBox="1"/>
          <p:nvPr/>
        </p:nvSpPr>
        <p:spPr>
          <a:xfrm>
            <a:off x="6704725" y="2600960"/>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02     </a:t>
            </a:r>
            <a:r>
              <a:rPr lang="en-US" altLang="zh-CN" sz="2400" b="1" dirty="0">
                <a:solidFill>
                  <a:schemeClr val="bg1"/>
                </a:solidFill>
                <a:latin typeface="微软雅黑" panose="020B0503020204020204" pitchFamily="34" charset="-122"/>
                <a:ea typeface="微软雅黑" panose="020B0503020204020204" pitchFamily="34" charset="-122"/>
              </a:rPr>
              <a:t>Methods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6571565" y="3655460"/>
            <a:ext cx="3712007" cy="539353"/>
          </a:xfrm>
          <a:prstGeom prst="rect">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TextBox 64"/>
          <p:cNvSpPr txBox="1"/>
          <p:nvPr/>
        </p:nvSpPr>
        <p:spPr>
          <a:xfrm>
            <a:off x="6704725" y="3681052"/>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03     </a:t>
            </a:r>
            <a:r>
              <a:rPr lang="en-US" altLang="zh-CN" sz="2400" b="1" dirty="0">
                <a:solidFill>
                  <a:schemeClr val="bg1"/>
                </a:solidFill>
                <a:latin typeface="微软雅黑" panose="020B0503020204020204" pitchFamily="34" charset="-122"/>
                <a:ea typeface="微软雅黑" panose="020B0503020204020204" pitchFamily="34" charset="-122"/>
              </a:rPr>
              <a:t>Experiments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6571565" y="4735553"/>
            <a:ext cx="3712007" cy="539353"/>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TextBox 64"/>
          <p:cNvSpPr txBox="1"/>
          <p:nvPr/>
        </p:nvSpPr>
        <p:spPr>
          <a:xfrm>
            <a:off x="6704725" y="4761145"/>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04     </a:t>
            </a:r>
            <a:r>
              <a:rPr lang="en-US" altLang="zh-CN" sz="2400" b="1" dirty="0">
                <a:solidFill>
                  <a:schemeClr val="bg1"/>
                </a:solidFill>
                <a:latin typeface="微软雅黑" panose="020B0503020204020204" pitchFamily="34" charset="-122"/>
                <a:ea typeface="微软雅黑" panose="020B0503020204020204" pitchFamily="34" charset="-122"/>
              </a:rPr>
              <a:t>Conclusion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7" name="图片 6" descr="1"/>
          <p:cNvPicPr>
            <a:picLocks noChangeAspect="1"/>
          </p:cNvPicPr>
          <p:nvPr/>
        </p:nvPicPr>
        <p:blipFill>
          <a:blip r:embed="rId3">
            <a:lum bright="18000"/>
          </a:blip>
          <a:stretch>
            <a:fillRect/>
          </a:stretch>
        </p:blipFill>
        <p:spPr>
          <a:xfrm>
            <a:off x="2046605" y="2999105"/>
            <a:ext cx="2301875" cy="1627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1073958" y="224898"/>
            <a:ext cx="26885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 Main results</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grpSp>
        <p:nvGrpSpPr>
          <p:cNvPr id="34" name="组合 30"/>
          <p:cNvGrpSpPr/>
          <p:nvPr/>
        </p:nvGrpSpPr>
        <p:grpSpPr>
          <a:xfrm>
            <a:off x="1911864" y="5744218"/>
            <a:ext cx="8551781" cy="701346"/>
            <a:chOff x="1283902" y="2029418"/>
            <a:chExt cx="8551781" cy="701346"/>
          </a:xfrm>
        </p:grpSpPr>
        <p:sp>
          <p:nvSpPr>
            <p:cNvPr id="35" name="矩形 34"/>
            <p:cNvSpPr/>
            <p:nvPr/>
          </p:nvSpPr>
          <p:spPr>
            <a:xfrm>
              <a:off x="2372610" y="2029418"/>
              <a:ext cx="7463073" cy="7013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The model used was </a:t>
              </a:r>
              <a:r>
                <a:rPr lang="en-US" altLang="zh-CN" sz="1600" dirty="0" err="1">
                  <a:solidFill>
                    <a:srgbClr val="FF0000"/>
                  </a:solidFill>
                  <a:latin typeface="微软雅黑" panose="020B0503020204020204" pitchFamily="34" charset="-122"/>
                  <a:ea typeface="微软雅黑" panose="020B0503020204020204" pitchFamily="34" charset="-122"/>
                </a:rPr>
                <a:t>RoBERTa</a:t>
              </a:r>
              <a:r>
                <a:rPr lang="en-US" altLang="zh-CN" sz="1600" dirty="0">
                  <a:solidFill>
                    <a:srgbClr val="FF0000"/>
                  </a:solidFill>
                  <a:latin typeface="微软雅黑" panose="020B0503020204020204" pitchFamily="34" charset="-122"/>
                  <a:ea typeface="微软雅黑" panose="020B0503020204020204" pitchFamily="34" charset="-122"/>
                </a:rPr>
                <a:t>-large</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with each category sampling </a:t>
              </a:r>
              <a:r>
                <a:rPr lang="en-US" altLang="zh-CN" sz="1600" dirty="0">
                  <a:solidFill>
                    <a:srgbClr val="FF0000"/>
                  </a:solidFill>
                  <a:latin typeface="微软雅黑" panose="020B0503020204020204" pitchFamily="34" charset="-122"/>
                  <a:ea typeface="微软雅黑" panose="020B0503020204020204" pitchFamily="34" charset="-122"/>
                </a:rPr>
                <a:t>K = 16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samples to simulate small sample learning</a:t>
              </a:r>
            </a:p>
          </p:txBody>
        </p:sp>
        <p:sp>
          <p:nvSpPr>
            <p:cNvPr id="36" name="平行四边形 35"/>
            <p:cNvSpPr/>
            <p:nvPr/>
          </p:nvSpPr>
          <p:spPr>
            <a:xfrm>
              <a:off x="1283902" y="2122141"/>
              <a:ext cx="948143"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note</a:t>
              </a:r>
              <a:endParaRPr lang="zh-CN" altLang="en-US" dirty="0">
                <a:solidFill>
                  <a:schemeClr val="bg1"/>
                </a:solidFill>
                <a:ea typeface="微软雅黑" panose="020B0503020204020204" pitchFamily="34" charset="-122"/>
              </a:endParaRPr>
            </a:p>
          </p:txBody>
        </p:sp>
      </p:gr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1864" y="847090"/>
            <a:ext cx="7710118" cy="45175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1073958" y="224898"/>
            <a:ext cx="364553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Sample efficiency</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grpSp>
        <p:nvGrpSpPr>
          <p:cNvPr id="34" name="组合 30"/>
          <p:cNvGrpSpPr/>
          <p:nvPr/>
        </p:nvGrpSpPr>
        <p:grpSpPr>
          <a:xfrm>
            <a:off x="1615682" y="5146341"/>
            <a:ext cx="9919826" cy="701346"/>
            <a:chOff x="1283902" y="2029418"/>
            <a:chExt cx="9919826" cy="701346"/>
          </a:xfrm>
        </p:grpSpPr>
        <p:sp>
          <p:nvSpPr>
            <p:cNvPr id="35" name="矩形 34"/>
            <p:cNvSpPr/>
            <p:nvPr/>
          </p:nvSpPr>
          <p:spPr>
            <a:xfrm>
              <a:off x="2372610" y="2029418"/>
              <a:ext cx="8831118" cy="7013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Standard </a:t>
              </a:r>
              <a:r>
                <a:rPr lang="en-US" altLang="zh-CN" sz="1600" dirty="0">
                  <a:solidFill>
                    <a:srgbClr val="FF0000"/>
                  </a:solidFill>
                  <a:latin typeface="微软雅黑" panose="020B0503020204020204" pitchFamily="34" charset="-122"/>
                  <a:ea typeface="微软雅黑" panose="020B0503020204020204" pitchFamily="34" charset="-122"/>
                </a:rPr>
                <a:t>fine-tuning</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vs our LM-BFF as a function of </a:t>
              </a:r>
              <a:r>
                <a:rPr lang="en-US" altLang="zh-CN" sz="1600" dirty="0">
                  <a:solidFill>
                    <a:srgbClr val="FF0000"/>
                  </a:solidFill>
                  <a:latin typeface="微软雅黑" panose="020B0503020204020204" pitchFamily="34" charset="-122"/>
                  <a:ea typeface="微软雅黑" panose="020B0503020204020204" pitchFamily="34" charset="-122"/>
                </a:rPr>
                <a:t>K</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 instances per class). For lower K, the method consistently outperforms standard fine-tuning.</a:t>
              </a:r>
            </a:p>
          </p:txBody>
        </p:sp>
        <p:sp>
          <p:nvSpPr>
            <p:cNvPr id="36" name="平行四边形 35"/>
            <p:cNvSpPr/>
            <p:nvPr/>
          </p:nvSpPr>
          <p:spPr>
            <a:xfrm>
              <a:off x="1283902" y="2122141"/>
              <a:ext cx="948143"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note</a:t>
              </a:r>
              <a:endParaRPr lang="zh-CN" altLang="en-US" dirty="0">
                <a:solidFill>
                  <a:schemeClr val="bg1"/>
                </a:solidFill>
                <a:ea typeface="微软雅黑" panose="020B0503020204020204" pitchFamily="34" charset="-122"/>
              </a:endParaRP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127" y="1205856"/>
            <a:ext cx="6892903" cy="3451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75887" y="3814584"/>
            <a:ext cx="3592650" cy="830997"/>
          </a:xfrm>
          <a:prstGeom prst="rect">
            <a:avLst/>
          </a:prstGeom>
          <a:noFill/>
        </p:spPr>
        <p:txBody>
          <a:bodyPr vert="horz" wrap="none" rtlCol="0" anchor="ctr">
            <a:spAutoFit/>
          </a:bodyPr>
          <a:lstStyle/>
          <a:p>
            <a:pPr algn="ctr"/>
            <a:r>
              <a:rPr lang="en-US" altLang="zh-CN"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Conclusion</a:t>
            </a:r>
            <a:endParaRPr lang="zh-CN" altLang="en-US"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bg2">
                      <a:lumMod val="50000"/>
                    </a:schemeClr>
                  </a:solidFill>
                  <a:latin typeface="Impact" panose="020B0806030902050204" pitchFamily="34" charset="0"/>
                  <a:ea typeface="微软雅黑" panose="020B0503020204020204" pitchFamily="34" charset="-122"/>
                </a:rPr>
                <a:t>04</a:t>
              </a: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2">
                <a:lumMod val="50000"/>
              </a:schemeClr>
            </a:solidFill>
          </a:ln>
          <a:extLst>
            <a:ext uri="{909E8E84-426E-40DD-AFC4-6F175D3DCCD1}">
              <a14:hiddenFill xmlns:a14="http://schemas.microsoft.com/office/drawing/2010/main">
                <a:solidFill>
                  <a:schemeClr val="bg2">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pic>
        <p:nvPicPr>
          <p:cNvPr id="15" name="图片 14" descr="校徽-7"/>
          <p:cNvPicPr>
            <a:picLocks noChangeAspect="1"/>
          </p:cNvPicPr>
          <p:nvPr/>
        </p:nvPicPr>
        <p:blipFill>
          <a:blip r:embed="rId2">
            <a:grayscl/>
          </a:blip>
          <a:stretch>
            <a:fillRect/>
          </a:stretch>
        </p:blipFill>
        <p:spPr>
          <a:xfrm>
            <a:off x="9814560" y="132080"/>
            <a:ext cx="2152015" cy="715010"/>
          </a:xfrm>
          <a:prstGeom prst="rect">
            <a:avLst/>
          </a:prstGeom>
        </p:spPr>
      </p:pic>
      <p:pic>
        <p:nvPicPr>
          <p:cNvPr id="10" name="图片 9" descr="1"/>
          <p:cNvPicPr>
            <a:picLocks noChangeAspect="1"/>
          </p:cNvPicPr>
          <p:nvPr/>
        </p:nvPicPr>
        <p:blipFill>
          <a:blip r:embed="rId3"/>
          <a:stretch>
            <a:fillRect/>
          </a:stretch>
        </p:blipFill>
        <p:spPr>
          <a:xfrm>
            <a:off x="5121275" y="5426710"/>
            <a:ext cx="2301875" cy="1627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bwMode="auto">
          <a:xfrm>
            <a:off x="2224091" y="1864572"/>
            <a:ext cx="3499869" cy="1205343"/>
          </a:xfrm>
          <a:prstGeom prst="rect">
            <a:avLst/>
          </a:prstGeom>
          <a:noFill/>
        </p:spPr>
        <p:txBody>
          <a:bodyPr wrap="square" lIns="96406" tIns="48203" rIns="96406" bIns="48203">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Proposes a prompt-based fine-tuning strategy and automates the generation of prompt templates.</a:t>
            </a:r>
            <a:endParaRPr lang="en-US" altLang="zh-CN"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30"/>
          <p:cNvSpPr txBox="1"/>
          <p:nvPr/>
        </p:nvSpPr>
        <p:spPr bwMode="auto">
          <a:xfrm>
            <a:off x="8393597" y="2110211"/>
            <a:ext cx="3464576" cy="651345"/>
          </a:xfrm>
          <a:prstGeom prst="rect">
            <a:avLst/>
          </a:prstGeom>
          <a:noFill/>
        </p:spPr>
        <p:txBody>
          <a:bodyPr lIns="96406" tIns="48203" rIns="96406" bIns="48203">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Dynamic selection of sample examples for in-context training.</a:t>
            </a:r>
            <a:endParaRPr lang="en-US" altLang="zh-CN"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1"/>
          <p:cNvSpPr txBox="1"/>
          <p:nvPr/>
        </p:nvSpPr>
        <p:spPr bwMode="auto">
          <a:xfrm>
            <a:off x="2205352" y="4476361"/>
            <a:ext cx="3464576" cy="1205343"/>
          </a:xfrm>
          <a:prstGeom prst="rect">
            <a:avLst/>
          </a:prstGeom>
          <a:noFill/>
        </p:spPr>
        <p:txBody>
          <a:bodyPr lIns="96406" tIns="48203" rIns="96406" bIns="48203">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LM-BFF still lags behind standard fine-tuning methods based on the full amount of an notated data.</a:t>
            </a:r>
            <a:endParaRPr lang="en-US" altLang="zh-CN"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32"/>
          <p:cNvSpPr txBox="1"/>
          <p:nvPr/>
        </p:nvSpPr>
        <p:spPr bwMode="auto">
          <a:xfrm>
            <a:off x="8393597" y="4502738"/>
            <a:ext cx="3464576" cy="928344"/>
          </a:xfrm>
          <a:prstGeom prst="rect">
            <a:avLst/>
          </a:prstGeom>
          <a:noFill/>
        </p:spPr>
        <p:txBody>
          <a:bodyPr lIns="96406" tIns="48203" rIns="96406" bIns="48203">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Only applicable to a small number of categories, limited sentence template length, etc.</a:t>
            </a:r>
            <a:endParaRPr lang="en-US" altLang="zh-CN"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Group 7"/>
          <p:cNvGrpSpPr/>
          <p:nvPr/>
        </p:nvGrpSpPr>
        <p:grpSpPr bwMode="auto">
          <a:xfrm>
            <a:off x="6696457" y="1576603"/>
            <a:ext cx="5375951" cy="1687618"/>
            <a:chOff x="3798640" y="2664087"/>
            <a:chExt cx="5609728" cy="1760005"/>
          </a:xfrm>
        </p:grpSpPr>
        <p:sp>
          <p:nvSpPr>
            <p:cNvPr id="7" name="圆角矩形 6"/>
            <p:cNvSpPr/>
            <p:nvPr/>
          </p:nvSpPr>
          <p:spPr>
            <a:xfrm>
              <a:off x="3798640" y="2664087"/>
              <a:ext cx="5609728" cy="176000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p>
              <a:pPr algn="ctr" defTabSz="963930">
                <a:defRPr/>
              </a:pPr>
              <a:endParaRPr lang="zh-CN" altLang="en-US"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燕尾形 23"/>
            <p:cNvSpPr/>
            <p:nvPr/>
          </p:nvSpPr>
          <p:spPr>
            <a:xfrm>
              <a:off x="4921633" y="3200121"/>
              <a:ext cx="323101" cy="326508"/>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燕尾形 24"/>
            <p:cNvSpPr/>
            <p:nvPr/>
          </p:nvSpPr>
          <p:spPr>
            <a:xfrm>
              <a:off x="5167889" y="3200121"/>
              <a:ext cx="323100" cy="326508"/>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051883" y="3332819"/>
              <a:ext cx="964063" cy="1042310"/>
            </a:xfrm>
            <a:prstGeom prst="rect">
              <a:avLst/>
            </a:prstGeom>
            <a:noFill/>
          </p:spPr>
          <p:txBody>
            <a:bodyPr>
              <a:spAutoFit/>
            </a:bodyPr>
            <a:lstStyle/>
            <a:p>
              <a:pPr algn="ctr" defTabSz="963930">
                <a:lnSpc>
                  <a:spcPct val="130000"/>
                </a:lnSpc>
                <a:defRPr/>
              </a:pPr>
              <a:r>
                <a:rPr lang="en-US" altLang="zh-CN" sz="5060" b="1" kern="0" dirty="0">
                  <a:solidFill>
                    <a:sysClr val="window" lastClr="FFFFFF">
                      <a:lumMod val="50000"/>
                    </a:sysClr>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rPr>
                <a:t>A</a:t>
              </a:r>
            </a:p>
          </p:txBody>
        </p:sp>
      </p:grpSp>
      <p:grpSp>
        <p:nvGrpSpPr>
          <p:cNvPr id="11" name="Group 13"/>
          <p:cNvGrpSpPr/>
          <p:nvPr/>
        </p:nvGrpSpPr>
        <p:grpSpPr bwMode="auto">
          <a:xfrm>
            <a:off x="545581" y="4139842"/>
            <a:ext cx="5377625" cy="1685943"/>
            <a:chOff x="3798640" y="4694042"/>
            <a:chExt cx="5609728" cy="1758589"/>
          </a:xfrm>
        </p:grpSpPr>
        <p:sp>
          <p:nvSpPr>
            <p:cNvPr id="12" name="圆角矩形 6"/>
            <p:cNvSpPr/>
            <p:nvPr/>
          </p:nvSpPr>
          <p:spPr>
            <a:xfrm>
              <a:off x="3798640" y="4694042"/>
              <a:ext cx="5609728" cy="1758589"/>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p>
              <a:pPr algn="ctr" defTabSz="963930">
                <a:defRPr/>
              </a:pPr>
              <a:endParaRPr lang="zh-CN" altLang="en-US"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燕尾形 26"/>
            <p:cNvSpPr/>
            <p:nvPr/>
          </p:nvSpPr>
          <p:spPr>
            <a:xfrm>
              <a:off x="4921284" y="5230176"/>
              <a:ext cx="323000" cy="326571"/>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燕尾形 27"/>
            <p:cNvSpPr/>
            <p:nvPr/>
          </p:nvSpPr>
          <p:spPr>
            <a:xfrm>
              <a:off x="5167462" y="5230176"/>
              <a:ext cx="323001" cy="326571"/>
            </a:xfrm>
            <a:prstGeom prst="chevron">
              <a:avLst/>
            </a:prstGeom>
            <a:solidFill>
              <a:schemeClr val="bg2">
                <a:lumMod val="75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7"/>
            <p:cNvSpPr txBox="1"/>
            <p:nvPr/>
          </p:nvSpPr>
          <p:spPr>
            <a:xfrm>
              <a:off x="4123386" y="5352422"/>
              <a:ext cx="963763" cy="1042506"/>
            </a:xfrm>
            <a:prstGeom prst="rect">
              <a:avLst/>
            </a:prstGeom>
            <a:noFill/>
          </p:spPr>
          <p:txBody>
            <a:bodyPr>
              <a:spAutoFit/>
            </a:bodyPr>
            <a:lstStyle/>
            <a:p>
              <a:pPr algn="ctr" defTabSz="963930">
                <a:lnSpc>
                  <a:spcPct val="130000"/>
                </a:lnSpc>
                <a:defRPr/>
              </a:pPr>
              <a:r>
                <a:rPr lang="en-US" altLang="zh-CN" sz="5060" b="1" kern="0" dirty="0">
                  <a:solidFill>
                    <a:sysClr val="window" lastClr="FFFFFF">
                      <a:lumMod val="50000"/>
                    </a:sysClr>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rPr>
                <a:t>D</a:t>
              </a:r>
            </a:p>
          </p:txBody>
        </p:sp>
      </p:grpSp>
      <p:grpSp>
        <p:nvGrpSpPr>
          <p:cNvPr id="16" name="Group 19"/>
          <p:cNvGrpSpPr/>
          <p:nvPr/>
        </p:nvGrpSpPr>
        <p:grpSpPr bwMode="auto">
          <a:xfrm>
            <a:off x="6694784" y="4139842"/>
            <a:ext cx="5377625" cy="1685943"/>
            <a:chOff x="3798640" y="4694042"/>
            <a:chExt cx="5609728" cy="1758589"/>
          </a:xfrm>
        </p:grpSpPr>
        <p:sp>
          <p:nvSpPr>
            <p:cNvPr id="17" name="圆角矩形 6"/>
            <p:cNvSpPr/>
            <p:nvPr/>
          </p:nvSpPr>
          <p:spPr>
            <a:xfrm>
              <a:off x="3798640" y="4694042"/>
              <a:ext cx="5609728" cy="1758589"/>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p>
              <a:pPr algn="ctr" defTabSz="963930">
                <a:defRPr/>
              </a:pPr>
              <a:endParaRPr lang="zh-CN" altLang="en-US"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燕尾形 26"/>
            <p:cNvSpPr/>
            <p:nvPr/>
          </p:nvSpPr>
          <p:spPr>
            <a:xfrm>
              <a:off x="4922609" y="5230176"/>
              <a:ext cx="323000" cy="326571"/>
            </a:xfrm>
            <a:prstGeom prst="chevron">
              <a:avLst/>
            </a:pr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燕尾形 27"/>
            <p:cNvSpPr/>
            <p:nvPr/>
          </p:nvSpPr>
          <p:spPr>
            <a:xfrm>
              <a:off x="5167462" y="5230176"/>
              <a:ext cx="323001" cy="326571"/>
            </a:xfrm>
            <a:prstGeom prst="chevron">
              <a:avLst/>
            </a:pr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23"/>
            <p:cNvSpPr txBox="1"/>
            <p:nvPr/>
          </p:nvSpPr>
          <p:spPr>
            <a:xfrm>
              <a:off x="4123386" y="5352422"/>
              <a:ext cx="963763" cy="1042506"/>
            </a:xfrm>
            <a:prstGeom prst="rect">
              <a:avLst/>
            </a:prstGeom>
            <a:noFill/>
          </p:spPr>
          <p:txBody>
            <a:bodyPr>
              <a:spAutoFit/>
            </a:bodyPr>
            <a:lstStyle/>
            <a:p>
              <a:pPr algn="ctr" defTabSz="963930">
                <a:lnSpc>
                  <a:spcPct val="130000"/>
                </a:lnSpc>
                <a:defRPr/>
              </a:pPr>
              <a:r>
                <a:rPr lang="en-US" altLang="zh-CN" sz="5060" b="1" kern="0" dirty="0">
                  <a:solidFill>
                    <a:sysClr val="window" lastClr="FFFFFF">
                      <a:lumMod val="50000"/>
                    </a:sysClr>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rPr>
                <a:t>D</a:t>
              </a:r>
            </a:p>
          </p:txBody>
        </p:sp>
      </p:grpSp>
      <p:grpSp>
        <p:nvGrpSpPr>
          <p:cNvPr id="25" name="Group 12"/>
          <p:cNvGrpSpPr/>
          <p:nvPr/>
        </p:nvGrpSpPr>
        <p:grpSpPr bwMode="auto">
          <a:xfrm>
            <a:off x="545581" y="1576605"/>
            <a:ext cx="5377625" cy="1689293"/>
            <a:chOff x="603607" y="1746900"/>
            <a:chExt cx="5100205" cy="1601278"/>
          </a:xfrm>
        </p:grpSpPr>
        <p:grpSp>
          <p:nvGrpSpPr>
            <p:cNvPr id="26" name="Group 1"/>
            <p:cNvGrpSpPr/>
            <p:nvPr/>
          </p:nvGrpSpPr>
          <p:grpSpPr bwMode="auto">
            <a:xfrm>
              <a:off x="603607" y="1746900"/>
              <a:ext cx="5100205" cy="1601278"/>
              <a:chOff x="603607" y="1746900"/>
              <a:chExt cx="5100205" cy="1601278"/>
            </a:xfrm>
          </p:grpSpPr>
          <p:sp>
            <p:nvSpPr>
              <p:cNvPr id="29" name="圆角矩形 6"/>
              <p:cNvSpPr/>
              <p:nvPr/>
            </p:nvSpPr>
            <p:spPr bwMode="auto">
              <a:xfrm>
                <a:off x="603607" y="1746900"/>
                <a:ext cx="5100205" cy="1601278"/>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p>
                <a:pPr algn="ctr" defTabSz="963930">
                  <a:defRPr/>
                </a:pPr>
                <a:endParaRPr lang="zh-CN" altLang="en-US"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5"/>
              <p:cNvSpPr txBox="1"/>
              <p:nvPr/>
            </p:nvSpPr>
            <p:spPr bwMode="auto">
              <a:xfrm>
                <a:off x="863936" y="2354719"/>
                <a:ext cx="876225" cy="947369"/>
              </a:xfrm>
              <a:prstGeom prst="rect">
                <a:avLst/>
              </a:prstGeom>
              <a:noFill/>
            </p:spPr>
            <p:txBody>
              <a:bodyPr>
                <a:spAutoFit/>
              </a:bodyPr>
              <a:lstStyle/>
              <a:p>
                <a:pPr algn="ctr" defTabSz="963930">
                  <a:lnSpc>
                    <a:spcPct val="130000"/>
                  </a:lnSpc>
                  <a:defRPr/>
                </a:pPr>
                <a:r>
                  <a:rPr lang="en-US" altLang="zh-CN" sz="5060" b="1" kern="0" dirty="0">
                    <a:solidFill>
                      <a:sysClr val="window" lastClr="FFFFFF">
                        <a:lumMod val="50000"/>
                      </a:sysClr>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rPr>
                  <a:t>A</a:t>
                </a:r>
              </a:p>
            </p:txBody>
          </p:sp>
        </p:grpSp>
        <p:sp>
          <p:nvSpPr>
            <p:cNvPr id="27" name="燕尾形 20"/>
            <p:cNvSpPr/>
            <p:nvPr/>
          </p:nvSpPr>
          <p:spPr bwMode="auto">
            <a:xfrm>
              <a:off x="1624283" y="2235694"/>
              <a:ext cx="293662" cy="295181"/>
            </a:xfrm>
            <a:prstGeom prst="chevron">
              <a:avLst/>
            </a:pr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燕尾形 21"/>
            <p:cNvSpPr/>
            <p:nvPr/>
          </p:nvSpPr>
          <p:spPr bwMode="auto">
            <a:xfrm>
              <a:off x="1848101" y="2235694"/>
              <a:ext cx="293663" cy="295181"/>
            </a:xfrm>
            <a:prstGeom prst="chevron">
              <a:avLst/>
            </a:prstGeom>
            <a:solidFill>
              <a:schemeClr val="bg2">
                <a:lumMod val="5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矩形 3"/>
          <p:cNvSpPr>
            <a:spLocks noChangeArrowheads="1"/>
          </p:cNvSpPr>
          <p:nvPr/>
        </p:nvSpPr>
        <p:spPr bwMode="auto">
          <a:xfrm>
            <a:off x="1073958" y="224898"/>
            <a:ext cx="646521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Advantages and Disadvantages</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41"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descr="校徽-7"/>
          <p:cNvPicPr>
            <a:picLocks noChangeAspect="1"/>
          </p:cNvPicPr>
          <p:nvPr/>
        </p:nvPicPr>
        <p:blipFill>
          <a:blip r:embed="rId3">
            <a:grayscl/>
          </a:blip>
          <a:stretch>
            <a:fillRect/>
          </a:stretch>
        </p:blipFill>
        <p:spPr>
          <a:xfrm>
            <a:off x="9814560" y="132080"/>
            <a:ext cx="2152015" cy="715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0"/>
          <p:cNvGrpSpPr/>
          <p:nvPr/>
        </p:nvGrpSpPr>
        <p:grpSpPr>
          <a:xfrm>
            <a:off x="1131423" y="1540689"/>
            <a:ext cx="6676147" cy="584200"/>
            <a:chOff x="1283903" y="2122141"/>
            <a:chExt cx="6676147" cy="584200"/>
          </a:xfrm>
        </p:grpSpPr>
        <p:sp>
          <p:nvSpPr>
            <p:cNvPr id="44" name="矩形 43"/>
            <p:cNvSpPr/>
            <p:nvPr/>
          </p:nvSpPr>
          <p:spPr>
            <a:xfrm>
              <a:off x="2123229" y="2220294"/>
              <a:ext cx="5836821" cy="38125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Can naturally be used as 'fill-in-the-blank' problems.</a:t>
              </a:r>
            </a:p>
          </p:txBody>
        </p:sp>
        <p:sp>
          <p:nvSpPr>
            <p:cNvPr id="42" name="平行四边形 41"/>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1</a:t>
              </a:r>
              <a:endParaRPr lang="zh-CN" altLang="en-US" dirty="0">
                <a:solidFill>
                  <a:schemeClr val="bg1"/>
                </a:solidFill>
                <a:ea typeface="微软雅黑" panose="020B0503020204020204" pitchFamily="34" charset="-122"/>
              </a:endParaRPr>
            </a:p>
          </p:txBody>
        </p:sp>
      </p:gr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sp>
        <p:nvSpPr>
          <p:cNvPr id="32" name="矩形 3"/>
          <p:cNvSpPr>
            <a:spLocks noChangeArrowheads="1"/>
          </p:cNvSpPr>
          <p:nvPr/>
        </p:nvSpPr>
        <p:spPr bwMode="auto">
          <a:xfrm>
            <a:off x="927616" y="366395"/>
            <a:ext cx="241442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bg2">
                    <a:lumMod val="50000"/>
                  </a:schemeClr>
                </a:solidFill>
                <a:latin typeface="Arial" panose="020B0604020202020204" pitchFamily="34" charset="0"/>
                <a:cs typeface="Arial" panose="020B0604020202020204" pitchFamily="34" charset="0"/>
              </a:rPr>
              <a:t>Conclusion</a:t>
            </a:r>
          </a:p>
        </p:txBody>
      </p:sp>
      <p:grpSp>
        <p:nvGrpSpPr>
          <p:cNvPr id="72" name="组合 30"/>
          <p:cNvGrpSpPr/>
          <p:nvPr/>
        </p:nvGrpSpPr>
        <p:grpSpPr>
          <a:xfrm>
            <a:off x="4988315" y="2948161"/>
            <a:ext cx="5456945" cy="584200"/>
            <a:chOff x="1283903" y="2122141"/>
            <a:chExt cx="5456945" cy="584200"/>
          </a:xfrm>
        </p:grpSpPr>
        <p:sp>
          <p:nvSpPr>
            <p:cNvPr id="73" name="矩形 72"/>
            <p:cNvSpPr/>
            <p:nvPr/>
          </p:nvSpPr>
          <p:spPr>
            <a:xfrm>
              <a:off x="2158398" y="2223612"/>
              <a:ext cx="4582450" cy="38125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Have relatively short input sequences.</a:t>
              </a:r>
            </a:p>
          </p:txBody>
        </p:sp>
        <p:sp>
          <p:nvSpPr>
            <p:cNvPr id="74" name="平行四边形 73"/>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2</a:t>
              </a:r>
              <a:endParaRPr lang="zh-CN" altLang="en-US" dirty="0">
                <a:solidFill>
                  <a:schemeClr val="bg1"/>
                </a:solidFill>
                <a:ea typeface="微软雅黑" panose="020B0503020204020204" pitchFamily="34" charset="-122"/>
              </a:endParaRPr>
            </a:p>
          </p:txBody>
        </p:sp>
      </p:grpSp>
      <p:grpSp>
        <p:nvGrpSpPr>
          <p:cNvPr id="75" name="组合 30"/>
          <p:cNvGrpSpPr/>
          <p:nvPr/>
        </p:nvGrpSpPr>
        <p:grpSpPr>
          <a:xfrm>
            <a:off x="1131423" y="4441012"/>
            <a:ext cx="5421776" cy="584200"/>
            <a:chOff x="1283903" y="2122141"/>
            <a:chExt cx="5421776" cy="584200"/>
          </a:xfrm>
        </p:grpSpPr>
        <p:sp>
          <p:nvSpPr>
            <p:cNvPr id="76" name="矩形 75"/>
            <p:cNvSpPr/>
            <p:nvPr/>
          </p:nvSpPr>
          <p:spPr>
            <a:xfrm>
              <a:off x="2123229" y="2223612"/>
              <a:ext cx="4582450" cy="38125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Do not contain many output classes.</a:t>
              </a:r>
              <a:endPar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7" name="平行四边形 76"/>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3</a:t>
              </a:r>
              <a:endParaRPr lang="zh-CN" altLang="en-US"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5"/>
          <p:cNvSpPr txBox="1"/>
          <p:nvPr/>
        </p:nvSpPr>
        <p:spPr>
          <a:xfrm>
            <a:off x="3886080" y="2400684"/>
            <a:ext cx="4548778" cy="1323439"/>
          </a:xfrm>
          <a:prstGeom prst="rect">
            <a:avLst/>
          </a:prstGeom>
          <a:noFill/>
        </p:spPr>
        <p:txBody>
          <a:bodyPr wrap="square" rtlCol="0" anchor="ctr">
            <a:spAutoFit/>
          </a:bodyPr>
          <a:lstStyle/>
          <a:p>
            <a:pPr algn="ctr"/>
            <a:r>
              <a:rPr lang="en-US" altLang="zh-CN" sz="8000" b="1" dirty="0">
                <a:solidFill>
                  <a:schemeClr val="bg2">
                    <a:lumMod val="50000"/>
                  </a:schemeClr>
                </a:solidFill>
                <a:latin typeface="Impact" panose="020B0806030902050204" pitchFamily="34" charset="0"/>
                <a:ea typeface="微软雅黑" panose="020B0503020204020204" pitchFamily="34" charset="-122"/>
                <a:cs typeface="Ebrima" panose="02000000000000000000" pitchFamily="2" charset="0"/>
              </a:rPr>
              <a:t>Thank you</a:t>
            </a:r>
            <a:endParaRPr lang="zh-CN" altLang="en-US" sz="8000" b="1" dirty="0">
              <a:solidFill>
                <a:schemeClr val="bg2">
                  <a:lumMod val="50000"/>
                </a:schemeClr>
              </a:solidFill>
              <a:latin typeface="Impact" panose="020B0806030902050204" pitchFamily="34" charset="0"/>
              <a:ea typeface="微软雅黑" panose="020B0503020204020204" pitchFamily="34" charset="-122"/>
              <a:cs typeface="Ebrima" panose="02000000000000000000" pitchFamily="2" charset="0"/>
            </a:endParaRPr>
          </a:p>
        </p:txBody>
      </p:sp>
      <p:sp>
        <p:nvSpPr>
          <p:cNvPr id="74" name="文本框 73"/>
          <p:cNvSpPr txBox="1"/>
          <p:nvPr/>
        </p:nvSpPr>
        <p:spPr>
          <a:xfrm>
            <a:off x="3738311" y="3817539"/>
            <a:ext cx="5061284" cy="321945"/>
          </a:xfrm>
          <a:prstGeom prst="rect">
            <a:avLst/>
          </a:prstGeom>
          <a:noFill/>
        </p:spPr>
        <p:txBody>
          <a:bodyPr wrap="square" rtlCol="0">
            <a:spAutoFit/>
          </a:bodyPr>
          <a:lstStyle/>
          <a:p>
            <a:pPr algn="ctr"/>
            <a:r>
              <a:rPr lang="en-US" altLang="zh-CN" sz="1500" spc="150" dirty="0">
                <a:solidFill>
                  <a:schemeClr val="bg2">
                    <a:lumMod val="50000"/>
                  </a:schemeClr>
                </a:solidFill>
                <a:latin typeface="微软雅黑" panose="020B0503020204020204" pitchFamily="34" charset="-122"/>
                <a:ea typeface="微软雅黑" panose="020B0503020204020204" pitchFamily="34" charset="-122"/>
              </a:rPr>
              <a:t>Group 7</a:t>
            </a:r>
            <a:endParaRPr lang="zh-CN" altLang="en-US" sz="1500" spc="15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 name="图片 1" descr="1"/>
          <p:cNvPicPr>
            <a:picLocks noChangeAspect="1"/>
          </p:cNvPicPr>
          <p:nvPr/>
        </p:nvPicPr>
        <p:blipFill>
          <a:blip r:embed="rId3">
            <a:lum bright="18000"/>
          </a:blip>
          <a:stretch>
            <a:fillRect/>
          </a:stretch>
        </p:blipFill>
        <p:spPr>
          <a:xfrm>
            <a:off x="4432935" y="4567555"/>
            <a:ext cx="4001770" cy="2828925"/>
          </a:xfrm>
          <a:prstGeom prst="rect">
            <a:avLst/>
          </a:prstGeom>
        </p:spPr>
      </p:pic>
      <p:pic>
        <p:nvPicPr>
          <p:cNvPr id="16" name="图片 15" descr="校徽-7"/>
          <p:cNvPicPr>
            <a:picLocks noChangeAspect="1"/>
          </p:cNvPicPr>
          <p:nvPr/>
        </p:nvPicPr>
        <p:blipFill>
          <a:blip r:embed="rId4">
            <a:grayscl/>
          </a:blip>
          <a:stretch>
            <a:fillRect/>
          </a:stretch>
        </p:blipFill>
        <p:spPr>
          <a:xfrm>
            <a:off x="9814560" y="132080"/>
            <a:ext cx="2152015" cy="715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59133" y="3806864"/>
            <a:ext cx="4073744" cy="830997"/>
          </a:xfrm>
          <a:prstGeom prst="rect">
            <a:avLst/>
          </a:prstGeom>
          <a:noFill/>
        </p:spPr>
        <p:txBody>
          <a:bodyPr vert="horz" wrap="none" rtlCol="0" anchor="ctr">
            <a:spAutoFit/>
          </a:bodyPr>
          <a:lstStyle/>
          <a:p>
            <a:pPr algn="ctr"/>
            <a:r>
              <a:rPr lang="en-US" altLang="zh-CN"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Introduction</a:t>
            </a:r>
            <a:endParaRPr lang="zh-CN" altLang="en-US"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bg2">
                      <a:lumMod val="50000"/>
                    </a:schemeClr>
                  </a:solidFill>
                  <a:latin typeface="Impact" panose="020B0806030902050204" pitchFamily="34" charset="0"/>
                  <a:ea typeface="微软雅黑" panose="020B0503020204020204" pitchFamily="34" charset="-122"/>
                </a:rPr>
                <a:t>01</a:t>
              </a: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2">
                <a:lumMod val="50000"/>
              </a:schemeClr>
            </a:solidFill>
          </a:ln>
          <a:extLst>
            <a:ext uri="{909E8E84-426E-40DD-AFC4-6F175D3DCCD1}">
              <a14:hiddenFill xmlns:a14="http://schemas.microsoft.com/office/drawing/2010/main">
                <a:solidFill>
                  <a:schemeClr val="bg2">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pic>
        <p:nvPicPr>
          <p:cNvPr id="15" name="图片 14" descr="校徽-7"/>
          <p:cNvPicPr>
            <a:picLocks noChangeAspect="1"/>
          </p:cNvPicPr>
          <p:nvPr/>
        </p:nvPicPr>
        <p:blipFill>
          <a:blip r:embed="rId2">
            <a:grayscl/>
          </a:blip>
          <a:stretch>
            <a:fillRect/>
          </a:stretch>
        </p:blipFill>
        <p:spPr>
          <a:xfrm>
            <a:off x="9814560" y="132080"/>
            <a:ext cx="2152015" cy="715010"/>
          </a:xfrm>
          <a:prstGeom prst="rect">
            <a:avLst/>
          </a:prstGeom>
        </p:spPr>
      </p:pic>
      <p:pic>
        <p:nvPicPr>
          <p:cNvPr id="10" name="图片 9" descr="1"/>
          <p:cNvPicPr>
            <a:picLocks noChangeAspect="1"/>
          </p:cNvPicPr>
          <p:nvPr/>
        </p:nvPicPr>
        <p:blipFill>
          <a:blip r:embed="rId3"/>
          <a:stretch>
            <a:fillRect/>
          </a:stretch>
        </p:blipFill>
        <p:spPr>
          <a:xfrm>
            <a:off x="5121275" y="5426710"/>
            <a:ext cx="2301875" cy="1627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1073958" y="371202"/>
            <a:ext cx="184696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Abstract</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a:extLst>
            <a:ext uri="{909E8E84-426E-40DD-AFC4-6F175D3DCCD1}">
              <a14:hiddenFill xmlns:a14="http://schemas.microsoft.com/office/drawing/2010/main">
                <a:solidFill>
                  <a:schemeClr val="bg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descr="校徽-7"/>
          <p:cNvPicPr>
            <a:picLocks noChangeAspect="1"/>
          </p:cNvPicPr>
          <p:nvPr/>
        </p:nvPicPr>
        <p:blipFill>
          <a:blip r:embed="rId3">
            <a:grayscl/>
          </a:blip>
          <a:stretch>
            <a:fillRect/>
          </a:stretch>
        </p:blipFill>
        <p:spPr>
          <a:xfrm>
            <a:off x="9814560" y="132080"/>
            <a:ext cx="2152015" cy="715010"/>
          </a:xfrm>
          <a:prstGeom prst="rect">
            <a:avLst/>
          </a:prstGeom>
        </p:spPr>
      </p:pic>
      <p:sp>
        <p:nvSpPr>
          <p:cNvPr id="49" name="文本框 48">
            <a:extLst>
              <a:ext uri="{FF2B5EF4-FFF2-40B4-BE49-F238E27FC236}">
                <a16:creationId xmlns:a16="http://schemas.microsoft.com/office/drawing/2014/main" id="{3058B403-132F-264A-A313-D9DC04176077}"/>
              </a:ext>
            </a:extLst>
          </p:cNvPr>
          <p:cNvSpPr txBox="1"/>
          <p:nvPr/>
        </p:nvSpPr>
        <p:spPr>
          <a:xfrm>
            <a:off x="1207168" y="1234514"/>
            <a:ext cx="10759407" cy="4955203"/>
          </a:xfrm>
          <a:prstGeom prst="rect">
            <a:avLst/>
          </a:prstGeom>
          <a:noFill/>
        </p:spPr>
        <p:txBody>
          <a:bodyPr wrap="square">
            <a:spAutoFit/>
          </a:bodyPr>
          <a:lstStyle/>
          <a:p>
            <a:r>
              <a:rPr lang="en-US" altLang="zh-CN" sz="2400" b="1" dirty="0"/>
              <a:t>Few-shot</a:t>
            </a:r>
            <a:r>
              <a:rPr lang="zh-CN" altLang="en-US" sz="2400" b="1" dirty="0"/>
              <a:t> learning problem</a:t>
            </a:r>
            <a:r>
              <a:rPr lang="en-US" altLang="zh-CN" sz="2400" b="1" dirty="0"/>
              <a:t>:</a:t>
            </a:r>
          </a:p>
          <a:p>
            <a:r>
              <a:rPr lang="en-US" altLang="zh-CN" sz="2400" dirty="0"/>
              <a:t>1)</a:t>
            </a:r>
            <a:r>
              <a:rPr lang="zh-CN" altLang="en-US" sz="2400" dirty="0"/>
              <a:t> </a:t>
            </a:r>
            <a:r>
              <a:rPr lang="en-US" altLang="zh-CN" sz="2400" dirty="0">
                <a:solidFill>
                  <a:srgbClr val="C00000"/>
                </a:solidFill>
              </a:rPr>
              <a:t>M</a:t>
            </a:r>
            <a:r>
              <a:rPr lang="zh-CN" altLang="en-US" sz="2400" dirty="0">
                <a:solidFill>
                  <a:srgbClr val="C00000"/>
                </a:solidFill>
              </a:rPr>
              <a:t>edium-sized </a:t>
            </a:r>
            <a:r>
              <a:rPr lang="zh-CN" altLang="en-US" sz="2400" dirty="0"/>
              <a:t>language models (e.g., RoBERTa) can be accessed on common hardware resources</a:t>
            </a:r>
            <a:r>
              <a:rPr lang="en-US" altLang="zh-CN" sz="2400" dirty="0"/>
              <a:t>.</a:t>
            </a:r>
          </a:p>
          <a:p>
            <a:r>
              <a:rPr lang="en-US" altLang="zh-CN" sz="2400" dirty="0"/>
              <a:t>2)</a:t>
            </a:r>
            <a:r>
              <a:rPr lang="zh-CN" altLang="en-US" sz="2400" dirty="0"/>
              <a:t> </a:t>
            </a:r>
            <a:r>
              <a:rPr lang="en-US" altLang="zh-CN" sz="2400" dirty="0"/>
              <a:t>F</a:t>
            </a:r>
            <a:r>
              <a:rPr lang="zh-CN" altLang="en-US" sz="2400" dirty="0"/>
              <a:t>ine-tuning can be performed with a </a:t>
            </a:r>
            <a:r>
              <a:rPr lang="zh-CN" altLang="en-US" sz="2400" dirty="0">
                <a:solidFill>
                  <a:srgbClr val="C00000"/>
                </a:solidFill>
              </a:rPr>
              <a:t>small number </a:t>
            </a:r>
            <a:r>
              <a:rPr lang="zh-CN" altLang="en-US" sz="2400" dirty="0"/>
              <a:t>of samples.</a:t>
            </a:r>
            <a:endParaRPr lang="en-US" altLang="zh-CN" sz="2400" dirty="0"/>
          </a:p>
          <a:p>
            <a:pPr marL="342900" indent="-342900">
              <a:buAutoNum type="arabicParenR"/>
            </a:pPr>
            <a:endParaRPr lang="en-US" altLang="zh-CN" sz="2400" dirty="0"/>
          </a:p>
          <a:p>
            <a:r>
              <a:rPr lang="en-US" altLang="zh-CN" sz="2400" b="1" dirty="0"/>
              <a:t>The</a:t>
            </a:r>
            <a:r>
              <a:rPr lang="zh-CN" altLang="en-US" sz="2400" b="1" dirty="0"/>
              <a:t> </a:t>
            </a:r>
            <a:r>
              <a:rPr lang="en-US" altLang="zh-CN" sz="2400" b="1" dirty="0"/>
              <a:t>method</a:t>
            </a:r>
            <a:r>
              <a:rPr lang="zh-CN" altLang="en-US" sz="2400" b="1" dirty="0"/>
              <a:t> </a:t>
            </a:r>
            <a:r>
              <a:rPr lang="en-US" altLang="zh-CN" sz="2400" b="1" dirty="0"/>
              <a:t>includes:</a:t>
            </a:r>
          </a:p>
          <a:p>
            <a:r>
              <a:rPr lang="en-US" altLang="zh-CN" sz="2400" dirty="0"/>
              <a:t>1)</a:t>
            </a:r>
            <a:r>
              <a:rPr lang="zh-CN" altLang="en-US" sz="2400" dirty="0"/>
              <a:t> </a:t>
            </a:r>
            <a:r>
              <a:rPr lang="en-US" altLang="zh-CN" sz="2400" dirty="0">
                <a:solidFill>
                  <a:srgbClr val="C00000"/>
                </a:solidFill>
              </a:rPr>
              <a:t>Prompt-based fine-tuning </a:t>
            </a:r>
            <a:r>
              <a:rPr lang="en-US" altLang="zh-CN" sz="2400" dirty="0"/>
              <a:t>together with a</a:t>
            </a:r>
            <a:r>
              <a:rPr lang="zh-CN" altLang="en-US" sz="2400" dirty="0"/>
              <a:t> </a:t>
            </a:r>
            <a:r>
              <a:rPr lang="en-US" altLang="zh-CN" sz="2400" dirty="0"/>
              <a:t>novel pipeline for automating prompt</a:t>
            </a:r>
            <a:r>
              <a:rPr lang="zh-CN" altLang="en-US" sz="2400" dirty="0"/>
              <a:t> </a:t>
            </a:r>
            <a:r>
              <a:rPr lang="en-US" altLang="zh-CN" sz="2400" dirty="0"/>
              <a:t>generation.</a:t>
            </a:r>
          </a:p>
          <a:p>
            <a:r>
              <a:rPr lang="en-US" altLang="zh-CN" sz="2400" dirty="0"/>
              <a:t>2)</a:t>
            </a:r>
            <a:r>
              <a:rPr lang="zh-CN" altLang="en-US" sz="2400" dirty="0"/>
              <a:t> </a:t>
            </a:r>
            <a:r>
              <a:rPr lang="en-US" altLang="zh-CN" sz="2400" dirty="0">
                <a:solidFill>
                  <a:srgbClr val="C00000"/>
                </a:solidFill>
              </a:rPr>
              <a:t>A refined strategy </a:t>
            </a:r>
            <a:r>
              <a:rPr lang="en-US" altLang="zh-CN" sz="2400" dirty="0"/>
              <a:t>for dynamically</a:t>
            </a:r>
            <a:r>
              <a:rPr lang="zh-CN" altLang="en-US" sz="2400" dirty="0"/>
              <a:t> </a:t>
            </a:r>
            <a:r>
              <a:rPr lang="en-US" altLang="zh-CN" sz="2400" dirty="0"/>
              <a:t>and selectively incorporating</a:t>
            </a:r>
            <a:r>
              <a:rPr lang="zh-CN" altLang="en-US" sz="2400" dirty="0"/>
              <a:t> </a:t>
            </a:r>
            <a:r>
              <a:rPr lang="en-US" altLang="zh-CN" sz="2400" dirty="0"/>
              <a:t>demonstrations</a:t>
            </a:r>
            <a:r>
              <a:rPr lang="zh-CN" altLang="en-US" sz="2400" dirty="0"/>
              <a:t> </a:t>
            </a:r>
            <a:r>
              <a:rPr lang="en-US" altLang="zh-CN" sz="2400" dirty="0"/>
              <a:t>into each context.</a:t>
            </a:r>
          </a:p>
          <a:p>
            <a:endParaRPr lang="en-US" altLang="zh-CN" sz="2400" dirty="0"/>
          </a:p>
          <a:p>
            <a:r>
              <a:rPr lang="en-US" altLang="zh-CN" sz="2400" b="1" dirty="0"/>
              <a:t>The</a:t>
            </a:r>
            <a:r>
              <a:rPr lang="zh-CN" altLang="en-US" sz="2400" b="1" dirty="0"/>
              <a:t> </a:t>
            </a:r>
            <a:r>
              <a:rPr lang="en-US" altLang="zh-CN" sz="2400" b="1" dirty="0"/>
              <a:t>performance:</a:t>
            </a:r>
          </a:p>
          <a:p>
            <a:r>
              <a:rPr lang="en-US" altLang="zh-CN" sz="2400" dirty="0">
                <a:solidFill>
                  <a:srgbClr val="C00000"/>
                </a:solidFill>
              </a:rPr>
              <a:t>30% </a:t>
            </a:r>
            <a:r>
              <a:rPr lang="en-US" altLang="zh-CN" sz="2400" dirty="0"/>
              <a:t>absolute and</a:t>
            </a:r>
            <a:r>
              <a:rPr lang="zh-CN" altLang="en-US" sz="2400" dirty="0"/>
              <a:t> </a:t>
            </a:r>
            <a:r>
              <a:rPr lang="en-US" altLang="zh-CN" sz="2400" dirty="0">
                <a:solidFill>
                  <a:srgbClr val="C00000"/>
                </a:solidFill>
              </a:rPr>
              <a:t>11% </a:t>
            </a:r>
            <a:r>
              <a:rPr lang="en-US" altLang="zh-CN" sz="2400" dirty="0"/>
              <a:t>on</a:t>
            </a:r>
            <a:r>
              <a:rPr lang="zh-CN" altLang="en-US" sz="2400" dirty="0"/>
              <a:t> </a:t>
            </a:r>
            <a:r>
              <a:rPr lang="en-US" altLang="zh-CN" sz="2400" dirty="0"/>
              <a:t>average</a:t>
            </a:r>
            <a:r>
              <a:rPr lang="zh-CN" altLang="en-US" sz="2400" dirty="0"/>
              <a:t> </a:t>
            </a:r>
            <a:r>
              <a:rPr lang="en-US" altLang="zh-CN" sz="2400" dirty="0"/>
              <a:t>improvement compared</a:t>
            </a:r>
            <a:r>
              <a:rPr lang="zh-CN" altLang="en-US" sz="2400" dirty="0"/>
              <a:t> </a:t>
            </a:r>
            <a:r>
              <a:rPr lang="en-US" altLang="zh-CN" sz="2400" dirty="0"/>
              <a:t>to</a:t>
            </a:r>
            <a:r>
              <a:rPr lang="zh-CN" altLang="en-US" sz="2400" dirty="0"/>
              <a:t> </a:t>
            </a:r>
            <a:r>
              <a:rPr lang="en-US" altLang="zh-CN" sz="2400" dirty="0"/>
              <a:t>standard</a:t>
            </a:r>
            <a:r>
              <a:rPr lang="zh-CN" altLang="en-US" sz="2400" dirty="0"/>
              <a:t> </a:t>
            </a:r>
            <a:r>
              <a:rPr lang="en-US" altLang="zh-CN" sz="2400" dirty="0"/>
              <a:t>fine-tune.</a:t>
            </a:r>
            <a:r>
              <a:rPr lang="zh-CN" altLang="en-US" sz="2400" dirty="0"/>
              <a:t> </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1073958" y="371202"/>
            <a:ext cx="223168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Motivation</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a:extLst>
            <a:ext uri="{909E8E84-426E-40DD-AFC4-6F175D3DCCD1}">
              <a14:hiddenFill xmlns:a14="http://schemas.microsoft.com/office/drawing/2010/main">
                <a:solidFill>
                  <a:schemeClr val="bg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descr="校徽-7"/>
          <p:cNvPicPr>
            <a:picLocks noChangeAspect="1"/>
          </p:cNvPicPr>
          <p:nvPr/>
        </p:nvPicPr>
        <p:blipFill>
          <a:blip r:embed="rId3">
            <a:grayscl/>
          </a:blip>
          <a:stretch>
            <a:fillRect/>
          </a:stretch>
        </p:blipFill>
        <p:spPr>
          <a:xfrm>
            <a:off x="9814560" y="132080"/>
            <a:ext cx="2152015" cy="715010"/>
          </a:xfrm>
          <a:prstGeom prst="rect">
            <a:avLst/>
          </a:prstGeom>
        </p:spPr>
      </p:pic>
      <p:grpSp>
        <p:nvGrpSpPr>
          <p:cNvPr id="6" name="组合 30">
            <a:extLst>
              <a:ext uri="{FF2B5EF4-FFF2-40B4-BE49-F238E27FC236}">
                <a16:creationId xmlns:a16="http://schemas.microsoft.com/office/drawing/2014/main" id="{5735F851-50DB-234C-830D-6032789ED03D}"/>
              </a:ext>
            </a:extLst>
          </p:cNvPr>
          <p:cNvGrpSpPr/>
          <p:nvPr/>
        </p:nvGrpSpPr>
        <p:grpSpPr>
          <a:xfrm>
            <a:off x="1131423" y="1762788"/>
            <a:ext cx="10326286" cy="596884"/>
            <a:chOff x="1283903" y="2109457"/>
            <a:chExt cx="10326286" cy="596884"/>
          </a:xfrm>
        </p:grpSpPr>
        <p:sp>
          <p:nvSpPr>
            <p:cNvPr id="7" name="矩形 6">
              <a:extLst>
                <a:ext uri="{FF2B5EF4-FFF2-40B4-BE49-F238E27FC236}">
                  <a16:creationId xmlns:a16="http://schemas.microsoft.com/office/drawing/2014/main" id="{22ACB506-D0BC-7541-B1E3-68C3FA336C83}"/>
                </a:ext>
              </a:extLst>
            </p:cNvPr>
            <p:cNvSpPr/>
            <p:nvPr/>
          </p:nvSpPr>
          <p:spPr>
            <a:xfrm>
              <a:off x="2123229" y="2109457"/>
              <a:ext cx="9486960" cy="53194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t>The number</a:t>
              </a:r>
              <a:r>
                <a:rPr lang="zh-CN" altLang="en-US" sz="2400" dirty="0"/>
                <a:t> </a:t>
              </a:r>
              <a:r>
                <a:rPr lang="en-US" altLang="zh-CN" sz="2400" dirty="0"/>
                <a:t>of</a:t>
              </a:r>
              <a:r>
                <a:rPr lang="zh-CN" altLang="en-US" sz="2400" dirty="0"/>
                <a:t> </a:t>
              </a:r>
              <a:r>
                <a:rPr lang="en-US" altLang="zh-CN" sz="2400" dirty="0"/>
                <a:t>parameters</a:t>
              </a:r>
              <a:r>
                <a:rPr lang="zh-CN" altLang="en-US" sz="2400" dirty="0"/>
                <a:t> </a:t>
              </a:r>
              <a:r>
                <a:rPr lang="en-US" altLang="zh-CN" sz="2400" dirty="0"/>
                <a:t>of GPT-3 model is so </a:t>
              </a:r>
              <a:r>
                <a:rPr lang="en-US" altLang="zh-CN" sz="2400" dirty="0">
                  <a:solidFill>
                    <a:srgbClr val="C00000"/>
                  </a:solidFill>
                </a:rPr>
                <a:t>huge</a:t>
              </a:r>
              <a:r>
                <a:rPr lang="en-US" altLang="zh-CN" sz="2400" dirty="0"/>
                <a:t>.</a:t>
              </a:r>
              <a:r>
                <a:rPr lang="zh-CN" altLang="en-US" sz="2400" dirty="0"/>
                <a:t>    </a:t>
              </a:r>
              <a:r>
                <a:rPr lang="en-US" altLang="zh-CN" sz="2400" dirty="0"/>
                <a:t>=&gt;</a:t>
              </a:r>
              <a:r>
                <a:rPr lang="zh-CN" altLang="en-US" sz="2400" dirty="0"/>
                <a:t>  </a:t>
              </a:r>
              <a:r>
                <a:rPr lang="en-US" altLang="zh-CN" sz="2400" dirty="0"/>
                <a:t>apply</a:t>
              </a:r>
              <a:r>
                <a:rPr lang="zh-CN" altLang="en-US" sz="2400" dirty="0"/>
                <a:t> </a:t>
              </a:r>
              <a:r>
                <a:rPr lang="en-US" altLang="zh-CN" sz="2400" dirty="0"/>
                <a:t>difficultly</a:t>
              </a:r>
              <a:r>
                <a:rPr lang="zh-CN" altLang="en-US" sz="2400" dirty="0"/>
                <a:t>  </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平行四边形 7">
              <a:extLst>
                <a:ext uri="{FF2B5EF4-FFF2-40B4-BE49-F238E27FC236}">
                  <a16:creationId xmlns:a16="http://schemas.microsoft.com/office/drawing/2014/main" id="{43A0A2AA-18FB-8148-A39A-1EC588910A65}"/>
                </a:ext>
              </a:extLst>
            </p:cNvPr>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1</a:t>
              </a:r>
              <a:endParaRPr lang="zh-CN" altLang="en-US" dirty="0">
                <a:solidFill>
                  <a:schemeClr val="bg1"/>
                </a:solidFill>
                <a:ea typeface="微软雅黑" panose="020B0503020204020204" pitchFamily="34" charset="-122"/>
              </a:endParaRPr>
            </a:p>
          </p:txBody>
        </p:sp>
      </p:grpSp>
      <p:grpSp>
        <p:nvGrpSpPr>
          <p:cNvPr id="9" name="组合 30">
            <a:extLst>
              <a:ext uri="{FF2B5EF4-FFF2-40B4-BE49-F238E27FC236}">
                <a16:creationId xmlns:a16="http://schemas.microsoft.com/office/drawing/2014/main" id="{4D2F82B5-C079-1A4C-B1FE-479B79D3341B}"/>
              </a:ext>
            </a:extLst>
          </p:cNvPr>
          <p:cNvGrpSpPr/>
          <p:nvPr/>
        </p:nvGrpSpPr>
        <p:grpSpPr>
          <a:xfrm>
            <a:off x="932857" y="3385488"/>
            <a:ext cx="11259142" cy="596884"/>
            <a:chOff x="1283903" y="2109457"/>
            <a:chExt cx="11259142" cy="596884"/>
          </a:xfrm>
        </p:grpSpPr>
        <p:sp>
          <p:nvSpPr>
            <p:cNvPr id="10" name="矩形 9">
              <a:extLst>
                <a:ext uri="{FF2B5EF4-FFF2-40B4-BE49-F238E27FC236}">
                  <a16:creationId xmlns:a16="http://schemas.microsoft.com/office/drawing/2014/main" id="{727FCF07-A176-984E-A537-CFC312F382A5}"/>
                </a:ext>
              </a:extLst>
            </p:cNvPr>
            <p:cNvSpPr/>
            <p:nvPr/>
          </p:nvSpPr>
          <p:spPr>
            <a:xfrm>
              <a:off x="2123228" y="2109457"/>
              <a:ext cx="10419817" cy="53194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t>Current</a:t>
              </a:r>
              <a:r>
                <a:rPr lang="zh-CN" altLang="en-US" sz="2400" dirty="0"/>
                <a:t> </a:t>
              </a:r>
              <a:r>
                <a:rPr lang="en-US" altLang="zh-CN" sz="2400" dirty="0"/>
                <a:t>templates for prompts and</a:t>
              </a:r>
              <a:r>
                <a:rPr lang="zh-CN" altLang="en-US" sz="2400" dirty="0"/>
                <a:t> </a:t>
              </a:r>
              <a:r>
                <a:rPr lang="en-US" altLang="zh-CN" sz="2400" dirty="0"/>
                <a:t>label</a:t>
              </a:r>
              <a:r>
                <a:rPr lang="zh-CN" altLang="en-US" sz="2400" dirty="0"/>
                <a:t> </a:t>
              </a:r>
              <a:r>
                <a:rPr lang="en-US" altLang="zh-CN" sz="2400" dirty="0"/>
                <a:t>words</a:t>
              </a:r>
              <a:r>
                <a:rPr lang="zh-CN" altLang="en-US" sz="2400" dirty="0"/>
                <a:t> </a:t>
              </a:r>
              <a:r>
                <a:rPr lang="en-US" altLang="zh-CN" sz="2400" dirty="0"/>
                <a:t>are </a:t>
              </a:r>
              <a:r>
                <a:rPr lang="en-US" altLang="zh-CN" sz="2400" dirty="0">
                  <a:solidFill>
                    <a:srgbClr val="C00000"/>
                  </a:solidFill>
                </a:rPr>
                <a:t>artificial</a:t>
              </a:r>
              <a:r>
                <a:rPr lang="en-US" altLang="zh-CN" sz="2400" dirty="0"/>
                <a:t>.</a:t>
              </a:r>
              <a:r>
                <a:rPr lang="zh-CN" altLang="en-US" sz="2400" dirty="0"/>
                <a:t>  </a:t>
              </a:r>
              <a:r>
                <a:rPr lang="en-US" altLang="zh-CN" sz="2400" dirty="0"/>
                <a:t>=&gt;</a:t>
              </a:r>
              <a:r>
                <a:rPr lang="zh-CN" altLang="en-US" sz="2400" dirty="0"/>
                <a:t>  </a:t>
              </a:r>
              <a:r>
                <a:rPr lang="en-US" altLang="zh-CN" sz="2400" dirty="0"/>
                <a:t>not extensible</a:t>
              </a:r>
              <a:r>
                <a:rPr lang="zh-CN" altLang="en-US" sz="2400" dirty="0"/>
                <a:t>  </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平行四边形 10">
              <a:extLst>
                <a:ext uri="{FF2B5EF4-FFF2-40B4-BE49-F238E27FC236}">
                  <a16:creationId xmlns:a16="http://schemas.microsoft.com/office/drawing/2014/main" id="{B585FBC5-A977-BF48-B02F-54631FB8D472}"/>
                </a:ext>
              </a:extLst>
            </p:cNvPr>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2</a:t>
              </a:r>
              <a:endParaRPr lang="zh-CN" altLang="en-US" dirty="0">
                <a:solidFill>
                  <a:schemeClr val="bg1"/>
                </a:solidFill>
                <a:ea typeface="微软雅黑" panose="020B0503020204020204" pitchFamily="34" charset="-122"/>
              </a:endParaRPr>
            </a:p>
          </p:txBody>
        </p:sp>
      </p:grpSp>
      <p:grpSp>
        <p:nvGrpSpPr>
          <p:cNvPr id="12" name="组合 30">
            <a:extLst>
              <a:ext uri="{FF2B5EF4-FFF2-40B4-BE49-F238E27FC236}">
                <a16:creationId xmlns:a16="http://schemas.microsoft.com/office/drawing/2014/main" id="{352E05B8-3BF8-3440-9F7A-5C886CEDC7C2}"/>
              </a:ext>
            </a:extLst>
          </p:cNvPr>
          <p:cNvGrpSpPr/>
          <p:nvPr/>
        </p:nvGrpSpPr>
        <p:grpSpPr>
          <a:xfrm>
            <a:off x="707433" y="5001300"/>
            <a:ext cx="9107127" cy="830997"/>
            <a:chOff x="1283903" y="2122141"/>
            <a:chExt cx="9107127" cy="830997"/>
          </a:xfrm>
        </p:grpSpPr>
        <p:sp>
          <p:nvSpPr>
            <p:cNvPr id="13" name="矩形 12">
              <a:extLst>
                <a:ext uri="{FF2B5EF4-FFF2-40B4-BE49-F238E27FC236}">
                  <a16:creationId xmlns:a16="http://schemas.microsoft.com/office/drawing/2014/main" id="{08A5B68B-B954-904A-A0F9-FD2FDF9AB22E}"/>
                </a:ext>
              </a:extLst>
            </p:cNvPr>
            <p:cNvSpPr/>
            <p:nvPr/>
          </p:nvSpPr>
          <p:spPr>
            <a:xfrm>
              <a:off x="2083669" y="2122141"/>
              <a:ext cx="8307361" cy="83099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GPT-3’s</a:t>
              </a:r>
              <a:r>
                <a:rPr lang="zh-CN" altLang="en-US" sz="2400" dirty="0"/>
                <a:t> </a:t>
              </a:r>
              <a:r>
                <a:rPr lang="en-US" altLang="zh-CN" sz="2400" dirty="0"/>
                <a:t>naive “in-context learning” paradigm</a:t>
              </a:r>
              <a:r>
                <a:rPr lang="zh-CN" altLang="en-US" sz="2400" dirty="0"/>
                <a:t> </a:t>
              </a:r>
              <a:r>
                <a:rPr lang="en-US" altLang="zh-CN" sz="2400" dirty="0"/>
                <a:t>was</a:t>
              </a:r>
              <a:r>
                <a:rPr lang="zh-CN" altLang="en-US" sz="2400" dirty="0"/>
                <a:t> </a:t>
              </a:r>
              <a:r>
                <a:rPr lang="en-US" altLang="zh-CN" sz="2400" dirty="0">
                  <a:solidFill>
                    <a:srgbClr val="C00000"/>
                  </a:solidFill>
                </a:rPr>
                <a:t>limited</a:t>
              </a:r>
              <a:r>
                <a:rPr lang="zh-CN" altLang="en-US" sz="2400" dirty="0"/>
                <a:t> </a:t>
              </a:r>
              <a:r>
                <a:rPr lang="en-US" altLang="zh-CN" sz="2400" dirty="0"/>
                <a:t>by</a:t>
              </a:r>
              <a:r>
                <a:rPr lang="zh-CN" altLang="en-US" sz="2400" dirty="0"/>
                <a:t> </a:t>
              </a:r>
              <a:r>
                <a:rPr lang="en-US" altLang="zh-CN" sz="2400" dirty="0"/>
                <a:t>sampled examples</a:t>
              </a:r>
              <a:r>
                <a:rPr lang="zh-CN" altLang="en-US" sz="2400" dirty="0"/>
                <a:t> </a:t>
              </a:r>
              <a:r>
                <a:rPr lang="en-US" altLang="zh-CN" sz="2400" dirty="0"/>
                <a:t>and</a:t>
              </a:r>
              <a:r>
                <a:rPr lang="zh-CN" altLang="en-US" sz="2400" dirty="0"/>
                <a:t> </a:t>
              </a:r>
              <a:r>
                <a:rPr lang="en-US" altLang="zh-CN" sz="2400" dirty="0"/>
                <a:t>input length</a:t>
              </a:r>
            </a:p>
          </p:txBody>
        </p:sp>
        <p:sp>
          <p:nvSpPr>
            <p:cNvPr id="14" name="平行四边形 13">
              <a:extLst>
                <a:ext uri="{FF2B5EF4-FFF2-40B4-BE49-F238E27FC236}">
                  <a16:creationId xmlns:a16="http://schemas.microsoft.com/office/drawing/2014/main" id="{9B634593-1D59-A046-A7AE-64EB5A3172EA}"/>
                </a:ext>
              </a:extLst>
            </p:cNvPr>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3</a:t>
              </a:r>
              <a:endParaRPr lang="zh-CN" altLang="en-US" dirty="0">
                <a:solidFill>
                  <a:schemeClr val="bg1"/>
                </a:solidFill>
                <a:ea typeface="微软雅黑" panose="020B0503020204020204" pitchFamily="34" charset="-122"/>
              </a:endParaRPr>
            </a:p>
          </p:txBody>
        </p:sp>
      </p:grpSp>
      <p:sp>
        <p:nvSpPr>
          <p:cNvPr id="16" name="文本框 15">
            <a:extLst>
              <a:ext uri="{FF2B5EF4-FFF2-40B4-BE49-F238E27FC236}">
                <a16:creationId xmlns:a16="http://schemas.microsoft.com/office/drawing/2014/main" id="{556F5AE3-2ADF-E84D-A0D5-EFB65FB96D9E}"/>
              </a:ext>
            </a:extLst>
          </p:cNvPr>
          <p:cNvSpPr txBox="1"/>
          <p:nvPr/>
        </p:nvSpPr>
        <p:spPr>
          <a:xfrm>
            <a:off x="9262994" y="5123835"/>
            <a:ext cx="2703581" cy="461665"/>
          </a:xfrm>
          <a:prstGeom prst="rect">
            <a:avLst/>
          </a:prstGeom>
          <a:noFill/>
        </p:spPr>
        <p:txBody>
          <a:bodyPr wrap="square">
            <a:spAutoFit/>
          </a:bodyPr>
          <a:lstStyle/>
          <a:p>
            <a:r>
              <a:rPr lang="en-US" altLang="zh-CN" sz="2400" dirty="0"/>
              <a:t>=&gt;</a:t>
            </a:r>
            <a:r>
              <a:rPr lang="zh-CN" altLang="en-US" sz="2400" dirty="0"/>
              <a:t>  </a:t>
            </a:r>
            <a:r>
              <a:rPr lang="en-US" altLang="zh-CN" sz="2400" dirty="0"/>
              <a:t>difficult</a:t>
            </a:r>
            <a:r>
              <a:rPr lang="zh-CN" altLang="en-US" sz="2400" dirty="0"/>
              <a:t> </a:t>
            </a:r>
            <a:r>
              <a:rPr lang="en-US" altLang="zh-CN" sz="2400" dirty="0"/>
              <a:t>to</a:t>
            </a:r>
            <a:r>
              <a:rPr lang="zh-CN" altLang="en-US" sz="2400" dirty="0"/>
              <a:t> </a:t>
            </a:r>
            <a:r>
              <a:rPr lang="en-US" altLang="zh-CN" sz="2400" dirty="0"/>
              <a:t>learn</a:t>
            </a:r>
            <a:r>
              <a:rPr lang="zh-CN" altLang="en-US" sz="2400" dirty="0"/>
              <a:t> </a:t>
            </a:r>
          </a:p>
        </p:txBody>
      </p:sp>
    </p:spTree>
    <p:extLst>
      <p:ext uri="{BB962C8B-B14F-4D97-AF65-F5344CB8AC3E}">
        <p14:creationId xmlns:p14="http://schemas.microsoft.com/office/powerpoint/2010/main" val="380661072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1073958" y="371202"/>
            <a:ext cx="264205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Contribution</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a:extLst>
            <a:ext uri="{909E8E84-426E-40DD-AFC4-6F175D3DCCD1}">
              <a14:hiddenFill xmlns:a14="http://schemas.microsoft.com/office/drawing/2010/main">
                <a:solidFill>
                  <a:schemeClr val="bg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descr="校徽-7"/>
          <p:cNvPicPr>
            <a:picLocks noChangeAspect="1"/>
          </p:cNvPicPr>
          <p:nvPr/>
        </p:nvPicPr>
        <p:blipFill>
          <a:blip r:embed="rId3">
            <a:grayscl/>
          </a:blip>
          <a:stretch>
            <a:fillRect/>
          </a:stretch>
        </p:blipFill>
        <p:spPr>
          <a:xfrm>
            <a:off x="9814560" y="132080"/>
            <a:ext cx="2152015" cy="715010"/>
          </a:xfrm>
          <a:prstGeom prst="rect">
            <a:avLst/>
          </a:prstGeom>
        </p:spPr>
      </p:pic>
      <p:grpSp>
        <p:nvGrpSpPr>
          <p:cNvPr id="6" name="组合 30">
            <a:extLst>
              <a:ext uri="{FF2B5EF4-FFF2-40B4-BE49-F238E27FC236}">
                <a16:creationId xmlns:a16="http://schemas.microsoft.com/office/drawing/2014/main" id="{EAA03897-40E2-7E40-8A8A-980F32E00995}"/>
              </a:ext>
            </a:extLst>
          </p:cNvPr>
          <p:cNvGrpSpPr/>
          <p:nvPr/>
        </p:nvGrpSpPr>
        <p:grpSpPr>
          <a:xfrm>
            <a:off x="1218761" y="2889934"/>
            <a:ext cx="10238512" cy="584200"/>
            <a:chOff x="1283903" y="2122141"/>
            <a:chExt cx="10238512" cy="584200"/>
          </a:xfrm>
        </p:grpSpPr>
        <p:sp>
          <p:nvSpPr>
            <p:cNvPr id="7" name="矩形 6">
              <a:extLst>
                <a:ext uri="{FF2B5EF4-FFF2-40B4-BE49-F238E27FC236}">
                  <a16:creationId xmlns:a16="http://schemas.microsoft.com/office/drawing/2014/main" id="{F5D2C4E8-C07B-DA40-A798-98BFCD1D60AF}"/>
                </a:ext>
              </a:extLst>
            </p:cNvPr>
            <p:cNvSpPr/>
            <p:nvPr/>
          </p:nvSpPr>
          <p:spPr>
            <a:xfrm>
              <a:off x="2035455" y="2183408"/>
              <a:ext cx="9486960"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Proposed</a:t>
              </a:r>
              <a:r>
                <a:rPr lang="zh-CN" altLang="en-US" sz="2400" dirty="0"/>
                <a:t> </a:t>
              </a:r>
              <a:r>
                <a:rPr lang="en-US" altLang="zh-CN" sz="2400" dirty="0"/>
                <a:t>an</a:t>
              </a:r>
              <a:r>
                <a:rPr lang="zh-CN" altLang="en-US" sz="2400" dirty="0"/>
                <a:t> </a:t>
              </a:r>
              <a:r>
                <a:rPr lang="en-US" altLang="zh-CN" sz="2400" dirty="0"/>
                <a:t>automatic prompt generation</a:t>
              </a:r>
              <a:r>
                <a:rPr lang="zh-CN" altLang="en-US" sz="2400" dirty="0"/>
                <a:t> </a:t>
              </a:r>
              <a:r>
                <a:rPr lang="en-US" altLang="zh-CN" sz="2400" dirty="0"/>
                <a:t>method</a:t>
              </a:r>
            </a:p>
          </p:txBody>
        </p:sp>
        <p:sp>
          <p:nvSpPr>
            <p:cNvPr id="8" name="平行四边形 7">
              <a:extLst>
                <a:ext uri="{FF2B5EF4-FFF2-40B4-BE49-F238E27FC236}">
                  <a16:creationId xmlns:a16="http://schemas.microsoft.com/office/drawing/2014/main" id="{7CDAC8DF-3C85-5543-B71A-651776CA6F6E}"/>
                </a:ext>
              </a:extLst>
            </p:cNvPr>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2</a:t>
              </a:r>
              <a:endParaRPr lang="zh-CN" altLang="en-US" dirty="0">
                <a:solidFill>
                  <a:schemeClr val="bg1"/>
                </a:solidFill>
                <a:ea typeface="微软雅黑" panose="020B0503020204020204" pitchFamily="34" charset="-122"/>
              </a:endParaRPr>
            </a:p>
          </p:txBody>
        </p:sp>
      </p:grpSp>
      <p:grpSp>
        <p:nvGrpSpPr>
          <p:cNvPr id="12" name="组合 30">
            <a:extLst>
              <a:ext uri="{FF2B5EF4-FFF2-40B4-BE49-F238E27FC236}">
                <a16:creationId xmlns:a16="http://schemas.microsoft.com/office/drawing/2014/main" id="{FEAC313E-48FE-7B4C-A684-8E4BF3DF0454}"/>
              </a:ext>
            </a:extLst>
          </p:cNvPr>
          <p:cNvGrpSpPr/>
          <p:nvPr/>
        </p:nvGrpSpPr>
        <p:grpSpPr>
          <a:xfrm>
            <a:off x="997025" y="4101510"/>
            <a:ext cx="11259143" cy="584200"/>
            <a:chOff x="1283903" y="2122141"/>
            <a:chExt cx="11259143" cy="584200"/>
          </a:xfrm>
        </p:grpSpPr>
        <p:sp>
          <p:nvSpPr>
            <p:cNvPr id="13" name="矩形 12">
              <a:extLst>
                <a:ext uri="{FF2B5EF4-FFF2-40B4-BE49-F238E27FC236}">
                  <a16:creationId xmlns:a16="http://schemas.microsoft.com/office/drawing/2014/main" id="{1C5C25EA-DE2B-2B46-A1E5-36EFF9B6B6FE}"/>
                </a:ext>
              </a:extLst>
            </p:cNvPr>
            <p:cNvSpPr/>
            <p:nvPr/>
          </p:nvSpPr>
          <p:spPr>
            <a:xfrm>
              <a:off x="2123229" y="2183408"/>
              <a:ext cx="10419817"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Incorporated</a:t>
              </a:r>
              <a:r>
                <a:rPr lang="zh-CN" altLang="en-US" sz="2400" dirty="0"/>
                <a:t> </a:t>
              </a:r>
              <a:r>
                <a:rPr lang="en-US" altLang="zh-CN" sz="2400" dirty="0"/>
                <a:t>demonstrations as additional context</a:t>
              </a:r>
            </a:p>
          </p:txBody>
        </p:sp>
        <p:sp>
          <p:nvSpPr>
            <p:cNvPr id="14" name="平行四边形 13">
              <a:extLst>
                <a:ext uri="{FF2B5EF4-FFF2-40B4-BE49-F238E27FC236}">
                  <a16:creationId xmlns:a16="http://schemas.microsoft.com/office/drawing/2014/main" id="{F1FBE52D-5A89-984A-819A-70FE53A2B198}"/>
                </a:ext>
              </a:extLst>
            </p:cNvPr>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3</a:t>
              </a:r>
              <a:endParaRPr lang="zh-CN" altLang="en-US" dirty="0">
                <a:solidFill>
                  <a:schemeClr val="bg1"/>
                </a:solidFill>
                <a:ea typeface="微软雅黑" panose="020B0503020204020204" pitchFamily="34" charset="-122"/>
              </a:endParaRPr>
            </a:p>
          </p:txBody>
        </p:sp>
      </p:grpSp>
      <p:grpSp>
        <p:nvGrpSpPr>
          <p:cNvPr id="17" name="组合 30">
            <a:extLst>
              <a:ext uri="{FF2B5EF4-FFF2-40B4-BE49-F238E27FC236}">
                <a16:creationId xmlns:a16="http://schemas.microsoft.com/office/drawing/2014/main" id="{20192470-FE65-6C4B-9C51-5D63F1F21F04}"/>
              </a:ext>
            </a:extLst>
          </p:cNvPr>
          <p:cNvGrpSpPr/>
          <p:nvPr/>
        </p:nvGrpSpPr>
        <p:grpSpPr>
          <a:xfrm>
            <a:off x="1411874" y="1597001"/>
            <a:ext cx="8509693" cy="830997"/>
            <a:chOff x="1283903" y="2040785"/>
            <a:chExt cx="8509693" cy="830997"/>
          </a:xfrm>
        </p:grpSpPr>
        <p:sp>
          <p:nvSpPr>
            <p:cNvPr id="18" name="矩形 17">
              <a:extLst>
                <a:ext uri="{FF2B5EF4-FFF2-40B4-BE49-F238E27FC236}">
                  <a16:creationId xmlns:a16="http://schemas.microsoft.com/office/drawing/2014/main" id="{1AC9D9A1-07F0-FB48-9BB6-C8E9B4EB3777}"/>
                </a:ext>
              </a:extLst>
            </p:cNvPr>
            <p:cNvSpPr/>
            <p:nvPr/>
          </p:nvSpPr>
          <p:spPr>
            <a:xfrm>
              <a:off x="2142462" y="2040785"/>
              <a:ext cx="7651134" cy="83099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Proposed</a:t>
              </a:r>
              <a:r>
                <a:rPr lang="zh-CN" altLang="en-US" sz="2400" dirty="0"/>
                <a:t> </a:t>
              </a:r>
              <a:r>
                <a:rPr lang="en-US" altLang="zh-CN" sz="2400" dirty="0"/>
                <a:t>a</a:t>
              </a:r>
              <a:r>
                <a:rPr lang="zh-CN" altLang="en-US" sz="2400" dirty="0"/>
                <a:t> </a:t>
              </a:r>
              <a:r>
                <a:rPr lang="en-US" altLang="zh-CN" sz="2400" dirty="0"/>
                <a:t>fine-tuning</a:t>
              </a:r>
              <a:r>
                <a:rPr lang="zh-CN" altLang="en-US" sz="2400" dirty="0"/>
                <a:t> </a:t>
              </a:r>
              <a:r>
                <a:rPr lang="en-US" altLang="zh-CN" sz="2400" dirty="0"/>
                <a:t>pre-trained</a:t>
              </a:r>
              <a:r>
                <a:rPr lang="zh-CN" altLang="en-US" sz="2400" dirty="0"/>
                <a:t> </a:t>
              </a:r>
              <a:r>
                <a:rPr lang="en-US" altLang="zh-CN" sz="2400" dirty="0"/>
                <a:t>model</a:t>
              </a:r>
              <a:r>
                <a:rPr lang="zh-CN" altLang="en-US" sz="2400" dirty="0"/>
                <a:t> </a:t>
              </a:r>
              <a:r>
                <a:rPr lang="en-US" altLang="zh-CN" sz="2400" dirty="0"/>
                <a:t>method</a:t>
              </a:r>
              <a:r>
                <a:rPr lang="zh-CN" altLang="en-US" sz="2400" dirty="0"/>
                <a:t> </a:t>
              </a:r>
              <a:r>
                <a:rPr lang="en-US" altLang="zh-CN" sz="2400" dirty="0"/>
                <a:t>based</a:t>
              </a:r>
              <a:r>
                <a:rPr lang="zh-CN" altLang="en-US" sz="2400" dirty="0"/>
                <a:t> </a:t>
              </a:r>
              <a:r>
                <a:rPr lang="en-US" altLang="zh-CN" sz="2400" dirty="0"/>
                <a:t>on</a:t>
              </a:r>
              <a:r>
                <a:rPr lang="zh-CN" altLang="en-US" sz="2400" dirty="0"/>
                <a:t> </a:t>
              </a:r>
              <a:r>
                <a:rPr lang="en-US" altLang="zh-CN" sz="2400" dirty="0"/>
                <a:t>prompts</a:t>
              </a:r>
              <a:r>
                <a:rPr lang="zh-CN" altLang="en-US" sz="2400" dirty="0"/>
                <a:t> </a:t>
              </a:r>
              <a:r>
                <a:rPr lang="en-US" altLang="zh-CN" sz="2400" dirty="0"/>
                <a:t>and</a:t>
              </a:r>
              <a:r>
                <a:rPr lang="zh-CN" altLang="en-US" sz="2400" dirty="0"/>
                <a:t> </a:t>
              </a:r>
              <a:r>
                <a:rPr lang="en-US" altLang="zh-CN" sz="2400" dirty="0"/>
                <a:t>demonstrations</a:t>
              </a:r>
            </a:p>
          </p:txBody>
        </p:sp>
        <p:sp>
          <p:nvSpPr>
            <p:cNvPr id="19" name="平行四边形 18">
              <a:extLst>
                <a:ext uri="{FF2B5EF4-FFF2-40B4-BE49-F238E27FC236}">
                  <a16:creationId xmlns:a16="http://schemas.microsoft.com/office/drawing/2014/main" id="{50AB8E29-0969-874D-9B12-6E6076951060}"/>
                </a:ext>
              </a:extLst>
            </p:cNvPr>
            <p:cNvSpPr/>
            <p:nvPr/>
          </p:nvSpPr>
          <p:spPr>
            <a:xfrm>
              <a:off x="1283903" y="2122141"/>
              <a:ext cx="751552" cy="584200"/>
            </a:xfrm>
            <a:prstGeom prst="parallelogram">
              <a:avLst/>
            </a:prstGeom>
            <a:solidFill>
              <a:schemeClr val="bg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1"/>
                  </a:solidFill>
                  <a:ea typeface="微软雅黑" panose="020B0503020204020204" pitchFamily="34" charset="-122"/>
                </a:rPr>
                <a:t>1</a:t>
              </a:r>
              <a:endParaRPr lang="zh-CN" altLang="en-US" dirty="0">
                <a:solidFill>
                  <a:schemeClr val="bg1"/>
                </a:solidFill>
                <a:ea typeface="微软雅黑" panose="020B0503020204020204" pitchFamily="34" charset="-122"/>
              </a:endParaRPr>
            </a:p>
          </p:txBody>
        </p:sp>
      </p:grpSp>
    </p:spTree>
    <p:extLst>
      <p:ext uri="{BB962C8B-B14F-4D97-AF65-F5344CB8AC3E}">
        <p14:creationId xmlns:p14="http://schemas.microsoft.com/office/powerpoint/2010/main" val="132953577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1073958" y="371202"/>
            <a:ext cx="27965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Related</a:t>
            </a:r>
            <a:r>
              <a:rPr lang="zh-CN" altLang="en-US"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 </a:t>
            </a: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Work</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a:extLst>
            <a:ext uri="{909E8E84-426E-40DD-AFC4-6F175D3DCCD1}">
              <a14:hiddenFill xmlns:a14="http://schemas.microsoft.com/office/drawing/2010/main">
                <a:solidFill>
                  <a:schemeClr val="bg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descr="校徽-7"/>
          <p:cNvPicPr>
            <a:picLocks noChangeAspect="1"/>
          </p:cNvPicPr>
          <p:nvPr/>
        </p:nvPicPr>
        <p:blipFill>
          <a:blip r:embed="rId3">
            <a:grayscl/>
          </a:blip>
          <a:stretch>
            <a:fillRect/>
          </a:stretch>
        </p:blipFill>
        <p:spPr>
          <a:xfrm>
            <a:off x="9814560" y="132080"/>
            <a:ext cx="2152015" cy="715010"/>
          </a:xfrm>
          <a:prstGeom prst="rect">
            <a:avLst/>
          </a:prstGeom>
        </p:spPr>
      </p:pic>
      <p:sp>
        <p:nvSpPr>
          <p:cNvPr id="7" name="文本框 6">
            <a:extLst>
              <a:ext uri="{FF2B5EF4-FFF2-40B4-BE49-F238E27FC236}">
                <a16:creationId xmlns:a16="http://schemas.microsoft.com/office/drawing/2014/main" id="{75E80E6A-D487-C74F-B452-725F8BDADF90}"/>
              </a:ext>
            </a:extLst>
          </p:cNvPr>
          <p:cNvSpPr txBox="1"/>
          <p:nvPr/>
        </p:nvSpPr>
        <p:spPr>
          <a:xfrm>
            <a:off x="1073958" y="1125974"/>
            <a:ext cx="9216090" cy="480452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dirty="0">
                <a:effectLst/>
                <a:latin typeface="Helvetica" pitchFamily="2" charset="0"/>
              </a:rPr>
              <a:t>Language model prompting</a:t>
            </a:r>
            <a:r>
              <a:rPr lang="zh-CN" altLang="en-US" sz="2000" dirty="0">
                <a:effectLst/>
                <a:latin typeface="Helvetica" pitchFamily="2" charset="0"/>
              </a:rPr>
              <a:t>        </a:t>
            </a:r>
            <a:endParaRPr lang="en-US" altLang="zh-CN" sz="1600" dirty="0">
              <a:effectLst/>
              <a:latin typeface="Helvetica" pitchFamily="2" charset="0"/>
            </a:endParaRPr>
          </a:p>
          <a:p>
            <a:pPr>
              <a:lnSpc>
                <a:spcPct val="150000"/>
              </a:lnSpc>
            </a:pPr>
            <a:r>
              <a:rPr lang="en-US" altLang="zh-CN" dirty="0"/>
              <a:t>GPT series,</a:t>
            </a:r>
            <a:r>
              <a:rPr lang="zh-CN" altLang="en-US" dirty="0"/>
              <a:t> </a:t>
            </a:r>
            <a:r>
              <a:rPr lang="en-US" altLang="zh-CN" dirty="0"/>
              <a:t>PET</a:t>
            </a:r>
            <a:r>
              <a:rPr lang="zh-CN" altLang="en-US" dirty="0"/>
              <a:t>                       </a:t>
            </a:r>
            <a:r>
              <a:rPr lang="en-US" altLang="zh-CN" dirty="0"/>
              <a:t>=&gt;</a:t>
            </a:r>
            <a:r>
              <a:rPr lang="zh-CN" altLang="en-US" dirty="0"/>
              <a:t>     </a:t>
            </a:r>
            <a:r>
              <a:rPr lang="en-US" altLang="zh-CN" dirty="0">
                <a:solidFill>
                  <a:srgbClr val="C00000"/>
                </a:solidFill>
              </a:rPr>
              <a:t>inspired</a:t>
            </a:r>
            <a:r>
              <a:rPr lang="zh-CN" altLang="en-US" dirty="0">
                <a:solidFill>
                  <a:srgbClr val="C00000"/>
                </a:solidFill>
              </a:rPr>
              <a:t> </a:t>
            </a:r>
            <a:r>
              <a:rPr lang="en-US" altLang="zh-CN" dirty="0">
                <a:solidFill>
                  <a:srgbClr val="C00000"/>
                </a:solidFill>
              </a:rPr>
              <a:t>this</a:t>
            </a:r>
            <a:r>
              <a:rPr lang="zh-CN" altLang="en-US" dirty="0">
                <a:solidFill>
                  <a:srgbClr val="C00000"/>
                </a:solidFill>
              </a:rPr>
              <a:t> </a:t>
            </a:r>
            <a:r>
              <a:rPr lang="en-US" altLang="zh-CN" dirty="0">
                <a:solidFill>
                  <a:srgbClr val="C00000"/>
                </a:solidFill>
              </a:rPr>
              <a:t>work</a:t>
            </a:r>
          </a:p>
          <a:p>
            <a:pPr>
              <a:lnSpc>
                <a:spcPct val="150000"/>
              </a:lnSpc>
            </a:pPr>
            <a:endParaRPr lang="en-US" altLang="zh-CN" dirty="0"/>
          </a:p>
          <a:p>
            <a:pPr marL="342900" indent="-342900">
              <a:lnSpc>
                <a:spcPct val="150000"/>
              </a:lnSpc>
              <a:buFont typeface="Arial" panose="020B0604020202020204" pitchFamily="34" charset="0"/>
              <a:buChar char="•"/>
            </a:pPr>
            <a:r>
              <a:rPr lang="en-US" altLang="zh-CN" sz="2000" dirty="0">
                <a:latin typeface="Helvetica" pitchFamily="2" charset="0"/>
              </a:rPr>
              <a:t>Automatic prompt search</a:t>
            </a:r>
            <a:r>
              <a:rPr lang="zh-CN" altLang="en-US" sz="2000" dirty="0">
                <a:latin typeface="Helvetica" pitchFamily="2" charset="0"/>
              </a:rPr>
              <a:t>              </a:t>
            </a:r>
            <a:r>
              <a:rPr lang="en-US" altLang="zh-CN" dirty="0"/>
              <a:t>=&gt;</a:t>
            </a:r>
            <a:r>
              <a:rPr lang="zh-CN" altLang="en-US" dirty="0"/>
              <a:t>     </a:t>
            </a:r>
            <a:r>
              <a:rPr lang="en-US" altLang="zh-CN" dirty="0"/>
              <a:t>search</a:t>
            </a:r>
            <a:r>
              <a:rPr lang="zh-CN" altLang="en-US" dirty="0"/>
              <a:t> </a:t>
            </a:r>
            <a:r>
              <a:rPr lang="en-US" altLang="zh-CN" dirty="0"/>
              <a:t>rely only on </a:t>
            </a:r>
            <a:r>
              <a:rPr lang="en-US" altLang="zh-CN" dirty="0">
                <a:solidFill>
                  <a:srgbClr val="C00000"/>
                </a:solidFill>
              </a:rPr>
              <a:t>a few annotations</a:t>
            </a:r>
          </a:p>
          <a:p>
            <a:pPr>
              <a:lnSpc>
                <a:spcPct val="150000"/>
              </a:lnSpc>
            </a:pPr>
            <a:r>
              <a:rPr lang="en-US" altLang="zh-CN" dirty="0"/>
              <a:t>Only</a:t>
            </a:r>
            <a:r>
              <a:rPr lang="zh-CN" altLang="en-US" dirty="0"/>
              <a:t> </a:t>
            </a:r>
            <a:r>
              <a:rPr lang="en-US" altLang="zh-CN" dirty="0"/>
              <a:t>search</a:t>
            </a:r>
            <a:r>
              <a:rPr lang="zh-CN" altLang="en-US" dirty="0"/>
              <a:t> </a:t>
            </a:r>
            <a:r>
              <a:rPr lang="en-US" altLang="zh-CN" dirty="0"/>
              <a:t>label words automatically</a:t>
            </a:r>
            <a:r>
              <a:rPr lang="zh-CN" altLang="en-US" dirty="0"/>
              <a:t> </a:t>
            </a:r>
            <a:r>
              <a:rPr lang="en-US" altLang="zh-CN" dirty="0"/>
              <a:t>/</a:t>
            </a:r>
            <a:r>
              <a:rPr lang="zh-CN" altLang="en-US" dirty="0"/>
              <a:t> </a:t>
            </a:r>
            <a:r>
              <a:rPr lang="en-US" altLang="zh-CN" dirty="0"/>
              <a:t>limited domains</a:t>
            </a:r>
            <a:r>
              <a:rPr lang="zh-CN" altLang="en-US" dirty="0"/>
              <a:t> </a:t>
            </a:r>
            <a:r>
              <a:rPr lang="en-US" altLang="zh-CN" dirty="0"/>
              <a:t>/</a:t>
            </a:r>
            <a:r>
              <a:rPr lang="zh-CN" altLang="en-US" dirty="0"/>
              <a:t> </a:t>
            </a:r>
            <a:r>
              <a:rPr lang="en-US" altLang="zh-CN" dirty="0"/>
              <a:t>large number of examples</a:t>
            </a:r>
          </a:p>
          <a:p>
            <a:pPr>
              <a:lnSpc>
                <a:spcPct val="150000"/>
              </a:lnSpc>
            </a:pPr>
            <a:endParaRPr lang="en-US" altLang="zh-CN" dirty="0"/>
          </a:p>
          <a:p>
            <a:pPr marL="342900" indent="-342900">
              <a:lnSpc>
                <a:spcPct val="150000"/>
              </a:lnSpc>
              <a:buFont typeface="Arial" panose="020B0604020202020204" pitchFamily="34" charset="0"/>
              <a:buChar char="•"/>
            </a:pPr>
            <a:r>
              <a:rPr lang="en-US" altLang="zh-CN" sz="2000" dirty="0">
                <a:latin typeface="Helvetica" pitchFamily="2" charset="0"/>
              </a:rPr>
              <a:t>Fine-tuning of language models</a:t>
            </a:r>
          </a:p>
          <a:p>
            <a:pPr>
              <a:lnSpc>
                <a:spcPct val="150000"/>
              </a:lnSpc>
            </a:pPr>
            <a:r>
              <a:rPr lang="en-US" altLang="zh-CN" dirty="0"/>
              <a:t>focus on optimization</a:t>
            </a:r>
            <a:r>
              <a:rPr lang="zh-CN" altLang="en-US" dirty="0"/>
              <a:t> </a:t>
            </a:r>
            <a:r>
              <a:rPr lang="en-US" altLang="zh-CN" dirty="0"/>
              <a:t>and regularization techniques</a:t>
            </a:r>
            <a:r>
              <a:rPr lang="zh-CN" altLang="en-US" dirty="0"/>
              <a:t>       </a:t>
            </a:r>
            <a:r>
              <a:rPr lang="en-US" altLang="zh-CN" dirty="0"/>
              <a:t>=&gt;</a:t>
            </a:r>
            <a:r>
              <a:rPr lang="zh-CN" altLang="en-US" dirty="0"/>
              <a:t>   </a:t>
            </a:r>
            <a:r>
              <a:rPr lang="en-US" altLang="zh-CN" dirty="0">
                <a:solidFill>
                  <a:srgbClr val="C00000"/>
                </a:solidFill>
              </a:rPr>
              <a:t>standard </a:t>
            </a:r>
            <a:r>
              <a:rPr lang="en-US" altLang="zh-CN" dirty="0"/>
              <a:t>optimization</a:t>
            </a:r>
            <a:r>
              <a:rPr lang="zh-CN" altLang="en-US" dirty="0"/>
              <a:t> </a:t>
            </a:r>
            <a:r>
              <a:rPr lang="en-US" altLang="zh-CN" dirty="0"/>
              <a:t>techniques</a:t>
            </a:r>
          </a:p>
          <a:p>
            <a:pPr>
              <a:lnSpc>
                <a:spcPct val="150000"/>
              </a:lnSpc>
            </a:pPr>
            <a:endParaRPr lang="en-US" altLang="zh-CN" dirty="0"/>
          </a:p>
          <a:p>
            <a:pPr marL="342900" indent="-342900">
              <a:lnSpc>
                <a:spcPct val="150000"/>
              </a:lnSpc>
              <a:buFont typeface="Arial" panose="020B0604020202020204" pitchFamily="34" charset="0"/>
              <a:buChar char="•"/>
            </a:pPr>
            <a:r>
              <a:rPr lang="en-US" altLang="zh-CN" sz="2000" dirty="0">
                <a:latin typeface="Helvetica" pitchFamily="2" charset="0"/>
              </a:rPr>
              <a:t>Few-shot learning</a:t>
            </a:r>
            <a:r>
              <a:rPr lang="zh-CN" altLang="en-US" sz="2000" dirty="0">
                <a:latin typeface="Helvetica" pitchFamily="2" charset="0"/>
              </a:rPr>
              <a:t>       </a:t>
            </a:r>
            <a:r>
              <a:rPr lang="en-US" altLang="zh-CN" dirty="0"/>
              <a:t>=&gt;</a:t>
            </a:r>
            <a:r>
              <a:rPr lang="zh-CN" altLang="en-US" sz="2000" dirty="0">
                <a:latin typeface="Helvetica" pitchFamily="2" charset="0"/>
              </a:rPr>
              <a:t>   </a:t>
            </a:r>
            <a:r>
              <a:rPr lang="en-US" altLang="zh-CN" dirty="0"/>
              <a:t>making </a:t>
            </a:r>
            <a:r>
              <a:rPr lang="en-US" altLang="zh-CN" dirty="0">
                <a:solidFill>
                  <a:srgbClr val="C00000"/>
                </a:solidFill>
              </a:rPr>
              <a:t>minimal</a:t>
            </a:r>
            <a:r>
              <a:rPr lang="zh-CN" altLang="en-US" dirty="0">
                <a:solidFill>
                  <a:srgbClr val="C00000"/>
                </a:solidFill>
              </a:rPr>
              <a:t> </a:t>
            </a:r>
            <a:r>
              <a:rPr lang="en-US" altLang="zh-CN" dirty="0">
                <a:solidFill>
                  <a:srgbClr val="C00000"/>
                </a:solidFill>
              </a:rPr>
              <a:t>assumptions</a:t>
            </a:r>
            <a:r>
              <a:rPr lang="en-US" altLang="zh-CN" dirty="0"/>
              <a:t> about available resources</a:t>
            </a:r>
            <a:r>
              <a:rPr lang="zh-CN" altLang="en-US" sz="2000" dirty="0">
                <a:latin typeface="Helvetica" pitchFamily="2" charset="0"/>
              </a:rPr>
              <a:t>                  </a:t>
            </a:r>
            <a:endParaRPr lang="en-US" altLang="zh-CN" sz="2000" dirty="0">
              <a:latin typeface="Helvetica" pitchFamily="2" charset="0"/>
            </a:endParaRPr>
          </a:p>
          <a:p>
            <a:pPr>
              <a:lnSpc>
                <a:spcPct val="150000"/>
              </a:lnSpc>
            </a:pPr>
            <a:r>
              <a:rPr lang="en-US" altLang="zh-CN" dirty="0"/>
              <a:t>semi-supervised</a:t>
            </a:r>
            <a:r>
              <a:rPr lang="zh-CN" altLang="en-US" dirty="0"/>
              <a:t> </a:t>
            </a:r>
            <a:r>
              <a:rPr lang="en-US" altLang="zh-CN" dirty="0"/>
              <a:t>learning</a:t>
            </a:r>
            <a:r>
              <a:rPr lang="zh-CN" altLang="en-US" dirty="0"/>
              <a:t> </a:t>
            </a:r>
            <a:r>
              <a:rPr lang="en-US" altLang="zh-CN" dirty="0"/>
              <a:t>/</a:t>
            </a:r>
            <a:r>
              <a:rPr lang="zh-CN" altLang="en-US" dirty="0"/>
              <a:t> </a:t>
            </a:r>
            <a:r>
              <a:rPr lang="en-US" altLang="zh-CN" dirty="0"/>
              <a:t>meta-learning</a:t>
            </a:r>
            <a:r>
              <a:rPr lang="zh-CN" altLang="en-US" dirty="0"/>
              <a:t> </a:t>
            </a:r>
            <a:r>
              <a:rPr lang="en-US" altLang="zh-CN" dirty="0"/>
              <a:t>/</a:t>
            </a:r>
            <a:r>
              <a:rPr lang="zh-CN" altLang="en-US" dirty="0"/>
              <a:t> </a:t>
            </a:r>
            <a:r>
              <a:rPr lang="en-US" altLang="zh-CN" dirty="0"/>
              <a:t>intermediate</a:t>
            </a:r>
            <a:r>
              <a:rPr lang="zh-CN" altLang="en-US" dirty="0"/>
              <a:t> </a:t>
            </a:r>
            <a:r>
              <a:rPr lang="en-US" altLang="zh-CN" dirty="0"/>
              <a:t>training</a:t>
            </a:r>
          </a:p>
        </p:txBody>
      </p:sp>
    </p:spTree>
    <p:extLst>
      <p:ext uri="{BB962C8B-B14F-4D97-AF65-F5344CB8AC3E}">
        <p14:creationId xmlns:p14="http://schemas.microsoft.com/office/powerpoint/2010/main" val="259391134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1073958" y="371202"/>
            <a:ext cx="307806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Problem</a:t>
            </a:r>
            <a:r>
              <a:rPr lang="zh-CN" altLang="en-US"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 </a:t>
            </a:r>
            <a:r>
              <a:rPr lang="en-US" altLang="zh-CN" b="1" dirty="0">
                <a:solidFill>
                  <a:schemeClr val="bg2">
                    <a:lumMod val="50000"/>
                  </a:schemeClr>
                </a:solidFill>
                <a:latin typeface="Arial" panose="020B0604020202020204" pitchFamily="34" charset="0"/>
                <a:cs typeface="Arial" panose="020B0604020202020204" pitchFamily="34" charset="0"/>
                <a:sym typeface="Impact" panose="020B0806030902050204" pitchFamily="34" charset="0"/>
              </a:rPr>
              <a:t>Setup</a:t>
            </a:r>
            <a:endParaRPr lang="zh-CN" altLang="en-US" b="1" dirty="0">
              <a:solidFill>
                <a:schemeClr val="bg2">
                  <a:lumMod val="50000"/>
                </a:schemeClr>
              </a:solidFill>
              <a:latin typeface="Arial" panose="020B0604020202020204" pitchFamily="34" charset="0"/>
              <a:ea typeface="宋体" panose="02010600030101010101" pitchFamily="2" charset="-122"/>
              <a:cs typeface="Arial" panose="020B0604020202020204" pitchFamily="34" charset="0"/>
              <a:sym typeface="Impact" panose="020B0806030902050204" pitchFamily="34" charset="0"/>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2">
                <a:lumMod val="50000"/>
              </a:schemeClr>
            </a:solidFill>
          </a:ln>
          <a:extLst>
            <a:ext uri="{909E8E84-426E-40DD-AFC4-6F175D3DCCD1}">
              <a14:hiddenFill xmlns:a14="http://schemas.microsoft.com/office/drawing/2010/main">
                <a:solidFill>
                  <a:schemeClr val="bg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descr="校徽-7"/>
          <p:cNvPicPr>
            <a:picLocks noChangeAspect="1"/>
          </p:cNvPicPr>
          <p:nvPr/>
        </p:nvPicPr>
        <p:blipFill>
          <a:blip r:embed="rId3">
            <a:grayscl/>
          </a:blip>
          <a:stretch>
            <a:fillRect/>
          </a:stretch>
        </p:blipFill>
        <p:spPr>
          <a:xfrm>
            <a:off x="9814560" y="132080"/>
            <a:ext cx="2152015" cy="71501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918AE5E-B5D6-F74F-A740-15A2D1BBEEFB}"/>
                  </a:ext>
                </a:extLst>
              </p:cNvPr>
              <p:cNvSpPr txBox="1"/>
              <p:nvPr/>
            </p:nvSpPr>
            <p:spPr>
              <a:xfrm>
                <a:off x="674224" y="1197589"/>
                <a:ext cx="8762384" cy="297921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b="1" dirty="0">
                    <a:effectLst/>
                    <a:latin typeface="Helvetica" pitchFamily="2" charset="0"/>
                  </a:rPr>
                  <a:t>Task formulation</a:t>
                </a:r>
              </a:p>
              <a:p>
                <a:pPr>
                  <a:lnSpc>
                    <a:spcPct val="150000"/>
                  </a:lnSpc>
                </a:pPr>
                <a:r>
                  <a:rPr lang="en-US" altLang="zh-CN" sz="2000" dirty="0">
                    <a:solidFill>
                      <a:srgbClr val="C00000"/>
                    </a:solidFill>
                  </a:rPr>
                  <a:t>Fine-tune</a:t>
                </a:r>
                <a:r>
                  <a:rPr lang="zh-CN" altLang="en-US" sz="2000" dirty="0">
                    <a:solidFill>
                      <a:srgbClr val="C00000"/>
                    </a:solidFill>
                  </a:rPr>
                  <a:t> </a:t>
                </a:r>
                <a:r>
                  <a:rPr lang="en-US" altLang="zh-CN" sz="2000" dirty="0"/>
                  <a:t>pre-trained language model L</a:t>
                </a:r>
                <a:r>
                  <a:rPr lang="zh-CN" altLang="en-US" sz="2000" dirty="0"/>
                  <a:t>   </a:t>
                </a:r>
                <a:r>
                  <a:rPr lang="en-US" altLang="zh-CN" sz="2000" dirty="0"/>
                  <a:t>=&gt;</a:t>
                </a:r>
                <a:r>
                  <a:rPr lang="zh-CN" altLang="en-US" sz="2000" dirty="0"/>
                  <a:t>  </a:t>
                </a:r>
                <a:r>
                  <a:rPr lang="en-US" altLang="zh-CN" sz="2000" dirty="0">
                    <a:solidFill>
                      <a:srgbClr val="C00000"/>
                    </a:solidFill>
                  </a:rPr>
                  <a:t>task D </a:t>
                </a:r>
                <a:r>
                  <a:rPr lang="en-US" altLang="zh-CN" sz="2000" dirty="0"/>
                  <a:t>with a label space Y</a:t>
                </a:r>
                <a:endParaRPr lang="en-US" altLang="zh-CN" dirty="0"/>
              </a:p>
              <a:p>
                <a:pPr>
                  <a:lnSpc>
                    <a:spcPct val="150000"/>
                  </a:lnSpc>
                </a:pPr>
                <a:r>
                  <a:rPr lang="en-US" altLang="zh-CN" dirty="0"/>
                  <a:t>Assume K training examples</a:t>
                </a:r>
                <a:r>
                  <a:rPr lang="zh-CN" altLang="en-US" dirty="0"/>
                  <a:t> </a:t>
                </a:r>
                <a:r>
                  <a:rPr lang="en-US" altLang="zh-CN" dirty="0"/>
                  <a:t>/class</a:t>
                </a:r>
                <a:r>
                  <a:rPr lang="zh-CN" altLang="en-US" dirty="0"/>
                  <a:t>  </a:t>
                </a:r>
                <a:r>
                  <a:rPr lang="en-US" altLang="zh-CN" dirty="0"/>
                  <a:t>=&gt;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𝑡𝑜𝑡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zh-CN" altLang="en-US" b="0" i="1"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𝑡𝑟𝑎𝑖𝑛</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𝑖𝑛</m:t>
                                    </m:r>
                                  </m:sub>
                                  <m:sup>
                                    <m:r>
                                      <a:rPr lang="en-US" altLang="zh-CN" i="1">
                                        <a:latin typeface="Cambria Math" panose="02040503050406030204" pitchFamily="18" charset="0"/>
                                      </a:rPr>
                                      <m:t>𝑖</m:t>
                                    </m:r>
                                  </m:sup>
                                </m:sSubSup>
                                <m:r>
                                  <a:rPr lang="zh-CN" altLang="en-US" i="1">
                                    <a:latin typeface="Cambria Math" panose="02040503050406030204" pitchFamily="18" charset="0"/>
                                  </a:rPr>
                                  <m:t> </m:t>
                                </m:r>
                                <m:r>
                                  <a:rPr lang="en-US" altLang="zh-CN" i="1">
                                    <a:latin typeface="Cambria Math" panose="02040503050406030204" pitchFamily="18" charset="0"/>
                                  </a:rPr>
                                  <m:t>,</m:t>
                                </m:r>
                                <m:r>
                                  <a:rPr lang="zh-CN" altLang="en-US" i="1">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𝑖</m:t>
                                    </m:r>
                                  </m:sup>
                                </m:sSup>
                              </m:e>
                            </m:d>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𝑡𝑜𝑡</m:t>
                            </m:r>
                          </m:sub>
                        </m:sSub>
                      </m:sup>
                    </m:sSubSup>
                  </m:oMath>
                </a14:m>
                <a:endParaRPr lang="en-US" altLang="zh-CN" sz="2000" dirty="0"/>
              </a:p>
              <a:p>
                <a:pPr>
                  <a:lnSpc>
                    <a:spcPct val="150000"/>
                  </a:lnSpc>
                </a:pPr>
                <a:r>
                  <a:rPr lang="en-US" altLang="zh-CN" dirty="0"/>
                  <a:t>Generalize</a:t>
                </a:r>
                <a:r>
                  <a:rPr lang="zh-CN" altLang="en-US" dirty="0"/>
                  <a:t> </a:t>
                </a:r>
                <a:r>
                  <a:rPr lang="en-US" altLang="zh-CN" dirty="0"/>
                  <a:t>to</a:t>
                </a:r>
                <a:r>
                  <a:rPr lang="zh-CN" altLang="en-US" dirty="0"/>
                  <a:t> </a:t>
                </a:r>
                <a:r>
                  <a:rPr lang="en-US" altLang="zh-CN" dirty="0">
                    <a:solidFill>
                      <a:srgbClr val="C00000"/>
                    </a:solidFill>
                  </a:rPr>
                  <a:t>unseen</a:t>
                </a:r>
                <a:r>
                  <a:rPr lang="en-US" altLang="zh-CN" dirty="0"/>
                  <a:t> test set</a:t>
                </a:r>
                <a:r>
                  <a:rPr lang="zh-CN" altLang="en-US" dirty="0"/>
                  <a:t>  </a:t>
                </a:r>
                <a14:m>
                  <m:oMath xmlns:m="http://schemas.openxmlformats.org/officeDocument/2006/math">
                    <m:d>
                      <m:dPr>
                        <m:ctrlPr>
                          <a:rPr lang="en-US" altLang="zh-CN" i="1" smtClean="0">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𝑖𝑛</m:t>
                            </m:r>
                          </m:sub>
                          <m:sup>
                            <m:r>
                              <a:rPr lang="en-US" altLang="zh-CN" b="0" i="1" smtClean="0">
                                <a:latin typeface="Cambria Math" panose="02040503050406030204" pitchFamily="18" charset="0"/>
                              </a:rPr>
                              <m:t>𝑡𝑒𝑠𝑡</m:t>
                            </m:r>
                          </m:sup>
                        </m:sSubSup>
                        <m:r>
                          <a:rPr lang="zh-CN" altLang="en-US" b="0" i="1" smtClean="0">
                            <a:latin typeface="Cambria Math" panose="02040503050406030204" pitchFamily="18" charset="0"/>
                          </a:rPr>
                          <m:t> </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𝑡𝑒𝑠𝑡</m:t>
                            </m:r>
                          </m:sup>
                        </m:sSup>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b="0" i="1" smtClean="0">
                            <a:latin typeface="Cambria Math" panose="02040503050406030204" pitchFamily="18" charset="0"/>
                          </a:rPr>
                          <m:t>𝑡𝑒𝑠𝑡</m:t>
                        </m:r>
                      </m:sub>
                    </m:sSub>
                  </m:oMath>
                </a14:m>
                <a:r>
                  <a:rPr lang="zh-CN" altLang="en-US" dirty="0"/>
                  <a:t> </a:t>
                </a:r>
                <a:r>
                  <a:rPr lang="zh-CN" altLang="en-US" sz="2000" dirty="0"/>
                  <a:t> </a:t>
                </a:r>
                <a:r>
                  <a:rPr lang="zh-CN" altLang="en-US" sz="2000" dirty="0">
                    <a:latin typeface="Helvetica" pitchFamily="2" charset="0"/>
                  </a:rPr>
                  <a:t> </a:t>
                </a:r>
                <a:endParaRPr lang="en-US" altLang="zh-CN" sz="2000" dirty="0">
                  <a:latin typeface="Helvetica" pitchFamily="2" charset="0"/>
                </a:endParaRPr>
              </a:p>
              <a:p>
                <a:pPr>
                  <a:lnSpc>
                    <a:spcPct val="150000"/>
                  </a:lnSpc>
                </a:pPr>
                <a:r>
                  <a:rPr lang="en-US" altLang="zh-CN" dirty="0"/>
                  <a:t>For</a:t>
                </a:r>
                <a:r>
                  <a:rPr lang="zh-CN" altLang="en-US" dirty="0"/>
                  <a:t> </a:t>
                </a:r>
                <a:r>
                  <a:rPr lang="en-US" altLang="zh-CN" dirty="0"/>
                  <a:t>model selection and hyper-parameter tuning</a:t>
                </a:r>
                <a:r>
                  <a:rPr lang="zh-CN" altLang="en-US" dirty="0"/>
                  <a:t>  </a:t>
                </a:r>
                <a:r>
                  <a:rPr lang="en-US" altLang="zh-CN" dirty="0"/>
                  <a:t>=&gt;</a:t>
                </a:r>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𝑡𝑟𝑎𝑖𝑛</m:t>
                        </m:r>
                      </m:sub>
                    </m:sSub>
                  </m:oMath>
                </a14:m>
                <a:r>
                  <a:rPr lang="zh-CN" altLang="en-US" dirty="0"/>
                  <a:t>           </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𝑡𝑟𝑎𝑖𝑛</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𝑑𝑒𝑣</m:t>
                        </m:r>
                      </m:sub>
                    </m:sSub>
                    <m:r>
                      <a:rPr lang="en-US" altLang="zh-CN" i="1">
                        <a:latin typeface="Cambria Math" panose="02040503050406030204" pitchFamily="18" charset="0"/>
                      </a:rPr>
                      <m:t> </m:t>
                    </m:r>
                  </m:oMath>
                </a14:m>
                <a:r>
                  <a:rPr lang="en-US" altLang="zh-CN" dirty="0"/>
                  <a:t>|</a:t>
                </a:r>
                <a:r>
                  <a:rPr lang="zh-CN" altLang="en-US" dirty="0"/>
                  <a:t> </a:t>
                </a:r>
                <a:endParaRPr lang="en-US" altLang="zh-CN" dirty="0"/>
              </a:p>
              <a:p>
                <a:pPr>
                  <a:lnSpc>
                    <a:spcPct val="150000"/>
                  </a:lnSpc>
                </a:pPr>
                <a:endParaRPr lang="en-US" altLang="zh-CN" sz="2000" dirty="0">
                  <a:latin typeface="Helvetica" pitchFamily="2" charset="0"/>
                </a:endParaRPr>
              </a:p>
            </p:txBody>
          </p:sp>
        </mc:Choice>
        <mc:Fallback xmlns="">
          <p:sp>
            <p:nvSpPr>
              <p:cNvPr id="7" name="文本框 6">
                <a:extLst>
                  <a:ext uri="{FF2B5EF4-FFF2-40B4-BE49-F238E27FC236}">
                    <a16:creationId xmlns:a16="http://schemas.microsoft.com/office/drawing/2014/main" id="{3918AE5E-B5D6-F74F-A740-15A2D1BBEEFB}"/>
                  </a:ext>
                </a:extLst>
              </p:cNvPr>
              <p:cNvSpPr txBox="1">
                <a:spLocks noRot="1" noChangeAspect="1" noMove="1" noResize="1" noEditPoints="1" noAdjustHandles="1" noChangeArrowheads="1" noChangeShapeType="1" noTextEdit="1"/>
              </p:cNvSpPr>
              <p:nvPr/>
            </p:nvSpPr>
            <p:spPr>
              <a:xfrm>
                <a:off x="674224" y="1197589"/>
                <a:ext cx="8762384" cy="2979214"/>
              </a:xfrm>
              <a:prstGeom prst="rect">
                <a:avLst/>
              </a:prstGeom>
              <a:blipFill>
                <a:blip r:embed="rId4"/>
                <a:stretch>
                  <a:fillRect l="-72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31F1A54-DFF0-AA40-8086-8C688296A5BA}"/>
              </a:ext>
            </a:extLst>
          </p:cNvPr>
          <p:cNvSpPr txBox="1"/>
          <p:nvPr/>
        </p:nvSpPr>
        <p:spPr>
          <a:xfrm>
            <a:off x="674224" y="3703872"/>
            <a:ext cx="10843552" cy="92653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b="1" dirty="0">
                <a:latin typeface="Helvetica" pitchFamily="2" charset="0"/>
              </a:rPr>
              <a:t>Evaluation datasets</a:t>
            </a:r>
            <a:r>
              <a:rPr lang="zh-CN" altLang="en-US" sz="2000" b="1" dirty="0">
                <a:latin typeface="Helvetica" pitchFamily="2" charset="0"/>
              </a:rPr>
              <a:t>          </a:t>
            </a:r>
            <a:r>
              <a:rPr lang="en-US" altLang="zh-CN" dirty="0"/>
              <a:t>mainly</a:t>
            </a:r>
            <a:r>
              <a:rPr lang="zh-CN" altLang="en-US" dirty="0"/>
              <a:t> </a:t>
            </a:r>
            <a:r>
              <a:rPr lang="en-US" altLang="zh-CN" dirty="0"/>
              <a:t>focus</a:t>
            </a:r>
            <a:r>
              <a:rPr lang="zh-CN" altLang="en-US" dirty="0"/>
              <a:t> </a:t>
            </a:r>
            <a:r>
              <a:rPr lang="en-US" altLang="zh-CN" dirty="0"/>
              <a:t>on</a:t>
            </a:r>
            <a:r>
              <a:rPr lang="zh-CN" altLang="en-US" dirty="0"/>
              <a:t> </a:t>
            </a:r>
            <a:r>
              <a:rPr lang="en-US" altLang="zh-CN" dirty="0"/>
              <a:t>SST-2 and SNLI</a:t>
            </a:r>
            <a:endParaRPr lang="en-US" altLang="zh-CN" sz="2000" dirty="0"/>
          </a:p>
          <a:p>
            <a:pPr>
              <a:lnSpc>
                <a:spcPct val="150000"/>
              </a:lnSpc>
            </a:pPr>
            <a:r>
              <a:rPr lang="en-US" altLang="zh-CN" dirty="0"/>
              <a:t>8 single-sentence </a:t>
            </a:r>
            <a:r>
              <a:rPr lang="en-US" altLang="zh-CN" dirty="0">
                <a:solidFill>
                  <a:srgbClr val="C00000"/>
                </a:solidFill>
              </a:rPr>
              <a:t>(make a prediction)</a:t>
            </a:r>
            <a:r>
              <a:rPr lang="zh-CN" altLang="en-US" dirty="0">
                <a:solidFill>
                  <a:srgbClr val="C00000"/>
                </a:solidFill>
              </a:rPr>
              <a:t> </a:t>
            </a:r>
            <a:r>
              <a:rPr lang="en-US" altLang="zh-CN" dirty="0"/>
              <a:t>and 7 sentence-pair</a:t>
            </a:r>
            <a:r>
              <a:rPr lang="zh-CN" altLang="en-US" dirty="0"/>
              <a:t> </a:t>
            </a:r>
            <a:r>
              <a:rPr lang="en-US" altLang="zh-CN" dirty="0">
                <a:solidFill>
                  <a:srgbClr val="C00000"/>
                </a:solidFill>
              </a:rPr>
              <a:t>(predict the</a:t>
            </a:r>
            <a:r>
              <a:rPr lang="zh-CN" altLang="en-US" dirty="0">
                <a:solidFill>
                  <a:srgbClr val="C00000"/>
                </a:solidFill>
              </a:rPr>
              <a:t> </a:t>
            </a:r>
            <a:r>
              <a:rPr lang="en-US" altLang="zh-CN" dirty="0">
                <a:solidFill>
                  <a:srgbClr val="C00000"/>
                </a:solidFill>
              </a:rPr>
              <a:t>relationship</a:t>
            </a:r>
            <a:r>
              <a:rPr lang="zh-CN" altLang="en-US" dirty="0">
                <a:solidFill>
                  <a:srgbClr val="C00000"/>
                </a:solidFill>
              </a:rPr>
              <a:t> </a:t>
            </a:r>
            <a:r>
              <a:rPr lang="en-US" altLang="zh-CN" dirty="0">
                <a:solidFill>
                  <a:srgbClr val="C00000"/>
                </a:solidFill>
              </a:rPr>
              <a:t>between</a:t>
            </a:r>
            <a:r>
              <a:rPr lang="zh-CN" altLang="en-US" dirty="0">
                <a:solidFill>
                  <a:srgbClr val="C00000"/>
                </a:solidFill>
              </a:rPr>
              <a:t> </a:t>
            </a:r>
            <a:r>
              <a:rPr lang="en-US" altLang="zh-CN" dirty="0">
                <a:solidFill>
                  <a:srgbClr val="C00000"/>
                </a:solidFill>
              </a:rPr>
              <a:t>inputs)</a:t>
            </a:r>
            <a:r>
              <a:rPr lang="zh-CN" altLang="en-US" dirty="0">
                <a:solidFill>
                  <a:srgbClr val="C00000"/>
                </a:solidFill>
              </a:rPr>
              <a:t> </a:t>
            </a:r>
            <a:r>
              <a:rPr lang="en-US" altLang="zh-CN" dirty="0"/>
              <a:t>English tasks</a:t>
            </a:r>
            <a:r>
              <a:rPr lang="zh-CN" altLang="en-US" dirty="0"/>
              <a:t>  </a:t>
            </a:r>
            <a:endParaRPr lang="en-US" altLang="zh-CN"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DBBC150-1AAC-4945-AFEA-AD0773A9F9C9}"/>
                  </a:ext>
                </a:extLst>
              </p:cNvPr>
              <p:cNvSpPr txBox="1"/>
              <p:nvPr/>
            </p:nvSpPr>
            <p:spPr>
              <a:xfrm>
                <a:off x="674224" y="4787431"/>
                <a:ext cx="10262000" cy="134132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b="1" dirty="0">
                    <a:effectLst/>
                    <a:latin typeface="Helvetica" pitchFamily="2" charset="0"/>
                  </a:rPr>
                  <a:t>Evaluation protocol</a:t>
                </a:r>
                <a:endParaRPr lang="en-US" altLang="zh-CN" b="1" dirty="0">
                  <a:latin typeface="Helvetica" pitchFamily="2" charset="0"/>
                </a:endParaRPr>
              </a:p>
              <a:p>
                <a:pPr>
                  <a:lnSpc>
                    <a:spcPct val="150000"/>
                  </a:lnSpc>
                </a:pPr>
                <a:r>
                  <a:rPr lang="en-US" altLang="zh-CN" dirty="0"/>
                  <a:t>Measure</a:t>
                </a:r>
                <a:r>
                  <a:rPr lang="zh-CN" altLang="en-US" dirty="0"/>
                  <a:t> </a:t>
                </a:r>
                <a:r>
                  <a:rPr lang="en-US" altLang="zh-CN" dirty="0">
                    <a:solidFill>
                      <a:srgbClr val="C00000"/>
                    </a:solidFill>
                  </a:rPr>
                  <a:t>average performance </a:t>
                </a:r>
                <a:r>
                  <a:rPr lang="en-US" altLang="zh-CN" dirty="0"/>
                  <a:t>across 5 different randomly</a:t>
                </a:r>
                <a:r>
                  <a:rPr lang="zh-CN" altLang="en-US" dirty="0"/>
                  <a:t> </a:t>
                </a:r>
                <a:r>
                  <a:rPr lang="en-US" altLang="zh-CN" dirty="0"/>
                  <a:t>sampled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𝑡𝑟𝑎𝑖𝑛</m:t>
                        </m:r>
                      </m:sub>
                    </m:sSub>
                  </m:oMath>
                </a14:m>
                <a:r>
                  <a:rPr lang="zh-CN" altLang="en-US" dirty="0"/>
                  <a:t> </a:t>
                </a:r>
                <a:r>
                  <a:rPr lang="en-US" altLang="zh-CN" dirty="0"/>
                  <a:t>and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𝑑𝑒𝑣</m:t>
                        </m:r>
                      </m:sub>
                    </m:sSub>
                  </m:oMath>
                </a14:m>
                <a:r>
                  <a:rPr lang="en-US" altLang="zh-CN" dirty="0"/>
                  <a:t> splits</a:t>
                </a:r>
              </a:p>
              <a:p>
                <a:pPr>
                  <a:lnSpc>
                    <a:spcPct val="150000"/>
                  </a:lnSpc>
                </a:pPr>
                <a:r>
                  <a:rPr lang="en-US" altLang="zh-CN" dirty="0"/>
                  <a:t>Take the </a:t>
                </a:r>
                <a:r>
                  <a:rPr lang="en-US" altLang="zh-CN" dirty="0">
                    <a:solidFill>
                      <a:srgbClr val="C00000"/>
                    </a:solidFill>
                  </a:rPr>
                  <a:t>best hyper-parameters</a:t>
                </a:r>
                <a:r>
                  <a:rPr lang="zh-CN" altLang="en-US" dirty="0">
                    <a:solidFill>
                      <a:srgbClr val="C00000"/>
                    </a:solidFill>
                  </a:rPr>
                  <a:t> </a:t>
                </a:r>
                <a:r>
                  <a:rPr lang="en-US" altLang="zh-CN" dirty="0"/>
                  <a:t>setting</a:t>
                </a:r>
                <a:r>
                  <a:rPr lang="zh-CN" altLang="en-US" dirty="0"/>
                  <a:t> </a:t>
                </a:r>
                <a:r>
                  <a:rPr lang="en-US" altLang="zh-CN" dirty="0"/>
                  <a:t>on</a:t>
                </a:r>
                <a:r>
                  <a:rPr lang="zh-CN" altLang="en-US" dirty="0"/>
                  <a:t> </a:t>
                </a:r>
                <a:r>
                  <a:rPr lang="en-US" altLang="zh-CN" dirty="0"/>
                  <a:t>each data</a:t>
                </a:r>
                <a:r>
                  <a:rPr lang="zh-CN" altLang="en-US" dirty="0"/>
                  <a:t> </a:t>
                </a:r>
                <a:r>
                  <a:rPr lang="en-US" altLang="zh-CN" dirty="0"/>
                  <a:t>sample’s</a:t>
                </a:r>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𝑑𝑒𝑣</m:t>
                        </m:r>
                      </m:sub>
                    </m:sSub>
                  </m:oMath>
                </a14:m>
                <a:r>
                  <a:rPr lang="en-US" altLang="zh-CN" dirty="0"/>
                  <a:t> </a:t>
                </a:r>
              </a:p>
            </p:txBody>
          </p:sp>
        </mc:Choice>
        <mc:Fallback xmlns="">
          <p:sp>
            <p:nvSpPr>
              <p:cNvPr id="12" name="文本框 11">
                <a:extLst>
                  <a:ext uri="{FF2B5EF4-FFF2-40B4-BE49-F238E27FC236}">
                    <a16:creationId xmlns:a16="http://schemas.microsoft.com/office/drawing/2014/main" id="{5DBBC150-1AAC-4945-AFEA-AD0773A9F9C9}"/>
                  </a:ext>
                </a:extLst>
              </p:cNvPr>
              <p:cNvSpPr txBox="1">
                <a:spLocks noRot="1" noChangeAspect="1" noMove="1" noResize="1" noEditPoints="1" noAdjustHandles="1" noChangeArrowheads="1" noChangeShapeType="1" noTextEdit="1"/>
              </p:cNvSpPr>
              <p:nvPr/>
            </p:nvSpPr>
            <p:spPr>
              <a:xfrm>
                <a:off x="674224" y="4787431"/>
                <a:ext cx="10262000" cy="1341329"/>
              </a:xfrm>
              <a:prstGeom prst="rect">
                <a:avLst/>
              </a:prstGeom>
              <a:blipFill>
                <a:blip r:embed="rId5"/>
                <a:stretch>
                  <a:fillRect l="-618" b="-65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050012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22682" y="3806864"/>
            <a:ext cx="2946640" cy="830997"/>
          </a:xfrm>
          <a:prstGeom prst="rect">
            <a:avLst/>
          </a:prstGeom>
          <a:noFill/>
        </p:spPr>
        <p:txBody>
          <a:bodyPr vert="horz" wrap="none" rtlCol="0" anchor="ctr">
            <a:spAutoFit/>
          </a:bodyPr>
          <a:lstStyle/>
          <a:p>
            <a:pPr algn="ctr"/>
            <a:r>
              <a:rPr lang="en-US" altLang="zh-CN"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Methods</a:t>
            </a:r>
            <a:endParaRPr lang="zh-CN" altLang="en-US" sz="4800" b="1"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bg2">
                      <a:lumMod val="50000"/>
                    </a:schemeClr>
                  </a:solidFill>
                  <a:latin typeface="Impact" panose="020B0806030902050204" pitchFamily="34" charset="0"/>
                  <a:ea typeface="微软雅黑" panose="020B0503020204020204" pitchFamily="34" charset="-122"/>
                </a:rPr>
                <a:t>02</a:t>
              </a: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2">
                <a:lumMod val="50000"/>
              </a:schemeClr>
            </a:solidFill>
          </a:ln>
          <a:extLst>
            <a:ext uri="{909E8E84-426E-40DD-AFC4-6F175D3DCCD1}">
              <a14:hiddenFill xmlns:a14="http://schemas.microsoft.com/office/drawing/2010/main">
                <a:solidFill>
                  <a:schemeClr val="bg2">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pic>
        <p:nvPicPr>
          <p:cNvPr id="15" name="图片 14" descr="校徽-7"/>
          <p:cNvPicPr>
            <a:picLocks noChangeAspect="1"/>
          </p:cNvPicPr>
          <p:nvPr/>
        </p:nvPicPr>
        <p:blipFill>
          <a:blip r:embed="rId3">
            <a:grayscl/>
          </a:blip>
          <a:stretch>
            <a:fillRect/>
          </a:stretch>
        </p:blipFill>
        <p:spPr>
          <a:xfrm>
            <a:off x="9814560" y="132080"/>
            <a:ext cx="2152015" cy="715010"/>
          </a:xfrm>
          <a:prstGeom prst="rect">
            <a:avLst/>
          </a:prstGeom>
        </p:spPr>
      </p:pic>
      <p:pic>
        <p:nvPicPr>
          <p:cNvPr id="10" name="图片 9" descr="1"/>
          <p:cNvPicPr>
            <a:picLocks noChangeAspect="1"/>
          </p:cNvPicPr>
          <p:nvPr/>
        </p:nvPicPr>
        <p:blipFill>
          <a:blip r:embed="rId4"/>
          <a:stretch>
            <a:fillRect/>
          </a:stretch>
        </p:blipFill>
        <p:spPr>
          <a:xfrm>
            <a:off x="5121275" y="5426710"/>
            <a:ext cx="2301875" cy="1627505"/>
          </a:xfrm>
          <a:prstGeom prst="rect">
            <a:avLst/>
          </a:prstGeom>
        </p:spPr>
      </p:pic>
    </p:spTree>
    <p:extLst>
      <p:ext uri="{BB962C8B-B14F-4D97-AF65-F5344CB8AC3E}">
        <p14:creationId xmlns:p14="http://schemas.microsoft.com/office/powerpoint/2010/main" val="256181156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1695</TotalTime>
  <Words>3729</Words>
  <Application>Microsoft Macintosh PowerPoint</Application>
  <PresentationFormat>宽屏</PresentationFormat>
  <Paragraphs>247</Paragraphs>
  <Slides>25</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等线</vt:lpstr>
      <vt:lpstr>微软雅黑</vt:lpstr>
      <vt:lpstr>Arial</vt:lpstr>
      <vt:lpstr>Calibri</vt:lpstr>
      <vt:lpstr>Calibri Light</vt:lpstr>
      <vt:lpstr>Cambria Math</vt:lpstr>
      <vt:lpstr>Helvetica</vt:lpstr>
      <vt:lpstr>Impact</vt:lpstr>
      <vt:lpstr>Tahoma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lastModifiedBy>Zhang Huiqing</cp:lastModifiedBy>
  <cp:revision>214</cp:revision>
  <dcterms:created xsi:type="dcterms:W3CDTF">2017-08-18T03:02:00Z</dcterms:created>
  <dcterms:modified xsi:type="dcterms:W3CDTF">2022-05-26T05:10:12Z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