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6"/>
  </p:notesMasterIdLst>
  <p:sldIdLst>
    <p:sldId id="256" r:id="rId3"/>
    <p:sldId id="546" r:id="rId4"/>
    <p:sldId id="417" r:id="rId5"/>
    <p:sldId id="601" r:id="rId6"/>
    <p:sldId id="611" r:id="rId7"/>
    <p:sldId id="606" r:id="rId8"/>
    <p:sldId id="612" r:id="rId9"/>
    <p:sldId id="613" r:id="rId10"/>
    <p:sldId id="614" r:id="rId11"/>
    <p:sldId id="610" r:id="rId12"/>
    <p:sldId id="615" r:id="rId13"/>
    <p:sldId id="616" r:id="rId14"/>
    <p:sldId id="261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73"/>
    <a:srgbClr val="FFD300"/>
    <a:srgbClr val="0278AE"/>
    <a:srgbClr val="FFFFFF"/>
    <a:srgbClr val="121420"/>
    <a:srgbClr val="5B9BD5"/>
    <a:srgbClr val="191B2A"/>
    <a:srgbClr val="E6E7E8"/>
    <a:srgbClr val="4A4A4A"/>
    <a:srgbClr val="0C1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9597" autoAdjust="0"/>
  </p:normalViewPr>
  <p:slideViewPr>
    <p:cSldViewPr snapToGrid="0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AE73-953D-4B9B-8DAA-9D0B7A293630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D938E-48B3-47C4-8F0E-A3844FED9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D938E-48B3-47C4-8F0E-A3844FED93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6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31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36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9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1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23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8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6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70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375C1-7C5C-42A2-80F2-05631BB376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6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xmlns="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2C3177E-51A5-4B67-B2C4-3C57841BF551}"/>
              </a:ext>
            </a:extLst>
          </p:cNvPr>
          <p:cNvSpPr/>
          <p:nvPr userDrawn="1"/>
        </p:nvSpPr>
        <p:spPr>
          <a:xfrm>
            <a:off x="0" y="0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35AEB7-49C2-4AC8-AB03-B36E7C68C6DE}"/>
              </a:ext>
            </a:extLst>
          </p:cNvPr>
          <p:cNvSpPr/>
          <p:nvPr userDrawn="1"/>
        </p:nvSpPr>
        <p:spPr>
          <a:xfrm>
            <a:off x="7620002" y="-1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FF44E2-F106-4352-AA65-FBA710EBD3F8}"/>
              </a:ext>
            </a:extLst>
          </p:cNvPr>
          <p:cNvSpPr/>
          <p:nvPr userDrawn="1"/>
        </p:nvSpPr>
        <p:spPr>
          <a:xfrm>
            <a:off x="4571999" y="1"/>
            <a:ext cx="3048001" cy="136524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F841EF-D410-4D8D-BB75-4E426CB519C4}"/>
              </a:ext>
            </a:extLst>
          </p:cNvPr>
          <p:cNvSpPr/>
          <p:nvPr userDrawn="1"/>
        </p:nvSpPr>
        <p:spPr>
          <a:xfrm>
            <a:off x="0" y="0"/>
            <a:ext cx="345112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0F383B-A350-46B8-AF3E-D1298BE86476}"/>
              </a:ext>
            </a:extLst>
          </p:cNvPr>
          <p:cNvSpPr/>
          <p:nvPr userDrawn="1"/>
        </p:nvSpPr>
        <p:spPr>
          <a:xfrm>
            <a:off x="3451123" y="0"/>
            <a:ext cx="87408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C2353D-CE4A-42DD-AFEB-8308517CF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955"/>
          <a:stretch/>
        </p:blipFill>
        <p:spPr>
          <a:xfrm>
            <a:off x="4280618" y="2595716"/>
            <a:ext cx="7260594" cy="38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8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57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11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xmlns="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7313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GeoKKP</a:t>
            </a:r>
            <a:r>
              <a:rPr lang="en-US" dirty="0"/>
              <a:t>-GIS</a:t>
            </a:r>
            <a:endParaRPr lang="en-US" noProof="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700328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A462B8-3C1D-4562-AB23-C3F56FFB8C80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A1E1239-8DB1-43D0-A6AA-7255F7BCB009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58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B3EE769-7B98-49EE-8DF6-12A979FA6FC4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990CBC-CE36-4473-9CCC-E639DAC08329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04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3E9A4A-178D-401A-9303-F1ACCBFD7450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xmlns="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E8B387E-9C3C-439E-B97D-450C63A79ED5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8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FFA192-2E6B-4C34-9988-2A368F6A75D1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A0C336-5A9B-4AE9-8350-9520C05595CB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2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51F8A5-D13C-4D81-857E-55B03E84FAE4}"/>
              </a:ext>
            </a:extLst>
          </p:cNvPr>
          <p:cNvGrpSpPr/>
          <p:nvPr userDrawn="1"/>
        </p:nvGrpSpPr>
        <p:grpSpPr>
          <a:xfrm>
            <a:off x="9022043" y="6402301"/>
            <a:ext cx="2681102" cy="362253"/>
            <a:chOff x="9022043" y="6402301"/>
            <a:chExt cx="2681102" cy="3622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57DF3BC-C99C-47EC-AD26-90A0C03E02E2}"/>
                </a:ext>
              </a:extLst>
            </p:cNvPr>
            <p:cNvSpPr txBox="1"/>
            <p:nvPr userDrawn="1"/>
          </p:nvSpPr>
          <p:spPr>
            <a:xfrm>
              <a:off x="10569388" y="6426000"/>
              <a:ext cx="113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2132B47-C7AF-4EDB-A153-6940533AB391}"/>
                </a:ext>
              </a:extLst>
            </p:cNvPr>
            <p:cNvSpPr txBox="1"/>
            <p:nvPr userDrawn="1"/>
          </p:nvSpPr>
          <p:spPr>
            <a:xfrm>
              <a:off x="9022043" y="6402301"/>
              <a:ext cx="2681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065C623C-7252-4505-B07B-67166F5ECA22}" type="datetime2">
                <a:rPr lang="id-ID" sz="1600" smtClean="0">
                  <a:solidFill>
                    <a:schemeClr val="bg1">
                      <a:lumMod val="50000"/>
                    </a:schemeClr>
                  </a:solidFill>
                </a:rPr>
                <a:t>Rabu, 16 Agustus 2023</a:t>
              </a:fld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0301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89C5F0-81CC-45C3-B122-4B0EED183ED0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2366A0-0CEA-4F94-A6CC-B0552E387FAC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37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3C9659-FCA4-4E0B-BBF6-30B09BF197D5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666009-3D62-4253-B831-1F37E5CDE44E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70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26E66D-9CC3-4F24-879B-C51836B29424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FF8F78-F52F-4435-B6E0-E5CC8DD06F49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0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FCF823-84D5-4ECE-B659-2CF62E81E786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D3F7B1-1878-4414-ACE0-24AEA3A5414C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9256A7-04B7-483A-A96B-42CD8EF71445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3FC4D9-3F34-4FD0-BB70-11671B10C6AC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4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C6FC7F-6720-46B3-82DD-4D1D6776799C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xmlns="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xmlns="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3B0CFE-399E-4476-816F-68039FD7E73F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C6ADDF9-2D12-42FA-AE03-BC1B8F8C50A9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315DDF-5013-44B8-B1A8-547BB53BC7ED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3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56E83F-DA34-4DB7-9E10-CB42415C2171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E3A1BD-AA41-4A00-B195-A943E0D860B4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0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5029D15-4FD1-4124-A060-2F908F6940DB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xmlns="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xmlns="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xmlns="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xmlns="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xmlns="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xmlns="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xmlns="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E5632F-7368-4429-BD62-B9FEB724CCCD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81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8FA462-1119-4C37-8F44-5A448CF6C77A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xmlns="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xmlns="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xmlns="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xmlns="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xmlns="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xmlns="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xmlns="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xmlns="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xmlns="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xmlns="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FDBEF2C-9B3F-4D59-9EA7-AFCA6CD7483B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0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47C00D-929C-452A-AC0D-889D4EFB7DB1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7B537B-AC3F-461F-BA39-B688303F1A1C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7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xmlns="" id="{4355E058-87C5-4520-8AEB-178719B69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030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lumbus East Franklinton Creative Community District Plan Innovation District Goody Clancy Planning Urban Design">
            <a:extLst>
              <a:ext uri="{FF2B5EF4-FFF2-40B4-BE49-F238E27FC236}">
                <a16:creationId xmlns:a16="http://schemas.microsoft.com/office/drawing/2014/main" xmlns="" id="{EF0EE2EE-068B-4CE0-8879-89D1F080D9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289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537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C5542E-330D-4EB8-BF87-B833B0D1903E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38ED42-327F-4C91-A7C7-6F4B4AFA3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55"/>
          <a:stretch/>
        </p:blipFill>
        <p:spPr>
          <a:xfrm>
            <a:off x="4280618" y="2595716"/>
            <a:ext cx="7260594" cy="3895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B49358-E1FF-43DB-A942-0C7E6D656067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pic>
        <p:nvPicPr>
          <p:cNvPr id="15" name="Picture 2" descr="Columbus East Franklinton Creative Community District Plan Innovation District Goody Clancy Planning Urban Design">
            <a:extLst>
              <a:ext uri="{FF2B5EF4-FFF2-40B4-BE49-F238E27FC236}">
                <a16:creationId xmlns:a16="http://schemas.microsoft.com/office/drawing/2014/main" xmlns="" id="{F8F384C9-244D-4576-9D11-7CFF9E2BD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8665"/>
            <a:ext cx="12191999" cy="68289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14693298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3863C7-9953-4F39-A6EC-933408C36046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xmlns="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xmlns="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5A51A4-F306-4307-A04A-5443EBA72417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74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F14E531-2F27-4313-8DDC-3CE54C58809E}"/>
              </a:ext>
            </a:extLst>
          </p:cNvPr>
          <p:cNvSpPr txBox="1"/>
          <p:nvPr userDrawn="1"/>
        </p:nvSpPr>
        <p:spPr>
          <a:xfrm>
            <a:off x="10569388" y="6426000"/>
            <a:ext cx="11308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A90E3DE-110B-49C9-8554-47AA30F7AB3D}"/>
              </a:ext>
            </a:extLst>
          </p:cNvPr>
          <p:cNvSpPr txBox="1"/>
          <p:nvPr userDrawn="1"/>
        </p:nvSpPr>
        <p:spPr>
          <a:xfrm>
            <a:off x="9022043" y="6402301"/>
            <a:ext cx="268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65C623C-7252-4505-B07B-67166F5ECA22}" type="datetime2">
              <a:rPr lang="id-ID" sz="1600" smtClean="0">
                <a:solidFill>
                  <a:schemeClr val="bg1">
                    <a:lumMod val="50000"/>
                  </a:schemeClr>
                </a:solidFill>
              </a:rPr>
              <a:t>Rabu, 16 Agustus 2023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37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74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9691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85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5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6" name="Picture 2" descr="Columbus East Franklinton Creative Community District Plan Innovation District Goody Clancy Planning Urban Design">
            <a:extLst>
              <a:ext uri="{FF2B5EF4-FFF2-40B4-BE49-F238E27FC236}">
                <a16:creationId xmlns:a16="http://schemas.microsoft.com/office/drawing/2014/main" xmlns="" id="{2C5E8C53-B5AF-4BF8-9885-0DDD1491C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289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xmlns="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xmlns="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2C3177E-51A5-4B67-B2C4-3C57841BF551}"/>
              </a:ext>
            </a:extLst>
          </p:cNvPr>
          <p:cNvSpPr/>
          <p:nvPr userDrawn="1"/>
        </p:nvSpPr>
        <p:spPr>
          <a:xfrm>
            <a:off x="0" y="0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35AEB7-49C2-4AC8-AB03-B36E7C68C6DE}"/>
              </a:ext>
            </a:extLst>
          </p:cNvPr>
          <p:cNvSpPr/>
          <p:nvPr userDrawn="1"/>
        </p:nvSpPr>
        <p:spPr>
          <a:xfrm>
            <a:off x="7620002" y="-1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FF44E2-F106-4352-AA65-FBA710EBD3F8}"/>
              </a:ext>
            </a:extLst>
          </p:cNvPr>
          <p:cNvSpPr/>
          <p:nvPr userDrawn="1"/>
        </p:nvSpPr>
        <p:spPr>
          <a:xfrm>
            <a:off x="4571999" y="1"/>
            <a:ext cx="3048001" cy="136524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722917-D0C3-4A49-8A91-0EDDCD7C3238}"/>
              </a:ext>
            </a:extLst>
          </p:cNvPr>
          <p:cNvSpPr/>
          <p:nvPr userDrawn="1"/>
        </p:nvSpPr>
        <p:spPr>
          <a:xfrm>
            <a:off x="0" y="6492870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5D9D4E-8A9B-450D-8F0D-D3AB5BCE1B32}"/>
              </a:ext>
            </a:extLst>
          </p:cNvPr>
          <p:cNvSpPr/>
          <p:nvPr userDrawn="1"/>
        </p:nvSpPr>
        <p:spPr>
          <a:xfrm>
            <a:off x="7620002" y="6492869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785AA3-0A4C-4663-9839-ABEC3EEBDFC7}"/>
              </a:ext>
            </a:extLst>
          </p:cNvPr>
          <p:cNvSpPr/>
          <p:nvPr userDrawn="1"/>
        </p:nvSpPr>
        <p:spPr>
          <a:xfrm>
            <a:off x="4419602" y="6542796"/>
            <a:ext cx="3333753" cy="320327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A70C2B6-14E5-4FFE-A8DC-FE82405D8F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44522" y="6558098"/>
            <a:ext cx="1302958" cy="4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xmlns="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722917-D0C3-4A49-8A91-0EDDCD7C3238}"/>
              </a:ext>
            </a:extLst>
          </p:cNvPr>
          <p:cNvSpPr/>
          <p:nvPr userDrawn="1"/>
        </p:nvSpPr>
        <p:spPr>
          <a:xfrm>
            <a:off x="-2" y="6561135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5D9D4E-8A9B-450D-8F0D-D3AB5BCE1B32}"/>
              </a:ext>
            </a:extLst>
          </p:cNvPr>
          <p:cNvSpPr/>
          <p:nvPr userDrawn="1"/>
        </p:nvSpPr>
        <p:spPr>
          <a:xfrm>
            <a:off x="7620000" y="6561134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785AA3-0A4C-4663-9839-ABEC3EEBDFC7}"/>
              </a:ext>
            </a:extLst>
          </p:cNvPr>
          <p:cNvSpPr/>
          <p:nvPr userDrawn="1"/>
        </p:nvSpPr>
        <p:spPr>
          <a:xfrm>
            <a:off x="4419600" y="6597998"/>
            <a:ext cx="3333753" cy="320327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A70C2B6-14E5-4FFE-A8DC-FE82405D8F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44520" y="6613300"/>
            <a:ext cx="1302958" cy="4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DEA8-7B19-4A37-9E84-070642C8D29B}" type="datetimeFigureOut">
              <a:rPr lang="id-ID" smtClean="0"/>
              <a:t>16/08/2023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3" r:id="rId9"/>
    <p:sldLayoutId id="2147483662" r:id="rId10"/>
    <p:sldLayoutId id="2147483660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15221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8.svg"/><Relationship Id="rId5" Type="http://schemas.openxmlformats.org/officeDocument/2006/relationships/image" Target="../media/image16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8.svg"/><Relationship Id="rId5" Type="http://schemas.openxmlformats.org/officeDocument/2006/relationships/image" Target="../media/image21.png"/><Relationship Id="rId10" Type="http://schemas.openxmlformats.org/officeDocument/2006/relationships/image" Target="../media/image20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682" y="3254216"/>
            <a:ext cx="8284475" cy="899049"/>
          </a:xfrm>
        </p:spPr>
        <p:txBody>
          <a:bodyPr>
            <a:noAutofit/>
          </a:bodyPr>
          <a:lstStyle/>
          <a:p>
            <a:pPr algn="r"/>
            <a:r>
              <a:rPr lang="en-US" sz="5400" b="1" dirty="0" err="1">
                <a:solidFill>
                  <a:srgbClr val="0070C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Pengantar</a:t>
            </a:r>
            <a:r>
              <a:rPr lang="en-US" sz="5400" b="1" dirty="0">
                <a:solidFill>
                  <a:srgbClr val="0070C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 Mata </a:t>
            </a:r>
            <a:r>
              <a:rPr lang="en-US" sz="5400" b="1" dirty="0" err="1">
                <a:solidFill>
                  <a:srgbClr val="0070C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Kuliah</a:t>
            </a:r>
            <a:r>
              <a:rPr lang="en-US" sz="5400" b="1" dirty="0">
                <a:solidFill>
                  <a:srgbClr val="0070C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 </a:t>
            </a:r>
            <a:r>
              <a:rPr lang="en-US" sz="4800" b="1" dirty="0" err="1">
                <a:solidFill>
                  <a:srgbClr val="00B05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Praktikum</a:t>
            </a:r>
            <a:r>
              <a:rPr lang="en-US" sz="4800" b="1" dirty="0">
                <a:solidFill>
                  <a:srgbClr val="00B05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 SIG </a:t>
            </a:r>
            <a:r>
              <a:rPr lang="en-US" sz="4800" b="1" dirty="0" err="1">
                <a:solidFill>
                  <a:srgbClr val="00B05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Berbasis</a:t>
            </a:r>
            <a:r>
              <a:rPr lang="en-US" sz="4800" b="1" dirty="0">
                <a:solidFill>
                  <a:srgbClr val="00B050"/>
                </a:solidFill>
                <a:latin typeface="Candara" panose="020E0502030303020204" pitchFamily="34" charset="0"/>
                <a:cs typeface="Segoe UI Light" panose="020B0502040204020203" pitchFamily="34" charset="0"/>
              </a:rPr>
              <a:t> Web</a:t>
            </a:r>
            <a:endParaRPr lang="id-ID" sz="3600" b="1" dirty="0">
              <a:solidFill>
                <a:srgbClr val="00B050"/>
              </a:solidFill>
              <a:latin typeface="Candara" panose="020E0502030303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157" y="5046754"/>
            <a:ext cx="9144000" cy="60710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Tim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Praktikum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SIG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Berbasis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Web</a:t>
            </a:r>
            <a:endParaRPr lang="id-ID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59FCC33-D5AC-423D-98EA-285F9ED55AB0}"/>
              </a:ext>
            </a:extLst>
          </p:cNvPr>
          <p:cNvSpPr txBox="1">
            <a:spLocks/>
          </p:cNvSpPr>
          <p:nvPr/>
        </p:nvSpPr>
        <p:spPr>
          <a:xfrm>
            <a:off x="9788577" y="355238"/>
            <a:ext cx="2163580" cy="60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ED433DA-ED52-43E9-B286-187461246E0E}" type="datetime4">
              <a:rPr lang="en-US" sz="1800" smtClean="0">
                <a:latin typeface="+mj-lt"/>
                <a:cs typeface="Segoe UI Light" panose="020B0502040204020203" pitchFamily="34" charset="0"/>
              </a:rPr>
              <a:t>August 16, 2023</a:t>
            </a:fld>
            <a:endParaRPr lang="id-ID" sz="18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F7DC13B-584E-478A-92EB-FAFDF3AA8E42}"/>
              </a:ext>
            </a:extLst>
          </p:cNvPr>
          <p:cNvSpPr txBox="1">
            <a:spLocks/>
          </p:cNvSpPr>
          <p:nvPr/>
        </p:nvSpPr>
        <p:spPr>
          <a:xfrm>
            <a:off x="5631057" y="1629561"/>
            <a:ext cx="6321100" cy="423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Geodetic Engineering Study Program</a:t>
            </a:r>
            <a:endParaRPr lang="id-ID" sz="2000" b="1" dirty="0">
              <a:solidFill>
                <a:schemeClr val="accent5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A00CECA3-92EA-42B8-A301-E6FB4D4B7C60}"/>
              </a:ext>
            </a:extLst>
          </p:cNvPr>
          <p:cNvSpPr txBox="1">
            <a:spLocks/>
          </p:cNvSpPr>
          <p:nvPr/>
        </p:nvSpPr>
        <p:spPr>
          <a:xfrm>
            <a:off x="5631057" y="2033333"/>
            <a:ext cx="6321100" cy="423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Dept. of Geodetic Engineering, UGM</a:t>
            </a:r>
            <a:endParaRPr lang="id-ID" b="1" dirty="0">
              <a:solidFill>
                <a:schemeClr val="accent5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AB30B5D-3591-4869-B583-D9A5DD0C4D21}"/>
              </a:ext>
            </a:extLst>
          </p:cNvPr>
          <p:cNvSpPr txBox="1">
            <a:spLocks/>
          </p:cNvSpPr>
          <p:nvPr/>
        </p:nvSpPr>
        <p:spPr>
          <a:xfrm>
            <a:off x="5631057" y="5968786"/>
            <a:ext cx="6321100" cy="423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Dept. of Geodetic Engineering, UGM</a:t>
            </a:r>
            <a:endParaRPr lang="id-ID" sz="2000" b="1" dirty="0">
              <a:solidFill>
                <a:schemeClr val="accent5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A9B47CDE-196E-478D-B0DA-FA9A7982E04A}"/>
              </a:ext>
            </a:extLst>
          </p:cNvPr>
          <p:cNvSpPr txBox="1">
            <a:spLocks/>
          </p:cNvSpPr>
          <p:nvPr/>
        </p:nvSpPr>
        <p:spPr>
          <a:xfrm>
            <a:off x="5631057" y="4308093"/>
            <a:ext cx="6321100" cy="423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(TKD214717)</a:t>
            </a:r>
            <a:endParaRPr lang="id-ID" b="1" dirty="0">
              <a:solidFill>
                <a:schemeClr val="accent5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208DCE-0DC0-4477-BD95-6E692A9AF66C}"/>
              </a:ext>
            </a:extLst>
          </p:cNvPr>
          <p:cNvSpPr txBox="1">
            <a:spLocks/>
          </p:cNvSpPr>
          <p:nvPr/>
        </p:nvSpPr>
        <p:spPr>
          <a:xfrm>
            <a:off x="478438" y="358041"/>
            <a:ext cx="6047283" cy="1028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6000" spc="-15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rgbClr val="0070C0"/>
                </a:solidFill>
                <a:latin typeface="Candara" panose="020E0502030303020204" pitchFamily="34" charset="0"/>
              </a:rPr>
              <a:t>Food for </a:t>
            </a:r>
            <a:r>
              <a:rPr lang="en-US" sz="4800" kern="1200" dirty="0">
                <a:solidFill>
                  <a:srgbClr val="00B050"/>
                </a:solidFill>
                <a:latin typeface="Candara" panose="020E0502030303020204" pitchFamily="34" charset="0"/>
              </a:rPr>
              <a:t>Thoughts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B574D0-D6A0-4078-872D-2CB83DA36482}"/>
              </a:ext>
            </a:extLst>
          </p:cNvPr>
          <p:cNvSpPr txBox="1"/>
          <p:nvPr/>
        </p:nvSpPr>
        <p:spPr>
          <a:xfrm>
            <a:off x="1890398" y="1760162"/>
            <a:ext cx="69088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Bagaimana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‘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sinyal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’ internet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diteruskan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dunia?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Melalui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satelit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kabel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Graphic 17" descr="Cloud Computing outline">
            <a:extLst>
              <a:ext uri="{FF2B5EF4-FFF2-40B4-BE49-F238E27FC236}">
                <a16:creationId xmlns:a16="http://schemas.microsoft.com/office/drawing/2014/main" xmlns="" id="{BF7F9C33-CF41-478C-9EB5-E55504576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1225" y="208779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D515FC-0031-423F-9FCB-7F078AD29A02}"/>
              </a:ext>
            </a:extLst>
          </p:cNvPr>
          <p:cNvSpPr txBox="1"/>
          <p:nvPr/>
        </p:nvSpPr>
        <p:spPr>
          <a:xfrm>
            <a:off x="3432748" y="3901338"/>
            <a:ext cx="7154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Jika ‘Internet’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menghubungkan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HP dan computer di dunia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mengapa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melihat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data di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komputer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orang lain?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" name="Graphic 21" descr="Spider web with solid fill">
            <a:extLst>
              <a:ext uri="{FF2B5EF4-FFF2-40B4-BE49-F238E27FC236}">
                <a16:creationId xmlns:a16="http://schemas.microsoft.com/office/drawing/2014/main" xmlns="" id="{F18AFD96-8262-473B-B532-C4D835F4E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0163" y="4059465"/>
            <a:ext cx="2167805" cy="2167805"/>
          </a:xfrm>
          <a:prstGeom prst="rect">
            <a:avLst/>
          </a:prstGeom>
        </p:spPr>
      </p:pic>
      <p:pic>
        <p:nvPicPr>
          <p:cNvPr id="24" name="Graphic 23" descr="Spider outline">
            <a:extLst>
              <a:ext uri="{FF2B5EF4-FFF2-40B4-BE49-F238E27FC236}">
                <a16:creationId xmlns:a16="http://schemas.microsoft.com/office/drawing/2014/main" xmlns="" id="{2820E472-8CC2-4400-80FC-2EC7CF2475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95515" y="4228968"/>
            <a:ext cx="914400" cy="914400"/>
          </a:xfrm>
          <a:prstGeom prst="rect">
            <a:avLst/>
          </a:prstGeom>
        </p:spPr>
      </p:pic>
      <p:pic>
        <p:nvPicPr>
          <p:cNvPr id="26" name="Graphic 25" descr="Programmer male with solid fill">
            <a:extLst>
              <a:ext uri="{FF2B5EF4-FFF2-40B4-BE49-F238E27FC236}">
                <a16:creationId xmlns:a16="http://schemas.microsoft.com/office/drawing/2014/main" xmlns="" id="{7F395D2F-04E5-4ABC-8A88-1CAED479D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494970" y="358041"/>
            <a:ext cx="2086230" cy="20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loud Computing outline">
            <a:extLst>
              <a:ext uri="{FF2B5EF4-FFF2-40B4-BE49-F238E27FC236}">
                <a16:creationId xmlns:a16="http://schemas.microsoft.com/office/drawing/2014/main" xmlns="" id="{F282649F-6555-4C5F-AA86-7115184F1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81860" y="308787"/>
            <a:ext cx="2156430" cy="21564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208DCE-0DC0-4477-BD95-6E692A9AF66C}"/>
              </a:ext>
            </a:extLst>
          </p:cNvPr>
          <p:cNvSpPr txBox="1">
            <a:spLocks/>
          </p:cNvSpPr>
          <p:nvPr/>
        </p:nvSpPr>
        <p:spPr>
          <a:xfrm>
            <a:off x="478438" y="358041"/>
            <a:ext cx="6047283" cy="1028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6000" spc="-15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rgbClr val="0070C0"/>
                </a:solidFill>
                <a:latin typeface="Candara" panose="020E0502030303020204" pitchFamily="34" charset="0"/>
              </a:rPr>
              <a:t>Food for </a:t>
            </a:r>
            <a:r>
              <a:rPr lang="en-US" sz="4800" kern="1200" dirty="0">
                <a:solidFill>
                  <a:srgbClr val="00B050"/>
                </a:solidFill>
                <a:latin typeface="Candara" panose="020E0502030303020204" pitchFamily="34" charset="0"/>
              </a:rPr>
              <a:t>Thoughts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B574D0-D6A0-4078-872D-2CB83DA36482}"/>
              </a:ext>
            </a:extLst>
          </p:cNvPr>
          <p:cNvSpPr txBox="1"/>
          <p:nvPr/>
        </p:nvSpPr>
        <p:spPr>
          <a:xfrm>
            <a:off x="1890398" y="1760162"/>
            <a:ext cx="8872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Jika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membuka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website,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kemudian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menyimpannya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Ctrl+S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mendapati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 HTML 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 computer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Darimana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berasal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D515FC-0031-423F-9FCB-7F078AD29A02}"/>
              </a:ext>
            </a:extLst>
          </p:cNvPr>
          <p:cNvSpPr txBox="1"/>
          <p:nvPr/>
        </p:nvSpPr>
        <p:spPr>
          <a:xfrm>
            <a:off x="1890399" y="3916592"/>
            <a:ext cx="83551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web pada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alamat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US" sz="32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dipanggil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berbagai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perangkat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berbeda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(HP, computer,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dst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Bagaimana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hal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2" name="Graphic 21" descr="Spider web with solid fill">
            <a:extLst>
              <a:ext uri="{FF2B5EF4-FFF2-40B4-BE49-F238E27FC236}">
                <a16:creationId xmlns:a16="http://schemas.microsoft.com/office/drawing/2014/main" xmlns="" id="{F18AFD96-8262-473B-B532-C4D835F4E3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3710" y="2087792"/>
            <a:ext cx="914400" cy="914400"/>
          </a:xfrm>
          <a:prstGeom prst="rect">
            <a:avLst/>
          </a:prstGeom>
        </p:spPr>
      </p:pic>
      <p:pic>
        <p:nvPicPr>
          <p:cNvPr id="9" name="Graphic 8" descr="Spider outline">
            <a:extLst>
              <a:ext uri="{FF2B5EF4-FFF2-40B4-BE49-F238E27FC236}">
                <a16:creationId xmlns:a16="http://schemas.microsoft.com/office/drawing/2014/main" xmlns="" id="{D9FB997F-DFB7-42CC-AF66-3ACE94271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78438" y="4286284"/>
            <a:ext cx="1677157" cy="1677157"/>
          </a:xfrm>
          <a:prstGeom prst="rect">
            <a:avLst/>
          </a:prstGeom>
        </p:spPr>
      </p:pic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xmlns="" id="{A4513C9F-478A-4FFF-BA8E-04D1DA492D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470913" y="4159872"/>
            <a:ext cx="1242649" cy="1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loud Computing outline">
            <a:extLst>
              <a:ext uri="{FF2B5EF4-FFF2-40B4-BE49-F238E27FC236}">
                <a16:creationId xmlns:a16="http://schemas.microsoft.com/office/drawing/2014/main" xmlns="" id="{F282649F-6555-4C5F-AA86-7115184F1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81860" y="308787"/>
            <a:ext cx="2156430" cy="21564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208DCE-0DC0-4477-BD95-6E692A9AF66C}"/>
              </a:ext>
            </a:extLst>
          </p:cNvPr>
          <p:cNvSpPr txBox="1">
            <a:spLocks/>
          </p:cNvSpPr>
          <p:nvPr/>
        </p:nvSpPr>
        <p:spPr>
          <a:xfrm>
            <a:off x="478438" y="358041"/>
            <a:ext cx="6047283" cy="1028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6000" spc="-15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kern="1200" dirty="0">
                <a:solidFill>
                  <a:srgbClr val="0070C0"/>
                </a:solidFill>
                <a:latin typeface="Candara" panose="020E0502030303020204" pitchFamily="34" charset="0"/>
              </a:rPr>
              <a:t>Food for </a:t>
            </a:r>
            <a:r>
              <a:rPr lang="en-US" sz="4800" kern="1200" dirty="0">
                <a:solidFill>
                  <a:srgbClr val="00B050"/>
                </a:solidFill>
                <a:latin typeface="Candara" panose="020E0502030303020204" pitchFamily="34" charset="0"/>
              </a:rPr>
              <a:t>Thoughts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B574D0-D6A0-4078-872D-2CB83DA36482}"/>
              </a:ext>
            </a:extLst>
          </p:cNvPr>
          <p:cNvSpPr txBox="1"/>
          <p:nvPr/>
        </p:nvSpPr>
        <p:spPr>
          <a:xfrm>
            <a:off x="1659730" y="4586253"/>
            <a:ext cx="8872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Bagaimana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internet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online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mengetahui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lokasi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di mana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berada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5D515FC-0031-423F-9FCB-7F078AD29A02}"/>
              </a:ext>
            </a:extLst>
          </p:cNvPr>
          <p:cNvSpPr txBox="1"/>
          <p:nvPr/>
        </p:nvSpPr>
        <p:spPr>
          <a:xfrm>
            <a:off x="1743875" y="1582135"/>
            <a:ext cx="74397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alamat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web yang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3200" b="1" i="0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berbeda</a:t>
            </a:r>
            <a:r>
              <a:rPr lang="en-US" sz="3200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Ketika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dibuka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di HP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di Laptop.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Mengapa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demikian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32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Graphic 8" descr="Spider outline">
            <a:extLst>
              <a:ext uri="{FF2B5EF4-FFF2-40B4-BE49-F238E27FC236}">
                <a16:creationId xmlns:a16="http://schemas.microsoft.com/office/drawing/2014/main" xmlns="" id="{D9FB997F-DFB7-42CC-AF66-3ACE94271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438" y="4286284"/>
            <a:ext cx="1677157" cy="1677157"/>
          </a:xfrm>
          <a:prstGeom prst="rect">
            <a:avLst/>
          </a:prstGeom>
        </p:spPr>
      </p:pic>
      <p:pic>
        <p:nvPicPr>
          <p:cNvPr id="11" name="Graphic 10" descr="Cloud Computing outline">
            <a:extLst>
              <a:ext uri="{FF2B5EF4-FFF2-40B4-BE49-F238E27FC236}">
                <a16:creationId xmlns:a16="http://schemas.microsoft.com/office/drawing/2014/main" xmlns="" id="{91DD9A8D-F097-4074-88AE-4C650E0C45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31225" y="2087792"/>
            <a:ext cx="914400" cy="914400"/>
          </a:xfrm>
          <a:prstGeom prst="rect">
            <a:avLst/>
          </a:prstGeom>
        </p:spPr>
      </p:pic>
      <p:pic>
        <p:nvPicPr>
          <p:cNvPr id="12" name="Graphic 11" descr="Spider outline">
            <a:extLst>
              <a:ext uri="{FF2B5EF4-FFF2-40B4-BE49-F238E27FC236}">
                <a16:creationId xmlns:a16="http://schemas.microsoft.com/office/drawing/2014/main" xmlns="" id="{D995A0CD-3B13-40BB-B703-3484146594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795515" y="42289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4628"/>
            <a:ext cx="10515600" cy="776288"/>
          </a:xfrm>
        </p:spPr>
        <p:txBody>
          <a:bodyPr>
            <a:noAutofit/>
          </a:bodyPr>
          <a:lstStyle/>
          <a:p>
            <a:pPr algn="ctr"/>
            <a:r>
              <a:rPr lang="id-ID" sz="6600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03720C24-06CF-4C6C-878D-F8E64113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53" y="362176"/>
            <a:ext cx="11143106" cy="64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47" y="1373016"/>
            <a:ext cx="10515600" cy="776288"/>
          </a:xfrm>
        </p:spPr>
        <p:txBody>
          <a:bodyPr>
            <a:noAutofit/>
          </a:bodyPr>
          <a:lstStyle/>
          <a:p>
            <a:pPr algn="ctr"/>
            <a:r>
              <a:rPr lang="sv-SE" b="1" dirty="0">
                <a:solidFill>
                  <a:srgbClr val="0278AE"/>
                </a:solidFill>
                <a:latin typeface="Gama-Sans" panose="00000500000000000000" pitchFamily="50" charset="0"/>
                <a:cs typeface="Segoe UI Light" panose="020B0502040204020203" pitchFamily="34" charset="0"/>
              </a:rPr>
              <a:t>Pengantar Praktikum SIG Berbasis Web</a:t>
            </a:r>
            <a:endParaRPr lang="en-US" altLang="id-ID" b="1" dirty="0">
              <a:solidFill>
                <a:srgbClr val="0278AE"/>
              </a:solidFill>
              <a:latin typeface="Gama-Sans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18" y="2491830"/>
            <a:ext cx="10242551" cy="32608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id-ID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Sarana </a:t>
            </a: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Perkuliahan</a:t>
            </a:r>
            <a:r>
              <a:rPr lang="en-US" altLang="id-ID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Praktikum</a:t>
            </a:r>
            <a:endParaRPr lang="en-US" altLang="id-ID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Penjelasan</a:t>
            </a:r>
            <a:r>
              <a:rPr lang="en-US" altLang="id-ID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Konten</a:t>
            </a:r>
            <a:r>
              <a:rPr lang="en-US" altLang="id-ID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MK </a:t>
            </a: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SIGWeb</a:t>
            </a:r>
            <a:endParaRPr lang="en-US" altLang="id-ID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Pengantar</a:t>
            </a:r>
            <a:r>
              <a:rPr lang="en-US" altLang="id-ID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</a:t>
            </a:r>
            <a:endParaRPr lang="en-US" altLang="id-ID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id-ID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Diskusi</a:t>
            </a:r>
            <a:endParaRPr lang="en-US" altLang="id-ID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xmlns="" id="{76CEBA0A-4BC6-45CF-AC87-3353A76088F8}"/>
              </a:ext>
            </a:extLst>
          </p:cNvPr>
          <p:cNvSpPr/>
          <p:nvPr/>
        </p:nvSpPr>
        <p:spPr>
          <a:xfrm>
            <a:off x="146" y="401209"/>
            <a:ext cx="1603801" cy="393269"/>
          </a:xfrm>
          <a:prstGeom prst="round1Rect">
            <a:avLst/>
          </a:prstGeom>
          <a:solidFill>
            <a:srgbClr val="014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 Nova" panose="020B0504020202020204" pitchFamily="34" charset="0"/>
              </a:rPr>
              <a:t>Minggu</a:t>
            </a:r>
            <a:r>
              <a:rPr lang="en-US" sz="1600" b="1" dirty="0">
                <a:solidFill>
                  <a:schemeClr val="bg1"/>
                </a:solidFill>
                <a:latin typeface="Arial Nova" panose="020B0504020202020204" pitchFamily="34" charset="0"/>
              </a:rPr>
              <a:t>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C837D2-5E4B-4F58-BBE5-0C0985796435}"/>
              </a:ext>
            </a:extLst>
          </p:cNvPr>
          <p:cNvSpPr/>
          <p:nvPr/>
        </p:nvSpPr>
        <p:spPr>
          <a:xfrm>
            <a:off x="665719" y="2595142"/>
            <a:ext cx="5471887" cy="1866694"/>
          </a:xfrm>
          <a:prstGeom prst="rect">
            <a:avLst/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E23ED9-9633-4672-9C7C-B3FF67BF8908}"/>
              </a:ext>
            </a:extLst>
          </p:cNvPr>
          <p:cNvSpPr/>
          <p:nvPr/>
        </p:nvSpPr>
        <p:spPr>
          <a:xfrm>
            <a:off x="6720114" y="0"/>
            <a:ext cx="5471886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738D33-3265-441D-96EE-75B07B8912C1}"/>
              </a:ext>
            </a:extLst>
          </p:cNvPr>
          <p:cNvSpPr txBox="1"/>
          <p:nvPr/>
        </p:nvSpPr>
        <p:spPr>
          <a:xfrm>
            <a:off x="7146014" y="5097021"/>
            <a:ext cx="4620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$!6web2022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B4F46A-0B0B-4B8C-8808-1EF5060576B7}"/>
              </a:ext>
            </a:extLst>
          </p:cNvPr>
          <p:cNvSpPr txBox="1"/>
          <p:nvPr/>
        </p:nvSpPr>
        <p:spPr>
          <a:xfrm>
            <a:off x="7276645" y="262749"/>
            <a:ext cx="435882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effectLst/>
              </a:rPr>
              <a:t>Buka </a:t>
            </a:r>
            <a:r>
              <a:rPr lang="en-US" sz="4400" b="0" i="0" dirty="0" err="1">
                <a:effectLst/>
              </a:rPr>
              <a:t>Elok</a:t>
            </a:r>
            <a:r>
              <a:rPr lang="en-US" sz="4400" b="0" i="0" dirty="0">
                <a:effectLst/>
              </a:rPr>
              <a:t> (</a:t>
            </a:r>
            <a:r>
              <a:rPr lang="en-US" sz="4400" b="1" i="0" dirty="0">
                <a:solidFill>
                  <a:srgbClr val="00B050"/>
                </a:solidFill>
                <a:effectLst/>
              </a:rPr>
              <a:t>elok.ugm.ac.id</a:t>
            </a:r>
            <a:r>
              <a:rPr lang="en-US" sz="4400" b="0" i="0" dirty="0">
                <a:effectLst/>
              </a:rPr>
              <a:t>)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F6554F-E83A-40EF-832B-5C200F70F091}"/>
              </a:ext>
            </a:extLst>
          </p:cNvPr>
          <p:cNvSpPr txBox="1"/>
          <p:nvPr/>
        </p:nvSpPr>
        <p:spPr>
          <a:xfrm>
            <a:off x="6720114" y="2047543"/>
            <a:ext cx="5471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effectLst/>
              </a:rPr>
              <a:t>Cari Mata </a:t>
            </a:r>
            <a:r>
              <a:rPr lang="en-US" sz="4000" b="0" i="0" dirty="0" err="1">
                <a:effectLst/>
              </a:rPr>
              <a:t>Kuliah</a:t>
            </a:r>
            <a:r>
              <a:rPr lang="en-US" sz="4000" b="0" i="0" dirty="0">
                <a:effectLst/>
              </a:rPr>
              <a:t> </a:t>
            </a:r>
            <a:br>
              <a:rPr lang="en-US" sz="4000" b="0" i="0" dirty="0">
                <a:effectLst/>
              </a:rPr>
            </a:br>
            <a:r>
              <a:rPr lang="en-US" sz="4000" b="1" dirty="0">
                <a:solidFill>
                  <a:srgbClr val="00B050"/>
                </a:solidFill>
              </a:rPr>
              <a:t>SIG </a:t>
            </a:r>
            <a:r>
              <a:rPr lang="en-US" sz="4000" b="1" dirty="0" err="1">
                <a:solidFill>
                  <a:srgbClr val="00B050"/>
                </a:solidFill>
              </a:rPr>
              <a:t>Berbasis</a:t>
            </a:r>
            <a:r>
              <a:rPr lang="en-US" sz="4000" b="1" dirty="0">
                <a:solidFill>
                  <a:srgbClr val="00B050"/>
                </a:solidFill>
              </a:rPr>
              <a:t> Web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4000" b="1" dirty="0" err="1">
                <a:solidFill>
                  <a:srgbClr val="0070C0"/>
                </a:solidFill>
              </a:rPr>
              <a:t>kode</a:t>
            </a:r>
            <a:r>
              <a:rPr lang="en-US" sz="4000" b="1" dirty="0">
                <a:solidFill>
                  <a:srgbClr val="0070C0"/>
                </a:solidFill>
              </a:rPr>
              <a:t>: </a:t>
            </a:r>
            <a:r>
              <a:rPr lang="en-US" sz="4000" b="1" dirty="0" err="1">
                <a:solidFill>
                  <a:srgbClr val="0070C0"/>
                </a:solidFill>
              </a:rPr>
              <a:t>sigweb</a:t>
            </a:r>
            <a:r>
              <a:rPr lang="en-US" sz="4000" b="1" dirty="0">
                <a:solidFill>
                  <a:srgbClr val="0070C0"/>
                </a:solidFill>
              </a:rPr>
              <a:t>)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0A2B219-4A9E-407B-9D23-3D110326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79" y="2744975"/>
            <a:ext cx="4969652" cy="16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0E8F9F-94E9-4399-A8C1-2D349B4DF798}"/>
              </a:ext>
            </a:extLst>
          </p:cNvPr>
          <p:cNvSpPr txBox="1"/>
          <p:nvPr/>
        </p:nvSpPr>
        <p:spPr>
          <a:xfrm>
            <a:off x="8075812" y="4351705"/>
            <a:ext cx="276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</a:rPr>
              <a:t>Enrollment Key: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74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208DCE-0DC0-4477-BD95-6E692A9AF66C}"/>
              </a:ext>
            </a:extLst>
          </p:cNvPr>
          <p:cNvSpPr txBox="1">
            <a:spLocks/>
          </p:cNvSpPr>
          <p:nvPr/>
        </p:nvSpPr>
        <p:spPr>
          <a:xfrm>
            <a:off x="2158584" y="631470"/>
            <a:ext cx="9256362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6000" spc="-15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70C0"/>
                </a:solidFill>
                <a:latin typeface="Candara" panose="020E0502030303020204" pitchFamily="34" charset="0"/>
              </a:rPr>
              <a:t>Capaian</a:t>
            </a:r>
            <a:r>
              <a:rPr lang="en-US" sz="5400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5400" dirty="0" err="1">
                <a:solidFill>
                  <a:srgbClr val="0070C0"/>
                </a:solidFill>
                <a:latin typeface="Candara" panose="020E0502030303020204" pitchFamily="34" charset="0"/>
              </a:rPr>
              <a:t>Kompetensi</a:t>
            </a:r>
            <a:r>
              <a:rPr lang="en-US" sz="5400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5400" dirty="0">
                <a:solidFill>
                  <a:srgbClr val="00B050"/>
                </a:solidFill>
                <a:latin typeface="Candara" panose="020E0502030303020204" pitchFamily="34" charset="0"/>
              </a:rPr>
              <a:t>Mata </a:t>
            </a:r>
            <a:r>
              <a:rPr lang="en-US" sz="5400" dirty="0" err="1">
                <a:solidFill>
                  <a:srgbClr val="00B050"/>
                </a:solidFill>
                <a:latin typeface="Candara" panose="020E0502030303020204" pitchFamily="34" charset="0"/>
              </a:rPr>
              <a:t>Kuliah</a:t>
            </a:r>
            <a:endParaRPr lang="en-US" sz="5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3416C22-C557-40D5-8BE7-6F94A3DDA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61312"/>
              </p:ext>
            </p:extLst>
          </p:nvPr>
        </p:nvGraphicFramePr>
        <p:xfrm>
          <a:off x="429719" y="1708879"/>
          <a:ext cx="11332562" cy="4841820"/>
        </p:xfrm>
        <a:graphic>
          <a:graphicData uri="http://schemas.openxmlformats.org/drawingml/2006/table">
            <a:tbl>
              <a:tblPr firstCol="1" lastCol="1" bandRow="1" bandCol="1">
                <a:tableStyleId>{85BE263C-DBD7-4A20-BB59-AAB30ACAA65A}</a:tableStyleId>
              </a:tblPr>
              <a:tblGrid>
                <a:gridCol w="1274403">
                  <a:extLst>
                    <a:ext uri="{9D8B030D-6E8A-4147-A177-3AD203B41FA5}">
                      <a16:colId xmlns:a16="http://schemas.microsoft.com/office/drawing/2014/main" xmlns="" val="1497195139"/>
                    </a:ext>
                  </a:extLst>
                </a:gridCol>
                <a:gridCol w="9372868">
                  <a:extLst>
                    <a:ext uri="{9D8B030D-6E8A-4147-A177-3AD203B41FA5}">
                      <a16:colId xmlns:a16="http://schemas.microsoft.com/office/drawing/2014/main" xmlns="" val="3471677681"/>
                    </a:ext>
                  </a:extLst>
                </a:gridCol>
                <a:gridCol w="685291">
                  <a:extLst>
                    <a:ext uri="{9D8B030D-6E8A-4147-A177-3AD203B41FA5}">
                      <a16:colId xmlns:a16="http://schemas.microsoft.com/office/drawing/2014/main" xmlns="" val="2458617006"/>
                    </a:ext>
                  </a:extLst>
                </a:gridCol>
              </a:tblGrid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j-lt"/>
                        </a:rPr>
                        <a:t>CPMK</a:t>
                      </a:r>
                      <a:r>
                        <a:rPr lang="en-ID" sz="1800" dirty="0">
                          <a:effectLst/>
                          <a:latin typeface="+mj-lt"/>
                        </a:rPr>
                        <a:t>1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+mj-lt"/>
                        </a:rPr>
                        <a:t>Memahami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cara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kerja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internet dan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halaman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serta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konsep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penyajian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data dan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informasi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geospasial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melalui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media internet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j-lt"/>
                        </a:rPr>
                        <a:t>a2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10543886"/>
                  </a:ext>
                </a:extLst>
              </a:tr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effectLst/>
                          <a:latin typeface="+mj-lt"/>
                        </a:rPr>
                        <a:t>CPMK2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>
                          <a:effectLst/>
                          <a:latin typeface="+mj-lt"/>
                        </a:rPr>
                        <a:t>Menjelaskan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berbagai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standar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data dan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protokol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terkait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penyajian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informasi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geospasial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melalui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media internet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j-lt"/>
                        </a:rPr>
                        <a:t>k1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82298646"/>
                  </a:ext>
                </a:extLst>
              </a:tr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effectLst/>
                          <a:latin typeface="+mj-lt"/>
                        </a:rPr>
                        <a:t>CPMK3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>
                          <a:effectLst/>
                          <a:latin typeface="+mj-lt"/>
                        </a:rPr>
                        <a:t>Memahami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berbagai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komponen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WebGIS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pada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sisi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client dan server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serta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penggunaannya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dalam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proses-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bisnis</a:t>
                      </a:r>
                      <a:r>
                        <a:rPr lang="en-ID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+mj-lt"/>
                        </a:rPr>
                        <a:t>WebGIS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j-lt"/>
                        </a:rPr>
                        <a:t>j2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13020572"/>
                  </a:ext>
                </a:extLst>
              </a:tr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effectLst/>
                          <a:latin typeface="+mj-lt"/>
                        </a:rPr>
                        <a:t>CPMK4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+mj-lt"/>
                        </a:rPr>
                        <a:t>Merancang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antarmuka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WebGIS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sesuai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prinsip-prinsip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UI dan UX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serta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kartografi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web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j-lt"/>
                        </a:rPr>
                        <a:t>g5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81194382"/>
                  </a:ext>
                </a:extLst>
              </a:tr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ID" sz="1800">
                          <a:effectLst/>
                          <a:latin typeface="+mj-lt"/>
                        </a:rPr>
                        <a:t>CPMK5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+mj-lt"/>
                        </a:rPr>
                        <a:t>Merancang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arsitektur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WebGIS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yang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memenuhi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kriteria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kebutuhan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desain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aplikasi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menyelesaikan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masalah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tertentu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+mj-lt"/>
                        </a:rPr>
                        <a:t>k3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03511257"/>
                  </a:ext>
                </a:extLst>
              </a:tr>
              <a:tr h="806970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effectLst/>
                          <a:latin typeface="+mj-lt"/>
                        </a:rPr>
                        <a:t>CPMK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6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+mj-lt"/>
                        </a:rPr>
                        <a:t>Membuat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aplikasi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berbasis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WebGIS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menyelesaikan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permasalahan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nyata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pada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bidang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geospasial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sesuai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SDGs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+mj-lt"/>
                        </a:rPr>
                        <a:t>k4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6199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4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208DCE-0DC0-4477-BD95-6E692A9AF66C}"/>
              </a:ext>
            </a:extLst>
          </p:cNvPr>
          <p:cNvSpPr txBox="1">
            <a:spLocks/>
          </p:cNvSpPr>
          <p:nvPr/>
        </p:nvSpPr>
        <p:spPr>
          <a:xfrm>
            <a:off x="2467756" y="167337"/>
            <a:ext cx="9256362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6000" spc="-15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70C0"/>
                </a:solidFill>
                <a:latin typeface="Candara" panose="020E0502030303020204" pitchFamily="34" charset="0"/>
              </a:rPr>
              <a:t>Komponen</a:t>
            </a:r>
            <a:r>
              <a:rPr lang="en-US" sz="5400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en-US" sz="5400" dirty="0" err="1">
                <a:solidFill>
                  <a:srgbClr val="00B050"/>
                </a:solidFill>
                <a:latin typeface="Candara" panose="020E0502030303020204" pitchFamily="34" charset="0"/>
              </a:rPr>
              <a:t>Penilaian</a:t>
            </a:r>
            <a:endParaRPr lang="en-US" sz="5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B920D73-BAE9-4769-B09A-2B528471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22015"/>
              </p:ext>
            </p:extLst>
          </p:nvPr>
        </p:nvGraphicFramePr>
        <p:xfrm>
          <a:off x="405171" y="1052359"/>
          <a:ext cx="11587398" cy="557734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5368354">
                  <a:extLst>
                    <a:ext uri="{9D8B030D-6E8A-4147-A177-3AD203B41FA5}">
                      <a16:colId xmlns:a16="http://schemas.microsoft.com/office/drawing/2014/main" xmlns="" val="587908004"/>
                    </a:ext>
                  </a:extLst>
                </a:gridCol>
                <a:gridCol w="686113">
                  <a:extLst>
                    <a:ext uri="{9D8B030D-6E8A-4147-A177-3AD203B41FA5}">
                      <a16:colId xmlns:a16="http://schemas.microsoft.com/office/drawing/2014/main" xmlns="" val="4067822455"/>
                    </a:ext>
                  </a:extLst>
                </a:gridCol>
                <a:gridCol w="509948">
                  <a:extLst>
                    <a:ext uri="{9D8B030D-6E8A-4147-A177-3AD203B41FA5}">
                      <a16:colId xmlns:a16="http://schemas.microsoft.com/office/drawing/2014/main" xmlns="" val="1534970063"/>
                    </a:ext>
                  </a:extLst>
                </a:gridCol>
                <a:gridCol w="509948">
                  <a:extLst>
                    <a:ext uri="{9D8B030D-6E8A-4147-A177-3AD203B41FA5}">
                      <a16:colId xmlns:a16="http://schemas.microsoft.com/office/drawing/2014/main" xmlns="" val="1054502138"/>
                    </a:ext>
                  </a:extLst>
                </a:gridCol>
                <a:gridCol w="509948">
                  <a:extLst>
                    <a:ext uri="{9D8B030D-6E8A-4147-A177-3AD203B41FA5}">
                      <a16:colId xmlns:a16="http://schemas.microsoft.com/office/drawing/2014/main" xmlns="" val="2600234829"/>
                    </a:ext>
                  </a:extLst>
                </a:gridCol>
                <a:gridCol w="509948">
                  <a:extLst>
                    <a:ext uri="{9D8B030D-6E8A-4147-A177-3AD203B41FA5}">
                      <a16:colId xmlns:a16="http://schemas.microsoft.com/office/drawing/2014/main" xmlns="" val="27749015"/>
                    </a:ext>
                  </a:extLst>
                </a:gridCol>
                <a:gridCol w="509948">
                  <a:extLst>
                    <a:ext uri="{9D8B030D-6E8A-4147-A177-3AD203B41FA5}">
                      <a16:colId xmlns:a16="http://schemas.microsoft.com/office/drawing/2014/main" xmlns="" val="1422580158"/>
                    </a:ext>
                  </a:extLst>
                </a:gridCol>
                <a:gridCol w="2983191">
                  <a:extLst>
                    <a:ext uri="{9D8B030D-6E8A-4147-A177-3AD203B41FA5}">
                      <a16:colId xmlns:a16="http://schemas.microsoft.com/office/drawing/2014/main" xmlns="" val="284363311"/>
                    </a:ext>
                  </a:extLst>
                </a:gridCol>
              </a:tblGrid>
              <a:tr h="744512">
                <a:tc rowSpan="2">
                  <a:txBody>
                    <a:bodyPr/>
                    <a:lstStyle/>
                    <a:p>
                      <a:pPr algn="ctr">
                        <a:tabLst>
                          <a:tab pos="701040" algn="l"/>
                          <a:tab pos="1355725" algn="ctr"/>
                        </a:tabLst>
                      </a:pPr>
                      <a:r>
                        <a:rPr lang="en-US" sz="2400" dirty="0" err="1">
                          <a:effectLst/>
                        </a:rPr>
                        <a:t>Komponen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Penilaian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%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CPMK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Media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086605"/>
                  </a:ext>
                </a:extLst>
              </a:tr>
              <a:tr h="744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182053"/>
                  </a:ext>
                </a:extLst>
              </a:tr>
              <a:tr h="744512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Laporan</a:t>
                      </a:r>
                      <a:r>
                        <a:rPr lang="en-US" sz="2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Praktikum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Kuis-Elok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9848742"/>
                  </a:ext>
                </a:extLst>
              </a:tr>
              <a:tr h="74451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j-lt"/>
                        </a:rPr>
                        <a:t>UTS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Luring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4269919"/>
                  </a:ext>
                </a:extLst>
              </a:tr>
              <a:tr h="744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Mini Project </a:t>
                      </a:r>
                      <a:r>
                        <a:rPr lang="en-US" sz="2400" dirty="0" err="1">
                          <a:effectLst/>
                          <a:latin typeface="+mj-lt"/>
                        </a:rPr>
                        <a:t>Aplikasi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GIS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ELOK/Simaster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35396792"/>
                  </a:ext>
                </a:extLst>
              </a:tr>
              <a:tr h="74451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Presentasi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Assignment-Elok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6054805"/>
                  </a:ext>
                </a:extLst>
              </a:tr>
              <a:tr h="744512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+mj-lt"/>
                        </a:rPr>
                        <a:t>Proyek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Akhir Desain </a:t>
                      </a:r>
                      <a:r>
                        <a:rPr lang="en-US" sz="2400" dirty="0" err="1">
                          <a:effectLst/>
                          <a:latin typeface="+mj-lt"/>
                        </a:rPr>
                        <a:t>Aplikasi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√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ELOK/</a:t>
                      </a:r>
                      <a:r>
                        <a:rPr lang="en-US" sz="2400" dirty="0" err="1">
                          <a:effectLst/>
                        </a:rPr>
                        <a:t>Simaster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893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UAS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√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Luring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064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E41586F-D17E-435A-A055-6201729D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495" y="255764"/>
            <a:ext cx="4785194" cy="1694088"/>
          </a:xfrm>
        </p:spPr>
        <p:txBody>
          <a:bodyPr/>
          <a:lstStyle/>
          <a:p>
            <a:pPr algn="r"/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Materi-materi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Praktikum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SIGWeb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AF3EE48-6911-427E-BA1C-1CB74930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1" y="2275851"/>
            <a:ext cx="11719958" cy="37651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49EF32-EA22-4397-8337-CF04FA64952B}"/>
              </a:ext>
            </a:extLst>
          </p:cNvPr>
          <p:cNvSpPr txBox="1"/>
          <p:nvPr/>
        </p:nvSpPr>
        <p:spPr>
          <a:xfrm>
            <a:off x="314793" y="1408352"/>
            <a:ext cx="409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 err="1">
                <a:effectLst/>
              </a:rPr>
              <a:t>Minggu</a:t>
            </a:r>
            <a:r>
              <a:rPr lang="en-US" sz="3600" b="0" i="0" dirty="0">
                <a:effectLst/>
              </a:rPr>
              <a:t> 1-4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48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E41586F-D17E-435A-A055-6201729D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495" y="255764"/>
            <a:ext cx="4785194" cy="1694088"/>
          </a:xfrm>
        </p:spPr>
        <p:txBody>
          <a:bodyPr/>
          <a:lstStyle/>
          <a:p>
            <a:pPr algn="r"/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Materi-materi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Praktikum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SIGWeb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1D18B62-5933-4BD3-8B5B-2916AC30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92" y="2159514"/>
            <a:ext cx="8793416" cy="4252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D51D4D-5963-4E89-8AB5-1ED76DD2DF6F}"/>
              </a:ext>
            </a:extLst>
          </p:cNvPr>
          <p:cNvSpPr txBox="1"/>
          <p:nvPr/>
        </p:nvSpPr>
        <p:spPr>
          <a:xfrm>
            <a:off x="314793" y="1408352"/>
            <a:ext cx="409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 err="1">
                <a:effectLst/>
              </a:rPr>
              <a:t>Minggu</a:t>
            </a:r>
            <a:r>
              <a:rPr lang="en-US" sz="3600" b="0" i="0" dirty="0">
                <a:effectLst/>
              </a:rPr>
              <a:t> 5-7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05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E41586F-D17E-435A-A055-6201729D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495" y="255764"/>
            <a:ext cx="4785194" cy="1694088"/>
          </a:xfrm>
        </p:spPr>
        <p:txBody>
          <a:bodyPr/>
          <a:lstStyle/>
          <a:p>
            <a:pPr algn="r"/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Materi-materi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Praktikum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SIGWeb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D51D4D-5963-4E89-8AB5-1ED76DD2DF6F}"/>
              </a:ext>
            </a:extLst>
          </p:cNvPr>
          <p:cNvSpPr txBox="1"/>
          <p:nvPr/>
        </p:nvSpPr>
        <p:spPr>
          <a:xfrm>
            <a:off x="329783" y="973637"/>
            <a:ext cx="409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 err="1">
                <a:effectLst/>
              </a:rPr>
              <a:t>Minggu</a:t>
            </a:r>
            <a:r>
              <a:rPr lang="en-US" sz="3600" b="0" i="0" dirty="0">
                <a:effectLst/>
              </a:rPr>
              <a:t> 8 - 11</a:t>
            </a:r>
            <a:endParaRPr lang="en-US" sz="36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04E227D9-516D-4944-95CA-59065288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" y="1731517"/>
            <a:ext cx="11517853" cy="49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6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9E41586F-D17E-435A-A055-6201729D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495" y="255764"/>
            <a:ext cx="4785194" cy="1694088"/>
          </a:xfrm>
        </p:spPr>
        <p:txBody>
          <a:bodyPr/>
          <a:lstStyle/>
          <a:p>
            <a:pPr algn="r"/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Materi-materi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Praktikum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</a:rPr>
              <a:t>SIGWeb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D51D4D-5963-4E89-8AB5-1ED76DD2DF6F}"/>
              </a:ext>
            </a:extLst>
          </p:cNvPr>
          <p:cNvSpPr txBox="1"/>
          <p:nvPr/>
        </p:nvSpPr>
        <p:spPr>
          <a:xfrm>
            <a:off x="329783" y="973637"/>
            <a:ext cx="409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 err="1">
                <a:effectLst/>
              </a:rPr>
              <a:t>Minggu</a:t>
            </a:r>
            <a:r>
              <a:rPr lang="en-US" sz="3600" b="0" i="0" dirty="0">
                <a:effectLst/>
              </a:rPr>
              <a:t> 12 - 14</a:t>
            </a:r>
            <a:endParaRPr lang="en-US" sz="36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7FA1798-52AE-4293-A935-BEE756A1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52" y="1754979"/>
            <a:ext cx="9378438" cy="47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">
      <a:majorFont>
        <a:latin typeface="Candar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392</Words>
  <Application>Microsoft Office PowerPoint</Application>
  <PresentationFormat>Widescreen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Nova</vt:lpstr>
      <vt:lpstr>Calibri</vt:lpstr>
      <vt:lpstr>Calibri Light</vt:lpstr>
      <vt:lpstr>Cambria</vt:lpstr>
      <vt:lpstr>Candara</vt:lpstr>
      <vt:lpstr>Gama-Sans</vt:lpstr>
      <vt:lpstr>Open Sans</vt:lpstr>
      <vt:lpstr>Segoe UI</vt:lpstr>
      <vt:lpstr>Segoe UI Light</vt:lpstr>
      <vt:lpstr>Times New Roman</vt:lpstr>
      <vt:lpstr>Office Theme</vt:lpstr>
      <vt:lpstr>1_Office Theme</vt:lpstr>
      <vt:lpstr>Pengantar Mata Kuliah Praktikum SIG Berbasis Web</vt:lpstr>
      <vt:lpstr>Pengantar Praktikum SIG Berbasis Web</vt:lpstr>
      <vt:lpstr>PowerPoint Presentation</vt:lpstr>
      <vt:lpstr>PowerPoint Presentation</vt:lpstr>
      <vt:lpstr>PowerPoint Presentation</vt:lpstr>
      <vt:lpstr>Materi-materi Praktikum SIGWeb</vt:lpstr>
      <vt:lpstr>Materi-materi Praktikum SIGWeb</vt:lpstr>
      <vt:lpstr>Materi-materi Praktikum SIGWeb</vt:lpstr>
      <vt:lpstr>Materi-materi Praktikum SIGWeb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Pemrograman C++ Menggunakan Compiler Borland Turbo</dc:title>
  <dc:creator>Dany Laksono</dc:creator>
  <cp:lastModifiedBy>Microsoft account</cp:lastModifiedBy>
  <cp:revision>855</cp:revision>
  <dcterms:created xsi:type="dcterms:W3CDTF">2020-02-27T06:10:54Z</dcterms:created>
  <dcterms:modified xsi:type="dcterms:W3CDTF">2023-08-16T04:32:43Z</dcterms:modified>
</cp:coreProperties>
</file>