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258" r:id="rId3"/>
    <p:sldId id="259" r:id="rId4"/>
    <p:sldId id="329" r:id="rId5"/>
    <p:sldId id="330" r:id="rId6"/>
    <p:sldId id="331" r:id="rId7"/>
    <p:sldId id="332" r:id="rId8"/>
    <p:sldId id="333" r:id="rId9"/>
    <p:sldId id="335" r:id="rId10"/>
    <p:sldId id="334" r:id="rId11"/>
    <p:sldId id="337" r:id="rId12"/>
    <p:sldId id="338" r:id="rId13"/>
    <p:sldId id="339" r:id="rId14"/>
    <p:sldId id="328" r:id="rId15"/>
    <p:sldId id="318" r:id="rId16"/>
    <p:sldId id="340" r:id="rId17"/>
    <p:sldId id="32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296"/>
    <a:srgbClr val="D4CAB3"/>
    <a:srgbClr val="D6C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CE3FC-D2E8-44DC-8FFB-B7A0B5011ECF}">
  <a:tblStyle styleId="{FE5CE3FC-D2E8-44DC-8FFB-B7A0B5011E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6372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16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6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93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4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97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8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237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193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87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23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70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08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31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35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2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69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47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334475" y="20694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3" y="-1"/>
            <a:ext cx="9144000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68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845275" y="4557136"/>
            <a:ext cx="6403721" cy="320836"/>
          </a:xfrm>
          <a:prstGeom prst="ellipse">
            <a:avLst/>
          </a:prstGeom>
          <a:solidFill>
            <a:srgbClr val="D4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2" name="Google Shape;442;p42"/>
          <p:cNvSpPr txBox="1">
            <a:spLocks noGrp="1"/>
          </p:cNvSpPr>
          <p:nvPr>
            <p:ph type="ctrTitle"/>
          </p:nvPr>
        </p:nvSpPr>
        <p:spPr>
          <a:xfrm>
            <a:off x="3879090" y="887399"/>
            <a:ext cx="4600412" cy="145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400" dirty="0" err="1">
                <a:solidFill>
                  <a:schemeClr val="dk2"/>
                </a:solidFill>
              </a:rPr>
              <a:t>LibroWave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443" name="Google Shape;443;p42"/>
          <p:cNvSpPr txBox="1">
            <a:spLocks noGrp="1"/>
          </p:cNvSpPr>
          <p:nvPr>
            <p:ph type="subTitle" idx="1"/>
          </p:nvPr>
        </p:nvSpPr>
        <p:spPr>
          <a:xfrm>
            <a:off x="4042068" y="2390553"/>
            <a:ext cx="4812338" cy="1457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ES" dirty="0"/>
              <a:t>OSCAR MANUEL CONCEPCION NAPOLES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ES" dirty="0"/>
              <a:t>MARYAM NADHIM EDAM, EDAM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ES" dirty="0"/>
              <a:t>SMAIL DAHMANI</a:t>
            </a:r>
          </a:p>
          <a:p>
            <a:br>
              <a:rPr lang="es-ES" dirty="0"/>
            </a:br>
            <a:endParaRPr dirty="0"/>
          </a:p>
        </p:txBody>
      </p:sp>
      <p:sp>
        <p:nvSpPr>
          <p:cNvPr id="494" name="Google Shape;494;p42"/>
          <p:cNvSpPr/>
          <p:nvPr/>
        </p:nvSpPr>
        <p:spPr>
          <a:xfrm>
            <a:off x="342403" y="89428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3293589" y="3599759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3301837" y="1298210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5144" y="2832808"/>
            <a:ext cx="1218268" cy="194161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818890" y="3176211"/>
            <a:ext cx="1402430" cy="1457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294598" y="1954980"/>
            <a:ext cx="6694029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Search for Availability: </a:t>
            </a:r>
          </a:p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search bar dynamically updates information in real-time as users type, offering a responsive search experience. </a:t>
            </a:r>
          </a:p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 can search for books by entering partial titles, authors' names, or other relevant details.</a:t>
            </a:r>
            <a:endParaRPr lang="en-US" sz="20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A blue and yellow magnifying glass&#10;&#10;Description automatically generated">
            <a:extLst>
              <a:ext uri="{FF2B5EF4-FFF2-40B4-BE49-F238E27FC236}">
                <a16:creationId xmlns:a16="http://schemas.microsoft.com/office/drawing/2014/main" id="{C71E58BA-F0D0-CE36-7CAC-E6B1BF36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" y="1184055"/>
            <a:ext cx="805310" cy="8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4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294598" y="1954980"/>
            <a:ext cx="6694029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Exploratory Search: </a:t>
            </a:r>
          </a:p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Default recommendations in the "Books" section are tailored to user preferences, aligning with their literary interests. </a:t>
            </a:r>
          </a:p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Advanced search options are available, allowing users to search by genre, author, language, or thematic focus.</a:t>
            </a:r>
            <a:endParaRPr lang="en-US" sz="20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A blue and yellow magnifying glass&#10;&#10;Description automatically generated">
            <a:extLst>
              <a:ext uri="{FF2B5EF4-FFF2-40B4-BE49-F238E27FC236}">
                <a16:creationId xmlns:a16="http://schemas.microsoft.com/office/drawing/2014/main" id="{C71E58BA-F0D0-CE36-7CAC-E6B1BF36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" y="1184055"/>
            <a:ext cx="805310" cy="8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9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294598" y="1954980"/>
            <a:ext cx="6694029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Comprehensive Searches:</a:t>
            </a:r>
          </a:p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search system facilitates easy discovery of specific books based on various criteria. </a:t>
            </a:r>
          </a:p>
          <a:p>
            <a:pPr marL="228600">
              <a:spcBef>
                <a:spcPts val="0"/>
              </a:spcBef>
              <a:spcAft>
                <a:spcPts val="1000"/>
              </a:spcAft>
            </a:pPr>
            <a:r>
              <a:rPr lang="en-US" sz="2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Clicking on a search result provides comprehensive information about the book, including a summary, author details, and other relevant data.</a:t>
            </a:r>
            <a:endParaRPr lang="en-US" sz="20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A blue and yellow magnifying glass&#10;&#10;Description automatically generated">
            <a:extLst>
              <a:ext uri="{FF2B5EF4-FFF2-40B4-BE49-F238E27FC236}">
                <a16:creationId xmlns:a16="http://schemas.microsoft.com/office/drawing/2014/main" id="{C71E58BA-F0D0-CE36-7CAC-E6B1BF36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" y="1184055"/>
            <a:ext cx="805310" cy="8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2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5016018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Concept </a:t>
            </a:r>
            <a:r>
              <a:rPr lang="es-ES" dirty="0" err="1"/>
              <a:t>Diagram</a:t>
            </a:r>
            <a:endParaRPr lang="es-E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66CEA05-0156-1FE4-C790-B16E2249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9" y="1277204"/>
            <a:ext cx="4932454" cy="34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4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subTitle" idx="1"/>
          </p:nvPr>
        </p:nvSpPr>
        <p:spPr>
          <a:xfrm>
            <a:off x="714125" y="2061419"/>
            <a:ext cx="7212916" cy="25653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WIREFLOW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49276E8-F258-9588-F199-22845A9D3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6" y="1318232"/>
            <a:ext cx="6373814" cy="38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2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02" y="516778"/>
            <a:ext cx="1650871" cy="1130488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HTA</a:t>
            </a:r>
          </a:p>
        </p:txBody>
      </p:sp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965F1FC0-690C-9D40-968C-1428DD8A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31" y="1240064"/>
            <a:ext cx="6498219" cy="37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02" y="516778"/>
            <a:ext cx="1650871" cy="1130488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0"/>
            <a:ext cx="4680162" cy="116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Prototipo de Baja</a:t>
            </a:r>
          </a:p>
          <a:p>
            <a:r>
              <a:rPr lang="es-ES" dirty="0"/>
              <a:t>Fidelidad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1FC40-4E04-E1C0-C39F-C308A928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82" y="1075514"/>
            <a:ext cx="2178734" cy="35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845275" y="4557136"/>
            <a:ext cx="6403721" cy="320836"/>
          </a:xfrm>
          <a:prstGeom prst="ellipse">
            <a:avLst/>
          </a:prstGeom>
          <a:solidFill>
            <a:srgbClr val="D4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2" name="Google Shape;442;p42"/>
          <p:cNvSpPr txBox="1">
            <a:spLocks noGrp="1"/>
          </p:cNvSpPr>
          <p:nvPr>
            <p:ph type="ctrTitle"/>
          </p:nvPr>
        </p:nvSpPr>
        <p:spPr>
          <a:xfrm>
            <a:off x="3879090" y="887399"/>
            <a:ext cx="4600412" cy="145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400" dirty="0" err="1">
                <a:solidFill>
                  <a:schemeClr val="dk2"/>
                </a:solidFill>
              </a:rPr>
              <a:t>LibroWave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443" name="Google Shape;443;p42"/>
          <p:cNvSpPr txBox="1">
            <a:spLocks noGrp="1"/>
          </p:cNvSpPr>
          <p:nvPr>
            <p:ph type="subTitle" idx="1"/>
          </p:nvPr>
        </p:nvSpPr>
        <p:spPr>
          <a:xfrm>
            <a:off x="4042068" y="2390553"/>
            <a:ext cx="4812338" cy="1457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ES" dirty="0"/>
              <a:t>OSCAR MANUEL CONCEPCION NAPOLES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ES" dirty="0"/>
              <a:t>MARYAM NADHIM EDAM, EDAM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ES" dirty="0"/>
              <a:t>SMAIL DAHMANI</a:t>
            </a:r>
          </a:p>
          <a:p>
            <a:br>
              <a:rPr lang="es-ES" dirty="0"/>
            </a:br>
            <a:endParaRPr dirty="0"/>
          </a:p>
        </p:txBody>
      </p:sp>
      <p:sp>
        <p:nvSpPr>
          <p:cNvPr id="494" name="Google Shape;494;p42"/>
          <p:cNvSpPr/>
          <p:nvPr/>
        </p:nvSpPr>
        <p:spPr>
          <a:xfrm>
            <a:off x="342403" y="89428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3293589" y="3599759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3301837" y="1298210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5144" y="2832808"/>
            <a:ext cx="1218268" cy="1941614"/>
          </a:xfrm>
          <a:prstGeom prst="rect">
            <a:avLst/>
          </a:prstGeom>
        </p:spPr>
      </p:pic>
      <p:sp>
        <p:nvSpPr>
          <p:cNvPr id="63" name="Google Shape;1061;p68"/>
          <p:cNvSpPr txBox="1">
            <a:spLocks/>
          </p:cNvSpPr>
          <p:nvPr/>
        </p:nvSpPr>
        <p:spPr>
          <a:xfrm>
            <a:off x="-618770" y="-80398"/>
            <a:ext cx="2919943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Baskerville"/>
              <a:buNone/>
              <a:defRPr sz="61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800"/>
              <a:t>https://www.plantillaspower-point.com</a:t>
            </a:r>
            <a:endParaRPr lang="es-PE" sz="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818890" y="3176211"/>
            <a:ext cx="1402430" cy="14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0" y="6530"/>
            <a:ext cx="9144000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9" name="Google Shape;509;p44"/>
          <p:cNvSpPr txBox="1">
            <a:spLocks noGrp="1"/>
          </p:cNvSpPr>
          <p:nvPr>
            <p:ph type="title"/>
          </p:nvPr>
        </p:nvSpPr>
        <p:spPr>
          <a:xfrm>
            <a:off x="1660126" y="1591375"/>
            <a:ext cx="273552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Arquitectura</a:t>
            </a:r>
            <a:r>
              <a:rPr lang="en-US" dirty="0"/>
              <a:t> de la </a:t>
            </a:r>
            <a:r>
              <a:rPr lang="en-US" dirty="0" err="1"/>
              <a:t>informacion</a:t>
            </a:r>
            <a:endParaRPr dirty="0"/>
          </a:p>
        </p:txBody>
      </p:sp>
      <p:sp>
        <p:nvSpPr>
          <p:cNvPr id="510" name="Google Shape;510;p44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12" name="Google Shape;512;p44"/>
          <p:cNvSpPr txBox="1">
            <a:spLocks noGrp="1"/>
          </p:cNvSpPr>
          <p:nvPr>
            <p:ph type="title" idx="4"/>
          </p:nvPr>
        </p:nvSpPr>
        <p:spPr>
          <a:xfrm>
            <a:off x="1660089" y="3618681"/>
            <a:ext cx="2043711" cy="9779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Wireflow</a:t>
            </a:r>
            <a:r>
              <a:rPr lang="es-ES" dirty="0"/>
              <a:t>&amp;</a:t>
            </a:r>
            <a:br>
              <a:rPr lang="es-ES" dirty="0"/>
            </a:br>
            <a:r>
              <a:rPr lang="es-ES" dirty="0"/>
              <a:t>HTA</a:t>
            </a:r>
            <a:endParaRPr u="sng" dirty="0"/>
          </a:p>
        </p:txBody>
      </p:sp>
      <p:sp>
        <p:nvSpPr>
          <p:cNvPr id="513" name="Google Shape;513;p44"/>
          <p:cNvSpPr txBox="1">
            <a:spLocks noGrp="1"/>
          </p:cNvSpPr>
          <p:nvPr>
            <p:ph type="title" idx="5"/>
          </p:nvPr>
        </p:nvSpPr>
        <p:spPr>
          <a:xfrm>
            <a:off x="818650" y="3552520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15" name="Google Shape;515;p44"/>
          <p:cNvSpPr txBox="1">
            <a:spLocks noGrp="1"/>
          </p:cNvSpPr>
          <p:nvPr>
            <p:ph type="title" idx="7"/>
          </p:nvPr>
        </p:nvSpPr>
        <p:spPr>
          <a:xfrm>
            <a:off x="6294615" y="389756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Prototipo de baja Fidelidad</a:t>
            </a:r>
            <a:endParaRPr dirty="0"/>
          </a:p>
        </p:txBody>
      </p:sp>
      <p:sp>
        <p:nvSpPr>
          <p:cNvPr id="516" name="Google Shape;516;p44"/>
          <p:cNvSpPr txBox="1">
            <a:spLocks noGrp="1"/>
          </p:cNvSpPr>
          <p:nvPr>
            <p:ph type="title" idx="8"/>
          </p:nvPr>
        </p:nvSpPr>
        <p:spPr>
          <a:xfrm>
            <a:off x="5440201" y="383139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956506"/>
            <a:ext cx="1693850" cy="161008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76099">
            <a:off x="6028446" y="3480567"/>
            <a:ext cx="818899" cy="23884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76099">
            <a:off x="1407624" y="1165608"/>
            <a:ext cx="818899" cy="23884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76099">
            <a:off x="1407587" y="3220985"/>
            <a:ext cx="818899" cy="2388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110C0-EEBC-AA93-2807-E1BC2E9C545F}"/>
              </a:ext>
            </a:extLst>
          </p:cNvPr>
          <p:cNvSpPr txBox="1"/>
          <p:nvPr/>
        </p:nvSpPr>
        <p:spPr>
          <a:xfrm>
            <a:off x="392005" y="2037631"/>
            <a:ext cx="76806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application will utilize a tab-based navigation system to streamline user interaction.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tab corresponds to a distinct section of the app, allowing users to navigate seamlessly through different functionalities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578695-1106-B973-772F-FDA12196DDE5}"/>
              </a:ext>
            </a:extLst>
          </p:cNvPr>
          <p:cNvSpPr/>
          <p:nvPr/>
        </p:nvSpPr>
        <p:spPr>
          <a:xfrm>
            <a:off x="1267610" y="1636123"/>
            <a:ext cx="705394" cy="28215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8F45B-E4BD-7481-6E26-EFB5D05D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04" y="163612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356A7F-E71E-F8C5-9C4D-519AC0F1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29" y="2374446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B41110-FE32-EA49-2BE1-4F45A470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10" y="3017519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123C9A-41FD-9C6C-EC8F-36D4B5B2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10" y="3703319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297F5-B318-BF5B-5AF8-C41DADA3A84E}"/>
              </a:ext>
            </a:extLst>
          </p:cNvPr>
          <p:cNvSpPr txBox="1"/>
          <p:nvPr/>
        </p:nvSpPr>
        <p:spPr>
          <a:xfrm>
            <a:off x="2045165" y="180679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958EE-4F3A-2D5E-40A8-F0CF084585D3}"/>
              </a:ext>
            </a:extLst>
          </p:cNvPr>
          <p:cNvSpPr txBox="1"/>
          <p:nvPr/>
        </p:nvSpPr>
        <p:spPr>
          <a:xfrm>
            <a:off x="2040223" y="2456285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F1141-AFB3-3DE8-92CA-CA27538A40B9}"/>
              </a:ext>
            </a:extLst>
          </p:cNvPr>
          <p:cNvSpPr txBox="1"/>
          <p:nvPr/>
        </p:nvSpPr>
        <p:spPr>
          <a:xfrm>
            <a:off x="2045164" y="3105773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2045164" y="3755261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19017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578695-1106-B973-772F-FDA12196DDE5}"/>
              </a:ext>
            </a:extLst>
          </p:cNvPr>
          <p:cNvSpPr/>
          <p:nvPr/>
        </p:nvSpPr>
        <p:spPr>
          <a:xfrm>
            <a:off x="1267610" y="1636123"/>
            <a:ext cx="705394" cy="813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8F45B-E4BD-7481-6E26-EFB5D05D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04" y="163612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297F5-B318-BF5B-5AF8-C41DADA3A84E}"/>
              </a:ext>
            </a:extLst>
          </p:cNvPr>
          <p:cNvSpPr txBox="1"/>
          <p:nvPr/>
        </p:nvSpPr>
        <p:spPr>
          <a:xfrm>
            <a:off x="2045165" y="180679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986931" y="2660374"/>
            <a:ext cx="638037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Serves as the central hub, providing an overview and quick access to key features.</a:t>
            </a:r>
          </a:p>
          <a:p>
            <a:pPr marL="571500" indent="-34290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Users can explore various sections of the app from the home screen.</a:t>
            </a:r>
            <a:endParaRPr lang="en-US" sz="3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159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578695-1106-B973-772F-FDA12196DDE5}"/>
              </a:ext>
            </a:extLst>
          </p:cNvPr>
          <p:cNvSpPr/>
          <p:nvPr/>
        </p:nvSpPr>
        <p:spPr>
          <a:xfrm>
            <a:off x="1267610" y="1636123"/>
            <a:ext cx="705394" cy="813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297F5-B318-BF5B-5AF8-C41DADA3A84E}"/>
              </a:ext>
            </a:extLst>
          </p:cNvPr>
          <p:cNvSpPr txBox="1"/>
          <p:nvPr/>
        </p:nvSpPr>
        <p:spPr>
          <a:xfrm>
            <a:off x="2045165" y="1806798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Books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986931" y="2660374"/>
            <a:ext cx="6380378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Dedicated to discovering available books for rent.</a:t>
            </a:r>
          </a:p>
          <a:p>
            <a:pPr marL="514350" indent="-2857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Allows users to browse and explore the collection of books.</a:t>
            </a:r>
            <a:endParaRPr lang="en-US" sz="3600" b="0" dirty="0">
              <a:effectLst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DB45E9B-3566-CD7F-7A11-65C9224B7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29" y="1758453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1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578695-1106-B973-772F-FDA12196DDE5}"/>
              </a:ext>
            </a:extLst>
          </p:cNvPr>
          <p:cNvSpPr/>
          <p:nvPr/>
        </p:nvSpPr>
        <p:spPr>
          <a:xfrm>
            <a:off x="1267610" y="1636123"/>
            <a:ext cx="705394" cy="813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297F5-B318-BF5B-5AF8-C41DADA3A84E}"/>
              </a:ext>
            </a:extLst>
          </p:cNvPr>
          <p:cNvSpPr txBox="1"/>
          <p:nvPr/>
        </p:nvSpPr>
        <p:spPr>
          <a:xfrm>
            <a:off x="2045165" y="1806798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986930" y="2660374"/>
            <a:ext cx="6694029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Facilitates the management and participation in forum discussions.</a:t>
            </a:r>
          </a:p>
          <a:p>
            <a:pPr marL="514350" indent="-2857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Users can discuss books, share recommendations, and engage in literary topics.</a:t>
            </a:r>
            <a:endParaRPr lang="en-US" sz="3600" b="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BE2BD-B3EF-E93B-D8EC-EC5D7E18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10" y="1718542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6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578695-1106-B973-772F-FDA12196DDE5}"/>
              </a:ext>
            </a:extLst>
          </p:cNvPr>
          <p:cNvSpPr/>
          <p:nvPr/>
        </p:nvSpPr>
        <p:spPr>
          <a:xfrm>
            <a:off x="1267610" y="1636123"/>
            <a:ext cx="705394" cy="813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297F5-B318-BF5B-5AF8-C41DADA3A84E}"/>
              </a:ext>
            </a:extLst>
          </p:cNvPr>
          <p:cNvSpPr txBox="1"/>
          <p:nvPr/>
        </p:nvSpPr>
        <p:spPr>
          <a:xfrm>
            <a:off x="2045165" y="1806798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986930" y="2660374"/>
            <a:ext cx="66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profile section where users can view their personal information and settings with the ability to edit.</a:t>
            </a:r>
            <a:endParaRPr lang="en-US" sz="3600" b="0" dirty="0">
              <a:effectLst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F14F6BE-1C62-64A8-1BF4-1D79405D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10" y="1718542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56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/>
          <p:nvPr/>
        </p:nvSpPr>
        <p:spPr>
          <a:xfrm>
            <a:off x="4895468" y="72220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44" y="516777"/>
            <a:ext cx="2220930" cy="1520854"/>
          </a:xfrm>
          <a:prstGeom prst="rect">
            <a:avLst/>
          </a:prstGeom>
        </p:spPr>
      </p:pic>
      <p:sp>
        <p:nvSpPr>
          <p:cNvPr id="3" name="Google Shape;509;p44">
            <a:extLst>
              <a:ext uri="{FF2B5EF4-FFF2-40B4-BE49-F238E27FC236}">
                <a16:creationId xmlns:a16="http://schemas.microsoft.com/office/drawing/2014/main" id="{FC9039C8-8A85-B01B-3EC9-D4DD2F5BD2D0}"/>
              </a:ext>
            </a:extLst>
          </p:cNvPr>
          <p:cNvSpPr txBox="1">
            <a:spLocks/>
          </p:cNvSpPr>
          <p:nvPr/>
        </p:nvSpPr>
        <p:spPr>
          <a:xfrm>
            <a:off x="392005" y="479481"/>
            <a:ext cx="4680162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3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8F074-DB91-031F-7E7F-BB67676E64D6}"/>
              </a:ext>
            </a:extLst>
          </p:cNvPr>
          <p:cNvSpPr txBox="1"/>
          <p:nvPr/>
        </p:nvSpPr>
        <p:spPr>
          <a:xfrm>
            <a:off x="294598" y="1954980"/>
            <a:ext cx="6694029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Search for Known Items: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28600"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the "Books" section, users can swiftly find specific books using the search bar based on titles, authors, or other details.</a:t>
            </a:r>
            <a:endParaRPr lang="en-US" sz="20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 descr="A blue and yellow magnifying glass&#10;&#10;Description automatically generated">
            <a:extLst>
              <a:ext uri="{FF2B5EF4-FFF2-40B4-BE49-F238E27FC236}">
                <a16:creationId xmlns:a16="http://schemas.microsoft.com/office/drawing/2014/main" id="{251B778A-AD6F-2831-A46A-71F8E2E2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" y="1184055"/>
            <a:ext cx="805310" cy="8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1429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369</Words>
  <Application>Microsoft Office PowerPoint</Application>
  <PresentationFormat>Presentación en pantalla (16:9)</PresentationFormat>
  <Paragraphs>63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Libre Baskerville</vt:lpstr>
      <vt:lpstr>Generation of '27 by Slidesgo</vt:lpstr>
      <vt:lpstr>LibroWave</vt:lpstr>
      <vt:lpstr>Arquitectura de la informacion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LibroWave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‘27</dc:title>
  <dc:creator>Sr GRYM</dc:creator>
  <cp:lastModifiedBy>Oscar Manuel Concepcion Napoles</cp:lastModifiedBy>
  <cp:revision>42</cp:revision>
  <dcterms:modified xsi:type="dcterms:W3CDTF">2023-12-19T17:17:07Z</dcterms:modified>
</cp:coreProperties>
</file>