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9"/>
  </p:notesMasterIdLst>
  <p:sldIdLst>
    <p:sldId id="256" r:id="rId5"/>
    <p:sldId id="261" r:id="rId6"/>
    <p:sldId id="260" r:id="rId7"/>
    <p:sldId id="25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31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5CAC-D9E2-4812-805A-71986AAB9C1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FDB53-13D0-4845-85DC-EC19CA2410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FDB53-13D0-4845-85DC-EC19CA241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App </a:t>
            </a:r>
            <a:r>
              <a:rPr lang="es-ES" dirty="0" err="1"/>
              <a:t>LibroWave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Test de recorridos cognitivos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DESSI (Desarrollo y Evaluación de Sistemas Software Interactivos) – Universidad de Granada</a:t>
            </a:r>
          </a:p>
        </p:txBody>
      </p:sp>
    </p:spTree>
    <p:extLst>
      <p:ext uri="{BB962C8B-B14F-4D97-AF65-F5344CB8AC3E}">
        <p14:creationId xmlns:p14="http://schemas.microsoft.com/office/powerpoint/2010/main" val="407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37383" y="1169776"/>
            <a:ext cx="1962645" cy="6119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48191" y="807156"/>
            <a:ext cx="23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Registrarse en la App 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17547" y="1256220"/>
            <a:ext cx="957359" cy="246221"/>
            <a:chOff x="2328828" y="832766"/>
            <a:chExt cx="957359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Abrir la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17547" y="1465205"/>
            <a:ext cx="1136895" cy="246221"/>
            <a:chOff x="2328828" y="832766"/>
            <a:chExt cx="1136895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979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</a:t>
              </a:r>
              <a:r>
                <a:rPr lang="es-ES" sz="1000" dirty="0" err="1"/>
                <a:t>Register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30" name="Rectángulo 129"/>
          <p:cNvSpPr/>
          <p:nvPr/>
        </p:nvSpPr>
        <p:spPr>
          <a:xfrm>
            <a:off x="4715878" y="1338715"/>
            <a:ext cx="1962645" cy="4647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821595" y="1332198"/>
            <a:ext cx="1154529" cy="246221"/>
            <a:chOff x="2328828" y="832766"/>
            <a:chExt cx="1154529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997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Llenar los datos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821595" y="1541183"/>
            <a:ext cx="1136895" cy="246221"/>
            <a:chOff x="2328828" y="832766"/>
            <a:chExt cx="1136895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979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</a:t>
              </a:r>
              <a:r>
                <a:rPr lang="es-ES" sz="1000" dirty="0" err="1"/>
                <a:t>Register</a:t>
              </a:r>
              <a:endParaRPr lang="es-ES" sz="1000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58603" y="1058626"/>
            <a:ext cx="162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Completar información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</p:cNvCxnSpPr>
          <p:nvPr/>
        </p:nvCxnSpPr>
        <p:spPr>
          <a:xfrm flipV="1">
            <a:off x="4211309" y="1375614"/>
            <a:ext cx="477200" cy="371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2EF04FE-BDD9-6324-32D3-A7A9CC3E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637732-C1B2-87E1-2E00-7A4C805E4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29" y="1516512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51E1608-A498-D373-6EE0-8699813B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737" y="1599334"/>
            <a:ext cx="124857" cy="13571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65775D5-8CDE-2A84-BAFE-25F4292054FA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en todo momento se siguen los pasos, las acciones están bien indicadas.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CAB9EB-411D-AA33-0173-9A08F125BFFF}"/>
              </a:ext>
            </a:extLst>
          </p:cNvPr>
          <p:cNvSpPr txBox="1"/>
          <p:nvPr/>
        </p:nvSpPr>
        <p:spPr>
          <a:xfrm>
            <a:off x="2638024" y="3773669"/>
            <a:ext cx="358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No, no sabe el usuario si es obligatorio introducir tantos datos, como por ejemplo la foto de perfil.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2FDA4D0-83A7-60F7-02C0-8D12A7CEDA2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cada vez que se realiza una acción el resultado es el esperado.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6559F06-3F30-7F49-29B9-9A57DD3BBF2A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 </a:t>
            </a:r>
            <a:r>
              <a:rPr lang="es-ES" sz="1000" b="0" i="0" dirty="0">
                <a:solidFill>
                  <a:srgbClr val="0D0D0D"/>
                </a:solidFill>
                <a:effectLst/>
                <a:latin typeface="Söhne"/>
              </a:rPr>
              <a:t>definido claramente qué acción están realizando el usuario y qué tipo de retroalimentación proporciona</a:t>
            </a:r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2CDFA95-9F7B-D493-6803-533EE96B8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795" y="1372833"/>
            <a:ext cx="116739" cy="1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37383" y="1169776"/>
            <a:ext cx="1962645" cy="11766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48191" y="807156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Comprar/Reservar Libro 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17547" y="1256220"/>
            <a:ext cx="957359" cy="246221"/>
            <a:chOff x="2328828" y="832766"/>
            <a:chExt cx="957359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Abrir la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17547" y="1465205"/>
            <a:ext cx="808280" cy="246221"/>
            <a:chOff x="2328828" y="832766"/>
            <a:chExt cx="808280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Logearse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17547" y="1689148"/>
            <a:ext cx="1013465" cy="246221"/>
            <a:chOff x="2328828" y="832766"/>
            <a:chExt cx="1013465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856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Buscar libro  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17547" y="1920721"/>
            <a:ext cx="1835805" cy="246221"/>
            <a:chOff x="2328828" y="832766"/>
            <a:chExt cx="1835805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Comprar o Reservar 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88509" y="1220705"/>
            <a:ext cx="1962645" cy="309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1258215"/>
            <a:ext cx="1005449" cy="246221"/>
            <a:chOff x="2328828" y="832766"/>
            <a:chExt cx="1005449" cy="246221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848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Pagar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991537"/>
            <a:ext cx="107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Comprar Libro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4625998" y="2127280"/>
            <a:ext cx="1962645" cy="4647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321241" cy="246221"/>
            <a:chOff x="2328828" y="832766"/>
            <a:chExt cx="1321241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11641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Seleccionar Fechas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1167353" cy="246221"/>
            <a:chOff x="2328828" y="832766"/>
            <a:chExt cx="1167353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Clic en Reservar</a:t>
              </a: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568723" y="1847191"/>
            <a:ext cx="1074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Reservar Libro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169" name="Conector recto 168"/>
          <p:cNvCxnSpPr>
            <a:cxnSpLocks/>
          </p:cNvCxnSpPr>
          <p:nvPr/>
        </p:nvCxnSpPr>
        <p:spPr>
          <a:xfrm>
            <a:off x="4191909" y="2212217"/>
            <a:ext cx="43408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4211309" y="1375614"/>
            <a:ext cx="477200" cy="371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2EF04FE-BDD9-6324-32D3-A7A9CC3E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637732-C1B2-87E1-2E00-7A4C805E4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29" y="1516512"/>
            <a:ext cx="124857" cy="1357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028BA94-54CA-9369-A983-34C207AF7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564" y="1749629"/>
            <a:ext cx="124857" cy="13571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8D9501-F24F-48B8-13ED-0AF60716A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686" y="1976259"/>
            <a:ext cx="124857" cy="13571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0699CD0-69E2-1510-E4D1-436A3B79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996" y="2180609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51E1608-A498-D373-6EE0-8699813B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857" y="2387899"/>
            <a:ext cx="124857" cy="1357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38BF19-1AD9-59C7-657E-5D98D9E1A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997" y="1310679"/>
            <a:ext cx="124857" cy="13571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65775D5-8CDE-2A84-BAFE-25F4292054FA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en todo momento se siguen los pasos, las acciones están bien indicadas.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CAB9EB-411D-AA33-0173-9A08F125BFFF}"/>
              </a:ext>
            </a:extLst>
          </p:cNvPr>
          <p:cNvSpPr txBox="1"/>
          <p:nvPr/>
        </p:nvSpPr>
        <p:spPr>
          <a:xfrm>
            <a:off x="2638024" y="3773669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están bien definidas las acciones correctas en la App.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2FDA4D0-83A7-60F7-02C0-8D12A7CEDA2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cada vez que se realiza una acción el resultado es el esperado.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6559F06-3F30-7F49-29B9-9A57DD3BBF2A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Sí, está </a:t>
            </a:r>
            <a:r>
              <a:rPr lang="es-ES" sz="1000" b="0" i="0" dirty="0">
                <a:solidFill>
                  <a:srgbClr val="0D0D0D"/>
                </a:solidFill>
                <a:effectLst/>
                <a:latin typeface="Söhne"/>
              </a:rPr>
              <a:t>definido claramente qué acción están realizando el usuario y qué tipo de retroalimentación proporciona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6625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" y="1127853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48664" y="746322"/>
            <a:ext cx="1962645" cy="13175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248664" y="376990"/>
            <a:ext cx="141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Read</a:t>
            </a:r>
            <a:r>
              <a:rPr lang="es-ES" b="1" dirty="0"/>
              <a:t> a </a:t>
            </a:r>
            <a:r>
              <a:rPr lang="es-ES" b="1" dirty="0" err="1"/>
              <a:t>book</a:t>
            </a:r>
            <a:r>
              <a:rPr lang="es-ES" b="1" dirty="0"/>
              <a:t> 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2328828" y="832766"/>
            <a:ext cx="1082393" cy="246221"/>
            <a:chOff x="2328828" y="832766"/>
            <a:chExt cx="1082393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Open </a:t>
              </a:r>
              <a:r>
                <a:rPr lang="es-ES" sz="1000" dirty="0" err="1"/>
                <a:t>the</a:t>
              </a:r>
              <a:r>
                <a:rPr lang="es-ES" sz="1000" dirty="0"/>
                <a:t> app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28828" y="1041751"/>
            <a:ext cx="939727" cy="246221"/>
            <a:chOff x="2328828" y="832766"/>
            <a:chExt cx="939727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7825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Go</a:t>
              </a:r>
              <a:r>
                <a:rPr lang="es-ES" sz="1000" dirty="0"/>
                <a:t> </a:t>
              </a:r>
              <a:r>
                <a:rPr lang="es-ES" sz="1000" dirty="0" err="1"/>
                <a:t>to</a:t>
              </a:r>
              <a:r>
                <a:rPr lang="es-ES" sz="1000" dirty="0"/>
                <a:t> </a:t>
              </a:r>
              <a:r>
                <a:rPr lang="es-ES" sz="1000" dirty="0" err="1"/>
                <a:t>login</a:t>
              </a:r>
              <a:r>
                <a:rPr lang="es-ES" sz="1000" dirty="0"/>
                <a:t> </a:t>
              </a:r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28828" y="1265694"/>
            <a:ext cx="1297196" cy="246221"/>
            <a:chOff x="2328828" y="832766"/>
            <a:chExt cx="1297196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Go</a:t>
              </a:r>
              <a:r>
                <a:rPr lang="es-ES" sz="1000" dirty="0"/>
                <a:t> </a:t>
              </a:r>
              <a:r>
                <a:rPr lang="es-ES" sz="1000" dirty="0" err="1"/>
                <a:t>to</a:t>
              </a:r>
              <a:r>
                <a:rPr lang="es-ES" sz="1000" dirty="0"/>
                <a:t> </a:t>
              </a:r>
              <a:r>
                <a:rPr lang="es-ES" sz="1000" dirty="0" err="1"/>
                <a:t>My</a:t>
              </a:r>
              <a:r>
                <a:rPr lang="es-ES" sz="1000" dirty="0"/>
                <a:t> </a:t>
              </a:r>
              <a:r>
                <a:rPr lang="es-ES" sz="1000" dirty="0" err="1"/>
                <a:t>account</a:t>
              </a:r>
              <a:r>
                <a:rPr lang="es-ES" sz="1000" dirty="0"/>
                <a:t> 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28828" y="1497267"/>
            <a:ext cx="1092011" cy="246221"/>
            <a:chOff x="2328828" y="832766"/>
            <a:chExt cx="1092011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Select</a:t>
              </a:r>
              <a:r>
                <a:rPr lang="es-ES" sz="1000" dirty="0"/>
                <a:t> a </a:t>
              </a:r>
              <a:r>
                <a:rPr lang="es-ES" sz="1000" dirty="0" err="1"/>
                <a:t>book</a:t>
              </a:r>
              <a:r>
                <a:rPr lang="es-ES" sz="1000" dirty="0"/>
                <a:t>  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2328828" y="1728840"/>
            <a:ext cx="904460" cy="246221"/>
            <a:chOff x="2328828" y="832766"/>
            <a:chExt cx="904460" cy="246221"/>
          </a:xfrm>
        </p:grpSpPr>
        <p:sp>
          <p:nvSpPr>
            <p:cNvPr id="97" name="CuadroTexto 96"/>
            <p:cNvSpPr txBox="1"/>
            <p:nvPr/>
          </p:nvSpPr>
          <p:spPr>
            <a:xfrm>
              <a:off x="2485968" y="832766"/>
              <a:ext cx="747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</a:t>
              </a:r>
              <a:r>
                <a:rPr lang="es-ES" sz="1000" dirty="0" err="1"/>
                <a:t>read</a:t>
              </a:r>
              <a:r>
                <a:rPr lang="es-ES" sz="1000" dirty="0"/>
                <a:t>  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688509" y="965209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969099"/>
            <a:ext cx="1560088" cy="246221"/>
            <a:chOff x="2328828" y="832766"/>
            <a:chExt cx="1560088" cy="246221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1402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Go</a:t>
              </a:r>
              <a:r>
                <a:rPr lang="es-ES" sz="1000" dirty="0"/>
                <a:t> back </a:t>
              </a:r>
              <a:r>
                <a:rPr lang="es-ES" sz="1000" dirty="0" err="1"/>
                <a:t>to</a:t>
              </a:r>
              <a:r>
                <a:rPr lang="es-ES" sz="1000" dirty="0"/>
                <a:t> </a:t>
              </a:r>
              <a:r>
                <a:rPr lang="es-ES" sz="1000" dirty="0" err="1"/>
                <a:t>my</a:t>
              </a:r>
              <a:r>
                <a:rPr lang="es-ES" sz="1000" dirty="0"/>
                <a:t> </a:t>
              </a:r>
              <a:r>
                <a:rPr lang="es-ES" sz="1000" dirty="0" err="1"/>
                <a:t>account</a:t>
              </a:r>
              <a:r>
                <a:rPr lang="es-ES" sz="1000" dirty="0"/>
                <a:t> 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4731715" y="1178084"/>
            <a:ext cx="1255518" cy="246221"/>
            <a:chOff x="2328828" y="832766"/>
            <a:chExt cx="1255518" cy="246221"/>
          </a:xfrm>
        </p:grpSpPr>
        <p:sp>
          <p:nvSpPr>
            <p:cNvPr id="106" name="CuadroTexto 105"/>
            <p:cNvSpPr txBox="1"/>
            <p:nvPr/>
          </p:nvSpPr>
          <p:spPr>
            <a:xfrm>
              <a:off x="2485968" y="832766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Search</a:t>
              </a:r>
              <a:r>
                <a:rPr lang="es-ES" sz="1000" dirty="0"/>
                <a:t> </a:t>
              </a:r>
              <a:r>
                <a:rPr lang="es-ES" sz="1000" dirty="0" err="1"/>
                <a:t>for</a:t>
              </a:r>
              <a:r>
                <a:rPr lang="es-ES" sz="1000" dirty="0"/>
                <a:t> </a:t>
              </a:r>
              <a:r>
                <a:rPr lang="es-ES" sz="1000" dirty="0" err="1"/>
                <a:t>book</a:t>
              </a:r>
              <a:r>
                <a:rPr lang="es-ES" sz="1000" dirty="0"/>
                <a:t> 2</a:t>
              </a: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4731715" y="1402027"/>
            <a:ext cx="875606" cy="246221"/>
            <a:chOff x="2328828" y="832766"/>
            <a:chExt cx="875606" cy="246221"/>
          </a:xfrm>
        </p:grpSpPr>
        <p:sp>
          <p:nvSpPr>
            <p:cNvPr id="109" name="CuadroTexto 108"/>
            <p:cNvSpPr txBox="1"/>
            <p:nvPr/>
          </p:nvSpPr>
          <p:spPr>
            <a:xfrm>
              <a:off x="2485968" y="832766"/>
              <a:ext cx="7184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</a:t>
              </a:r>
              <a:r>
                <a:rPr lang="es-ES" sz="1000" dirty="0" err="1"/>
                <a:t>read</a:t>
              </a:r>
              <a:r>
                <a:rPr lang="es-ES" sz="1000" dirty="0"/>
                <a:t> </a:t>
              </a:r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736041"/>
            <a:ext cx="143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Go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next</a:t>
            </a:r>
            <a:r>
              <a:rPr lang="es-ES" sz="1200" dirty="0"/>
              <a:t> </a:t>
            </a:r>
            <a:r>
              <a:rPr lang="es-ES" sz="1200" dirty="0" err="1"/>
              <a:t>book</a:t>
            </a:r>
            <a:endParaRPr lang="es-ES" sz="1200" dirty="0"/>
          </a:p>
        </p:txBody>
      </p:sp>
      <p:sp>
        <p:nvSpPr>
          <p:cNvPr id="130" name="Rectángulo 129"/>
          <p:cNvSpPr/>
          <p:nvPr/>
        </p:nvSpPr>
        <p:spPr>
          <a:xfrm>
            <a:off x="4625998" y="2127280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1140101" cy="246221"/>
            <a:chOff x="2328828" y="832766"/>
            <a:chExt cx="1140101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</a:t>
              </a:r>
              <a:r>
                <a:rPr lang="es-ES" sz="1000" dirty="0" err="1"/>
                <a:t>comment</a:t>
              </a:r>
              <a:r>
                <a:rPr lang="es-ES" sz="1000" dirty="0"/>
                <a:t> </a:t>
              </a: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1462305" cy="246221"/>
            <a:chOff x="2328828" y="832766"/>
            <a:chExt cx="1462305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13051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Write</a:t>
              </a:r>
              <a:r>
                <a:rPr lang="es-ES" sz="1000" dirty="0"/>
                <a:t> </a:t>
              </a:r>
              <a:r>
                <a:rPr lang="es-ES" sz="1000" dirty="0" err="1"/>
                <a:t>your</a:t>
              </a:r>
              <a:r>
                <a:rPr lang="es-ES" sz="1000" dirty="0"/>
                <a:t> </a:t>
              </a:r>
              <a:r>
                <a:rPr lang="es-ES" sz="1000" dirty="0" err="1"/>
                <a:t>comment</a:t>
              </a:r>
              <a:endParaRPr lang="es-ES" sz="1000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4731715" y="2553691"/>
            <a:ext cx="763396" cy="246221"/>
            <a:chOff x="2328828" y="832766"/>
            <a:chExt cx="763396" cy="246221"/>
          </a:xfrm>
        </p:grpSpPr>
        <p:sp>
          <p:nvSpPr>
            <p:cNvPr id="139" name="CuadroTexto 138"/>
            <p:cNvSpPr txBox="1"/>
            <p:nvPr/>
          </p:nvSpPr>
          <p:spPr>
            <a:xfrm>
              <a:off x="2485968" y="832766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ok </a:t>
              </a: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30831" y="1887705"/>
            <a:ext cx="11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Leave</a:t>
            </a:r>
            <a:r>
              <a:rPr lang="es-ES" sz="1200" dirty="0"/>
              <a:t> </a:t>
            </a:r>
            <a:r>
              <a:rPr lang="es-ES" sz="1200" dirty="0" err="1"/>
              <a:t>comment</a:t>
            </a:r>
            <a:endParaRPr lang="es-ES" sz="1200" dirty="0"/>
          </a:p>
        </p:txBody>
      </p:sp>
      <p:sp>
        <p:nvSpPr>
          <p:cNvPr id="142" name="Rectángulo 141"/>
          <p:cNvSpPr/>
          <p:nvPr/>
        </p:nvSpPr>
        <p:spPr>
          <a:xfrm>
            <a:off x="7058014" y="755655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7058014" y="386323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Give</a:t>
            </a:r>
            <a:r>
              <a:rPr lang="es-ES" b="1" dirty="0"/>
              <a:t> </a:t>
            </a:r>
            <a:r>
              <a:rPr lang="es-ES" b="1" dirty="0" err="1"/>
              <a:t>feedback</a:t>
            </a:r>
            <a:r>
              <a:rPr lang="es-ES" b="1" dirty="0"/>
              <a:t> 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7138178" y="842099"/>
            <a:ext cx="1386964" cy="246221"/>
            <a:chOff x="2328828" y="832766"/>
            <a:chExt cx="1386964" cy="246221"/>
          </a:xfrm>
        </p:grpSpPr>
        <p:sp>
          <p:nvSpPr>
            <p:cNvPr id="145" name="CuadroTexto 144"/>
            <p:cNvSpPr txBox="1"/>
            <p:nvPr/>
          </p:nvSpPr>
          <p:spPr>
            <a:xfrm>
              <a:off x="2485968" y="832766"/>
              <a:ext cx="1229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Back </a:t>
              </a:r>
              <a:r>
                <a:rPr lang="es-ES" sz="1000" dirty="0" err="1"/>
                <a:t>to</a:t>
              </a:r>
              <a:r>
                <a:rPr lang="es-ES" sz="1000" dirty="0"/>
                <a:t> </a:t>
              </a:r>
              <a:r>
                <a:rPr lang="es-ES" sz="1000" dirty="0" err="1"/>
                <a:t>my</a:t>
              </a:r>
              <a:r>
                <a:rPr lang="es-ES" sz="1000" dirty="0"/>
                <a:t> </a:t>
              </a:r>
              <a:r>
                <a:rPr lang="es-ES" sz="1000" dirty="0" err="1"/>
                <a:t>account</a:t>
              </a:r>
              <a:endParaRPr lang="es-ES" sz="1000" dirty="0"/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47" name="Agrupar 146"/>
          <p:cNvGrpSpPr/>
          <p:nvPr/>
        </p:nvGrpSpPr>
        <p:grpSpPr>
          <a:xfrm>
            <a:off x="7138178" y="1051084"/>
            <a:ext cx="973389" cy="246221"/>
            <a:chOff x="2328828" y="832766"/>
            <a:chExt cx="973389" cy="246221"/>
          </a:xfrm>
        </p:grpSpPr>
        <p:sp>
          <p:nvSpPr>
            <p:cNvPr id="148" name="CuadroTexto 147"/>
            <p:cNvSpPr txBox="1"/>
            <p:nvPr/>
          </p:nvSpPr>
          <p:spPr>
            <a:xfrm>
              <a:off x="2485968" y="832766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Select</a:t>
              </a:r>
              <a:r>
                <a:rPr lang="es-ES" sz="1000" dirty="0"/>
                <a:t> </a:t>
              </a:r>
              <a:r>
                <a:rPr lang="es-ES" sz="1000" dirty="0" err="1"/>
                <a:t>book</a:t>
              </a:r>
              <a:r>
                <a:rPr lang="es-ES" sz="1000" dirty="0"/>
                <a:t> </a:t>
              </a:r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Agrupar 149"/>
          <p:cNvGrpSpPr/>
          <p:nvPr/>
        </p:nvGrpSpPr>
        <p:grpSpPr>
          <a:xfrm>
            <a:off x="7138178" y="1275027"/>
            <a:ext cx="755381" cy="246221"/>
            <a:chOff x="2328828" y="832766"/>
            <a:chExt cx="755381" cy="246221"/>
          </a:xfrm>
        </p:grpSpPr>
        <p:sp>
          <p:nvSpPr>
            <p:cNvPr id="151" name="CuadroTexto 150"/>
            <p:cNvSpPr txBox="1"/>
            <p:nvPr/>
          </p:nvSpPr>
          <p:spPr>
            <a:xfrm>
              <a:off x="2485968" y="832766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Open </a:t>
              </a:r>
              <a:r>
                <a:rPr lang="es-ES" sz="1000" dirty="0" err="1"/>
                <a:t>it</a:t>
              </a:r>
              <a:r>
                <a:rPr lang="es-ES" sz="1000" dirty="0"/>
                <a:t> </a:t>
              </a:r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7138178" y="1506600"/>
            <a:ext cx="995831" cy="246221"/>
            <a:chOff x="2328828" y="832766"/>
            <a:chExt cx="995831" cy="246221"/>
          </a:xfrm>
        </p:grpSpPr>
        <p:sp>
          <p:nvSpPr>
            <p:cNvPr id="154" name="CuadroTexto 153"/>
            <p:cNvSpPr txBox="1"/>
            <p:nvPr/>
          </p:nvSpPr>
          <p:spPr>
            <a:xfrm>
              <a:off x="2485968" y="832766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Click</a:t>
              </a:r>
              <a:r>
                <a:rPr lang="es-ES" sz="1000" dirty="0"/>
                <a:t> </a:t>
              </a:r>
              <a:r>
                <a:rPr lang="es-ES" sz="1000" dirty="0" err="1"/>
                <a:t>evalute</a:t>
              </a:r>
              <a:endParaRPr lang="es-ES" sz="1000" dirty="0"/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6" name="Agrupar 155"/>
          <p:cNvGrpSpPr/>
          <p:nvPr/>
        </p:nvGrpSpPr>
        <p:grpSpPr>
          <a:xfrm>
            <a:off x="7138178" y="1738173"/>
            <a:ext cx="1104835" cy="246221"/>
            <a:chOff x="2328828" y="832766"/>
            <a:chExt cx="1104835" cy="246221"/>
          </a:xfrm>
        </p:grpSpPr>
        <p:sp>
          <p:nvSpPr>
            <p:cNvPr id="157" name="CuadroTexto 156"/>
            <p:cNvSpPr txBox="1"/>
            <p:nvPr/>
          </p:nvSpPr>
          <p:spPr>
            <a:xfrm>
              <a:off x="2485968" y="83276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err="1"/>
                <a:t>Evalute</a:t>
              </a:r>
              <a:r>
                <a:rPr lang="es-ES" sz="1000" dirty="0"/>
                <a:t> and ok</a:t>
              </a:r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Test de Evaluación</a:t>
            </a:r>
          </a:p>
          <a:p>
            <a:r>
              <a:rPr lang="es-ES" sz="1200" b="1" dirty="0"/>
              <a:t>Recorridos Cognitivos</a:t>
            </a:r>
          </a:p>
          <a:p>
            <a:r>
              <a:rPr lang="es-ES" sz="1200" dirty="0" err="1"/>
              <a:t>App:Librowave</a:t>
            </a:r>
            <a:endParaRPr lang="es-ES" sz="1200" dirty="0"/>
          </a:p>
        </p:txBody>
      </p:sp>
      <p:cxnSp>
        <p:nvCxnSpPr>
          <p:cNvPr id="169" name="Conector recto 168"/>
          <p:cNvCxnSpPr>
            <a:cxnSpLocks/>
          </p:cNvCxnSpPr>
          <p:nvPr/>
        </p:nvCxnSpPr>
        <p:spPr>
          <a:xfrm>
            <a:off x="6598372" y="2218837"/>
            <a:ext cx="4596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>
            <a:cxnSpLocks/>
          </p:cNvCxnSpPr>
          <p:nvPr/>
        </p:nvCxnSpPr>
        <p:spPr>
          <a:xfrm>
            <a:off x="4228867" y="792797"/>
            <a:ext cx="2829147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168">
            <a:extLst>
              <a:ext uri="{FF2B5EF4-FFF2-40B4-BE49-F238E27FC236}">
                <a16:creationId xmlns:a16="http://schemas.microsoft.com/office/drawing/2014/main" id="{86C1C711-B7C2-7976-4776-84B272C5F601}"/>
              </a:ext>
            </a:extLst>
          </p:cNvPr>
          <p:cNvCxnSpPr>
            <a:cxnSpLocks/>
          </p:cNvCxnSpPr>
          <p:nvPr/>
        </p:nvCxnSpPr>
        <p:spPr>
          <a:xfrm flipV="1">
            <a:off x="4228867" y="1253368"/>
            <a:ext cx="459642" cy="13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0929B47D-9DF0-5270-116D-1DCFC3AB8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967" y="1309703"/>
            <a:ext cx="124857" cy="1357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2C5FD04-78CF-CFE2-7D3B-4284069BF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332" y="1777549"/>
            <a:ext cx="124857" cy="1357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EAC09F-DE84-B1CE-0316-631C96CEE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998" y="2384796"/>
            <a:ext cx="124857" cy="1357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0D6206B-34B5-F65F-106E-C113895D1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69" y="2598394"/>
            <a:ext cx="124857" cy="13571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096E4C-649C-D9A2-A238-A971AB5FE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69" y="2179369"/>
            <a:ext cx="124857" cy="13571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FC5B61B-100C-81D0-B386-442B5EA7F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871" y="1452269"/>
            <a:ext cx="124857" cy="1357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998B96B-0BC1-7AC3-DE6B-15C7FF6C4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70" y="1239046"/>
            <a:ext cx="124857" cy="1357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AF1E775-DCCC-F3FE-2F96-B8DFEB202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110" y="887923"/>
            <a:ext cx="124857" cy="13571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8D54466-A7C0-8B4C-465F-618E804E4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690" y="1554589"/>
            <a:ext cx="124857" cy="13571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5FFC1DC-5A85-0DCF-86B8-3B0572BDE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01" y="1105285"/>
            <a:ext cx="124857" cy="13571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F3B3996-924B-95E2-8DC5-471CA3461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121" y="895579"/>
            <a:ext cx="124857" cy="13571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F0FBE61-62D6-147B-1D78-D8F683A17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20" y="1560093"/>
            <a:ext cx="124857" cy="13571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58BECD3-EC4C-0E6C-D7AD-09780194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121" y="1326633"/>
            <a:ext cx="124857" cy="13571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7200403-FE5F-0F82-33C0-A47388EB8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461" y="1782876"/>
            <a:ext cx="124857" cy="135714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2AA48A5-85C8-EF07-F3D5-450D5F687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871" y="1017920"/>
            <a:ext cx="116739" cy="14367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F48DC32-0A9D-8F66-884C-BB37F4FA8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8664" y="3148685"/>
            <a:ext cx="4633399" cy="1994815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9172B59-5288-723C-736F-AD2AF6AC56E8}"/>
              </a:ext>
            </a:extLst>
          </p:cNvPr>
          <p:cNvSpPr txBox="1"/>
          <p:nvPr/>
        </p:nvSpPr>
        <p:spPr>
          <a:xfrm>
            <a:off x="2588408" y="3301636"/>
            <a:ext cx="4206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Yes, the steps are followed at all times, the actions are well indicated.</a:t>
            </a:r>
            <a:endParaRPr lang="es-ES" sz="1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28DA552-7AAC-EE68-3C76-73E3023F4C42}"/>
              </a:ext>
            </a:extLst>
          </p:cNvPr>
          <p:cNvSpPr txBox="1"/>
          <p:nvPr/>
        </p:nvSpPr>
        <p:spPr>
          <a:xfrm>
            <a:off x="2638024" y="3773669"/>
            <a:ext cx="358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Yes, the correct actions are well defined in the App. On one occasion I couldn't find how to get back to my account</a:t>
            </a:r>
            <a:endParaRPr lang="es-ES" sz="10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4847695-B421-A791-5E1E-12A0E44A7945}"/>
              </a:ext>
            </a:extLst>
          </p:cNvPr>
          <p:cNvSpPr txBox="1"/>
          <p:nvPr/>
        </p:nvSpPr>
        <p:spPr>
          <a:xfrm>
            <a:off x="2673138" y="4222568"/>
            <a:ext cx="358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Yes, every time an action is performed the result is as expected.</a:t>
            </a:r>
            <a:endParaRPr lang="es-ES" sz="10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A71FE5F-A375-56DC-6FE1-4D0B6C6245CF}"/>
              </a:ext>
            </a:extLst>
          </p:cNvPr>
          <p:cNvSpPr txBox="1"/>
          <p:nvPr/>
        </p:nvSpPr>
        <p:spPr>
          <a:xfrm>
            <a:off x="2638024" y="4672782"/>
            <a:ext cx="40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Yes, it is clearly defined what action the user is performing and what type of feedback they provide</a:t>
            </a:r>
            <a:endParaRPr lang="es-ES" sz="1000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17915B27-498F-95F5-B94D-D3F871D38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111" y="1093742"/>
            <a:ext cx="124857" cy="1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755</TotalTime>
  <Words>353</Words>
  <Application>Microsoft Office PowerPoint</Application>
  <PresentationFormat>Presentación en pantalla (16:9)</PresentationFormat>
  <Paragraphs>75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Söhne</vt:lpstr>
      <vt:lpstr>Office Theme</vt:lpstr>
      <vt:lpstr>App LibroWave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Oscar Manuel Concepcion Napoles</cp:lastModifiedBy>
  <cp:revision>62</cp:revision>
  <dcterms:created xsi:type="dcterms:W3CDTF">2010-04-12T23:12:02Z</dcterms:created>
  <dcterms:modified xsi:type="dcterms:W3CDTF">2024-02-11T11:45:10Z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