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0" r:id="rId13"/>
    <p:sldId id="271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Jaros" initials="DJ" lastIdx="10" clrIdx="0">
    <p:extLst>
      <p:ext uri="{19B8F6BF-5375-455C-9EA6-DF929625EA0E}">
        <p15:presenceInfo xmlns:p15="http://schemas.microsoft.com/office/powerpoint/2012/main" userId="8b000b4ae09005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5A"/>
    <a:srgbClr val="B1FF80"/>
    <a:srgbClr val="80C1FF"/>
    <a:srgbClr val="FFCE80"/>
    <a:srgbClr val="FF8080"/>
    <a:srgbClr val="E74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825" autoAdjust="0"/>
  </p:normalViewPr>
  <p:slideViewPr>
    <p:cSldViewPr snapToGrid="0">
      <p:cViewPr varScale="1">
        <p:scale>
          <a:sx n="60" d="100"/>
          <a:sy n="60" d="100"/>
        </p:scale>
        <p:origin x="109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10T12:47:58.445" idx="1">
    <p:pos x="1254" y="2056"/>
    <p:text>Einführung einer Desingphase vor der Analysephase</p:text>
    <p:extLst>
      <p:ext uri="{C676402C-5697-4E1C-873F-D02D1690AC5C}">
        <p15:threadingInfo xmlns:p15="http://schemas.microsoft.com/office/powerpoint/2012/main" timeZoneBias="-120"/>
      </p:ext>
    </p:extLst>
  </p:cm>
  <p:cm authorId="1" dt="2016-10-10T12:49:41.461" idx="2">
    <p:pos x="1254" y="2192"/>
    <p:text>Plaung, Messung und Monitoring des Tests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16-10-10T12:49:57.125" idx="3">
    <p:pos x="1254" y="2328"/>
    <p:text>Fomale und laufende Einbeziehung des Kunden in Form von Reviews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16-10-10T12:51:37.145" idx="4">
    <p:pos x="4369" y="1026"/>
    <p:text>Adaption für Softwareentwicklung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10T13:13:40.824" idx="6">
    <p:pos x="3128" y="2473"/>
    <p:text>Phasen;
Anfang einer Phase erst nach Beendigung der vorherigen;</p:text>
    <p:extLst>
      <p:ext uri="{C676402C-5697-4E1C-873F-D02D1690AC5C}">
        <p15:threadingInfo xmlns:p15="http://schemas.microsoft.com/office/powerpoint/2012/main" timeZoneBias="-120"/>
      </p:ext>
    </p:extLst>
  </p:cm>
  <p:cm authorId="1" dt="2016-10-10T13:14:11.075" idx="7">
    <p:pos x="3128" y="2609"/>
    <p:text>altes Modell; 
statisch
Phasen unterteilt in Arbeits</p:text>
    <p:extLst>
      <p:ext uri="{C676402C-5697-4E1C-873F-D02D1690AC5C}">
        <p15:threadingInfo xmlns:p15="http://schemas.microsoft.com/office/powerpoint/2012/main" timeZoneBias="-120">
          <p15:parentCm authorId="1" idx="6"/>
        </p15:threadingInfo>
      </p:ext>
    </p:extLst>
  </p:cm>
  <p:cm authorId="1" dt="2016-10-10T13:15:06.033" idx="8">
    <p:pos x="3128" y="2745"/>
    <p:text>pakete 
kommt aus Produktionstechnik</p:text>
    <p:extLst>
      <p:ext uri="{C676402C-5697-4E1C-873F-D02D1690AC5C}">
        <p15:threadingInfo xmlns:p15="http://schemas.microsoft.com/office/powerpoint/2012/main" timeZoneBias="-120">
          <p15:parentCm authorId="1" idx="6"/>
        </p15:threadingInfo>
      </p:ext>
    </p:extLst>
  </p:cm>
  <p:cm authorId="1" dt="2016-10-11T12:27:13.147" idx="10">
    <p:pos x="3265" y="211"/>
    <p:text>Grafik noch sinnvoll after implementation von Kapitel 3??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11T10:11:55.394" idx="9">
    <p:pos x="2717" y="1421"/>
    <p:text>Abrenzungsproblem: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B8E19-4EE0-4CED-9F9D-11E72205F6C4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97748-4B1C-44B3-9E3A-EE4D3EA56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652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Tobi!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97748-4B1C-44B3-9E3A-EE4D3EA5633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60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97748-4B1C-44B3-9E3A-EE4D3EA5633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49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97748-4B1C-44B3-9E3A-EE4D3EA5633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205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97748-4B1C-44B3-9E3A-EE4D3EA5633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3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TODO: </a:t>
            </a:r>
            <a:r>
              <a:rPr lang="de-DE" dirty="0" err="1"/>
              <a:t>Visualize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baseline="0" dirty="0"/>
              <a:t> </a:t>
            </a:r>
            <a:r>
              <a:rPr lang="de-DE" baseline="0" dirty="0" err="1"/>
              <a:t>details</a:t>
            </a:r>
            <a:r>
              <a:rPr lang="de-DE" baseline="0" dirty="0"/>
              <a:t> (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? 😒 </a:t>
            </a:r>
            <a:r>
              <a:rPr lang="de-DE" baseline="0" dirty="0" err="1"/>
              <a:t>let</a:t>
            </a:r>
            <a:r>
              <a:rPr lang="de-DE" baseline="0" dirty="0"/>
              <a:t> Silas find out…)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97748-4B1C-44B3-9E3A-EE4D3EA5633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675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TODO: ggf.</a:t>
            </a:r>
            <a:r>
              <a:rPr lang="de-DE" baseline="0" dirty="0"/>
              <a:t> blaue Felder eliminieren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97748-4B1C-44B3-9E3A-EE4D3EA5633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810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Arrow </a:t>
            </a:r>
            <a:r>
              <a:rPr lang="de-DE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ought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dirty="0" err="1"/>
              <a:t>conve</a:t>
            </a:r>
            <a:r>
              <a:rPr lang="de-DE" baseline="0" dirty="0" err="1"/>
              <a:t>y</a:t>
            </a:r>
            <a:r>
              <a:rPr lang="de-DE" baseline="0" dirty="0"/>
              <a:t> “Im Fehlerfall“ (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rotate</a:t>
            </a:r>
            <a:r>
              <a:rPr lang="de-DE" baseline="0" dirty="0"/>
              <a:t> </a:t>
            </a:r>
            <a:r>
              <a:rPr lang="de-DE" baseline="0" dirty="0" err="1"/>
              <a:t>text</a:t>
            </a:r>
            <a:r>
              <a:rPr lang="de-DE" baseline="0" dirty="0"/>
              <a:t>? 😱 ) </a:t>
            </a:r>
            <a:r>
              <a:rPr lang="de-DE" baseline="0" dirty="0">
                <a:sym typeface="Wingdings" panose="05000000000000000000" pitchFamily="2" charset="2"/>
              </a:rPr>
              <a:t> Visio…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97748-4B1C-44B3-9E3A-EE4D3EA5633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524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Abgrenzungsproblem:</a:t>
            </a:r>
            <a:r>
              <a:rPr lang="de-DE" baseline="0" dirty="0"/>
              <a:t> Klar voneinander unterscheidbare Phasen sind nicht möglich</a:t>
            </a:r>
          </a:p>
          <a:p>
            <a:r>
              <a:rPr lang="de-DE" baseline="0" dirty="0" err="1"/>
              <a:t>Abfolgeproblem</a:t>
            </a:r>
            <a:r>
              <a:rPr lang="de-DE" baseline="0" dirty="0"/>
              <a:t>: Tritt ein Fehler auf, muss der Wasserfall dennoch vollständig durchlaufen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97748-4B1C-44B3-9E3A-EE4D3EA5633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919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Abgrenzungsproblem:</a:t>
            </a:r>
            <a:r>
              <a:rPr lang="de-DE" baseline="0" dirty="0"/>
              <a:t> Klar voneinander unterscheidbare Phasen sind nicht möglich</a:t>
            </a:r>
          </a:p>
          <a:p>
            <a:r>
              <a:rPr lang="de-DE" baseline="0" dirty="0" err="1"/>
              <a:t>Abfolgeproblem</a:t>
            </a:r>
            <a:r>
              <a:rPr lang="de-DE" baseline="0" dirty="0"/>
              <a:t>: Tritt ein Fehler auf, muss der Wasserfall dennoch vollständig durchlaufen werden</a:t>
            </a:r>
          </a:p>
          <a:p>
            <a:r>
              <a:rPr lang="de-DE" baseline="0" dirty="0"/>
              <a:t>Später </a:t>
            </a:r>
            <a:r>
              <a:rPr lang="de-DE" baseline="0" dirty="0" err="1"/>
              <a:t>RoI</a:t>
            </a:r>
            <a:r>
              <a:rPr lang="de-DE" baseline="0" dirty="0"/>
              <a:t>: Denn man muss echt viel inventieren so </a:t>
            </a:r>
            <a:r>
              <a:rPr lang="de-DE" baseline="0" dirty="0" err="1"/>
              <a:t>vong</a:t>
            </a:r>
            <a:r>
              <a:rPr lang="de-DE" baseline="0" dirty="0"/>
              <a:t> zeit her für 1 </a:t>
            </a:r>
            <a:r>
              <a:rPr lang="de-DE" baseline="0" dirty="0" err="1"/>
              <a:t>relies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97748-4B1C-44B3-9E3A-EE4D3EA5633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25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12A0-C002-4DD6-95EB-188EDC2A3605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1F0B-6289-4027-928B-ABD301786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61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12A0-C002-4DD6-95EB-188EDC2A3605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1F0B-6289-4027-928B-ABD301786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09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12A0-C002-4DD6-95EB-188EDC2A3605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1F0B-6289-4027-928B-ABD301786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46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12A0-C002-4DD6-95EB-188EDC2A3605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1F0B-6289-4027-928B-ABD301786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99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12A0-C002-4DD6-95EB-188EDC2A3605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1F0B-6289-4027-928B-ABD301786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17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12A0-C002-4DD6-95EB-188EDC2A3605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1F0B-6289-4027-928B-ABD301786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64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12A0-C002-4DD6-95EB-188EDC2A3605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1F0B-6289-4027-928B-ABD301786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20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12A0-C002-4DD6-95EB-188EDC2A3605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1F0B-6289-4027-928B-ABD301786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44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12A0-C002-4DD6-95EB-188EDC2A3605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1F0B-6289-4027-928B-ABD301786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22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12A0-C002-4DD6-95EB-188EDC2A3605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1F0B-6289-4027-928B-ABD301786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37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12A0-C002-4DD6-95EB-188EDC2A3605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1F0B-6289-4027-928B-ABD301786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69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112A0-C002-4DD6-95EB-188EDC2A3605}" type="datetimeFigureOut">
              <a:rPr lang="de-DE" smtClean="0"/>
              <a:t>24.10.2016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61F0B-6289-4027-928B-ABD301786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33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Das Wasserfall-Modell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Eine Präsentation von Silas Günther, Daniel Jaros und Tobias Klemens</a:t>
            </a:r>
          </a:p>
        </p:txBody>
      </p:sp>
    </p:spTree>
    <p:extLst>
      <p:ext uri="{BB962C8B-B14F-4D97-AF65-F5344CB8AC3E}">
        <p14:creationId xmlns:p14="http://schemas.microsoft.com/office/powerpoint/2010/main" val="76580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Ablauf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838200" y="1733550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FF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Anforderungen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838200" y="2714228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80C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Entwurf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838200" y="3736023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B1FF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838200" y="4757818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FFF4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Überprüfung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838200" y="5795726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FFCE80"/>
          </a:solidFill>
          <a:ln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Wartung</a:t>
            </a:r>
          </a:p>
        </p:txBody>
      </p:sp>
      <p:cxnSp>
        <p:nvCxnSpPr>
          <p:cNvPr id="18" name="Gerade Verbindung mit Pfeil 17"/>
          <p:cNvCxnSpPr>
            <a:stCxn id="8" idx="2"/>
            <a:endCxn id="9" idx="0"/>
          </p:cNvCxnSpPr>
          <p:nvPr/>
        </p:nvCxnSpPr>
        <p:spPr>
          <a:xfrm>
            <a:off x="1737360" y="2244090"/>
            <a:ext cx="0" cy="4701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9" idx="2"/>
            <a:endCxn id="10" idx="0"/>
          </p:cNvCxnSpPr>
          <p:nvPr/>
        </p:nvCxnSpPr>
        <p:spPr>
          <a:xfrm>
            <a:off x="1737360" y="3224768"/>
            <a:ext cx="0" cy="5112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0" idx="2"/>
            <a:endCxn id="11" idx="0"/>
          </p:cNvCxnSpPr>
          <p:nvPr/>
        </p:nvCxnSpPr>
        <p:spPr>
          <a:xfrm>
            <a:off x="1737360" y="4246563"/>
            <a:ext cx="0" cy="5112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1" idx="2"/>
            <a:endCxn id="12" idx="0"/>
          </p:cNvCxnSpPr>
          <p:nvPr/>
        </p:nvCxnSpPr>
        <p:spPr>
          <a:xfrm>
            <a:off x="1737360" y="5268358"/>
            <a:ext cx="0" cy="5273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r Verbinder 34"/>
          <p:cNvCxnSpPr>
            <a:stCxn id="12" idx="1"/>
            <a:endCxn id="8" idx="1"/>
          </p:cNvCxnSpPr>
          <p:nvPr/>
        </p:nvCxnSpPr>
        <p:spPr>
          <a:xfrm rot="10800000">
            <a:off x="838200" y="1988820"/>
            <a:ext cx="12700" cy="4062176"/>
          </a:xfrm>
          <a:prstGeom prst="bentConnector3">
            <a:avLst>
              <a:gd name="adj1" fmla="val 42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feil nach rechts 12"/>
          <p:cNvSpPr/>
          <p:nvPr/>
        </p:nvSpPr>
        <p:spPr>
          <a:xfrm rot="10800000">
            <a:off x="2781299" y="5833826"/>
            <a:ext cx="64008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03200" y="1475197"/>
            <a:ext cx="3483429" cy="4983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945414" y="1800319"/>
            <a:ext cx="3149600" cy="643889"/>
          </a:xfrm>
          <a:prstGeom prst="roundRect">
            <a:avLst/>
          </a:prstGeom>
          <a:solidFill>
            <a:srgbClr val="FFCE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Vollversion 1.0: Auslieferung an den Kunden</a:t>
            </a:r>
          </a:p>
        </p:txBody>
      </p:sp>
      <p:sp>
        <p:nvSpPr>
          <p:cNvPr id="4" name="Pfeil nach unten 3"/>
          <p:cNvSpPr/>
          <p:nvPr/>
        </p:nvSpPr>
        <p:spPr>
          <a:xfrm>
            <a:off x="6983185" y="2527329"/>
            <a:ext cx="1074057" cy="2817814"/>
          </a:xfrm>
          <a:prstGeom prst="downArrow">
            <a:avLst>
              <a:gd name="adj1" fmla="val 2837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5945413" y="5465221"/>
            <a:ext cx="3149600" cy="643889"/>
          </a:xfrm>
          <a:prstGeom prst="roundRect">
            <a:avLst/>
          </a:prstGeom>
          <a:solidFill>
            <a:srgbClr val="FFCE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Wasserfall wird erneut durchlaufen!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547894" y="3547855"/>
            <a:ext cx="15421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Fehler tritt auf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7950562" y="3409355"/>
            <a:ext cx="17574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Kunde wünscht Verbesserungen</a:t>
            </a:r>
          </a:p>
        </p:txBody>
      </p:sp>
    </p:spTree>
    <p:extLst>
      <p:ext uri="{BB962C8B-B14F-4D97-AF65-F5344CB8AC3E}">
        <p14:creationId xmlns:p14="http://schemas.microsoft.com/office/powerpoint/2010/main" val="178280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4.1 Vorteile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Klare Struktur</a:t>
            </a:r>
          </a:p>
          <a:p>
            <a:r>
              <a:rPr lang="de-DE" dirty="0"/>
              <a:t>Einfache, intuitive Anwendung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394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4.2 Nachteile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Abgrenzungsproblem</a:t>
            </a:r>
          </a:p>
          <a:p>
            <a:r>
              <a:rPr lang="de-DE" dirty="0" err="1"/>
              <a:t>Abfolgepoblem</a:t>
            </a:r>
            <a:endParaRPr lang="de-DE" dirty="0"/>
          </a:p>
          <a:p>
            <a:r>
              <a:rPr lang="de-DE" dirty="0"/>
              <a:t>Unflexibel</a:t>
            </a:r>
          </a:p>
          <a:p>
            <a:r>
              <a:rPr lang="de-DE" dirty="0"/>
              <a:t>Später Return on Investment</a:t>
            </a:r>
          </a:p>
          <a:p>
            <a:r>
              <a:rPr lang="de-DE" dirty="0"/>
              <a:t>Fehler werden u. U. spät erkannt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551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Anwendbar bei:</a:t>
            </a:r>
          </a:p>
          <a:p>
            <a:pPr lvl="1"/>
            <a:r>
              <a:rPr lang="de-DE" dirty="0"/>
              <a:t>Guter Kostenabschätzung</a:t>
            </a:r>
          </a:p>
          <a:p>
            <a:pPr lvl="1"/>
            <a:r>
              <a:rPr lang="de-DE" dirty="0"/>
              <a:t>Stabilen Anforderungen</a:t>
            </a:r>
          </a:p>
          <a:p>
            <a:r>
              <a:rPr lang="de-DE" dirty="0"/>
              <a:t>Nicht anwendbar bei:</a:t>
            </a:r>
          </a:p>
          <a:p>
            <a:pPr lvl="1"/>
            <a:r>
              <a:rPr lang="de-DE" dirty="0"/>
              <a:t>Flexibler Projektplanung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086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Fakultät Medieninformatik, LMU München</a:t>
            </a:r>
          </a:p>
        </p:txBody>
      </p:sp>
    </p:spTree>
    <p:extLst>
      <p:ext uri="{BB962C8B-B14F-4D97-AF65-F5344CB8AC3E}">
        <p14:creationId xmlns:p14="http://schemas.microsoft.com/office/powerpoint/2010/main" val="24508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Geschichte</a:t>
            </a:r>
          </a:p>
          <a:p>
            <a:pPr marL="514350" indent="-514350">
              <a:buAutoNum type="arabicPeriod"/>
            </a:pPr>
            <a:r>
              <a:rPr lang="de-DE" dirty="0"/>
              <a:t>Hauptmerkmale</a:t>
            </a:r>
          </a:p>
          <a:p>
            <a:pPr marL="514350" indent="-514350">
              <a:buAutoNum type="arabicPeriod"/>
            </a:pPr>
            <a:r>
              <a:rPr lang="de-DE" dirty="0"/>
              <a:t>Ablauf</a:t>
            </a:r>
          </a:p>
          <a:p>
            <a:pPr marL="514350" indent="-514350">
              <a:buAutoNum type="arabicPeriod"/>
            </a:pPr>
            <a:r>
              <a:rPr lang="de-DE" dirty="0"/>
              <a:t>Vor- und Nachteile</a:t>
            </a:r>
          </a:p>
          <a:p>
            <a:pPr marL="514350" indent="-514350">
              <a:buAutoNum type="arabicPeriod"/>
            </a:pPr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13580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Geschichte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Ursprung: Bau- und Produktionsprozess</a:t>
            </a:r>
          </a:p>
          <a:p>
            <a:r>
              <a:rPr lang="de-DE" dirty="0"/>
              <a:t>1956: Beschreibung durch Herbert </a:t>
            </a:r>
            <a:r>
              <a:rPr lang="de-DE" dirty="0" err="1"/>
              <a:t>Bennington</a:t>
            </a:r>
            <a:r>
              <a:rPr lang="de-DE" dirty="0"/>
              <a:t> (strikte Abfolge)</a:t>
            </a:r>
          </a:p>
          <a:p>
            <a:r>
              <a:rPr lang="de-DE" dirty="0"/>
              <a:t>1970: Neubeschreibung durch Winston Royce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490" y="2972594"/>
            <a:ext cx="16383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3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Hauptmerkmale 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Linear, nicht iterativ</a:t>
            </a:r>
          </a:p>
          <a:p>
            <a:r>
              <a:rPr lang="de-DE" dirty="0"/>
              <a:t>In Phasen organisiert</a:t>
            </a:r>
          </a:p>
          <a:p>
            <a:r>
              <a:rPr lang="de-DE" dirty="0"/>
              <a:t>Artefakt: Dokument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648900"/>
            <a:ext cx="6096000" cy="4572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096000" y="64934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Von Paul </a:t>
            </a:r>
            <a:r>
              <a:rPr lang="de-DE" dirty="0" err="1"/>
              <a:t>Hoadley</a:t>
            </a:r>
            <a:r>
              <a:rPr lang="de-DE" dirty="0"/>
              <a:t>, Paul Smith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Shmuel</a:t>
            </a:r>
            <a:r>
              <a:rPr lang="de-DE" dirty="0"/>
              <a:t> Csaba Otto Traian, CC BY-SA 3.0, https://commons.wikimedia.org/w/index.php?curid=29119277</a:t>
            </a:r>
          </a:p>
        </p:txBody>
      </p:sp>
    </p:spTree>
    <p:extLst>
      <p:ext uri="{BB962C8B-B14F-4D97-AF65-F5344CB8AC3E}">
        <p14:creationId xmlns:p14="http://schemas.microsoft.com/office/powerpoint/2010/main" val="230800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Hauptmerkmale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Prämissen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dirty="0"/>
              <a:t>Anforderungen bekannt</a:t>
            </a:r>
          </a:p>
          <a:p>
            <a:r>
              <a:rPr lang="de-DE" dirty="0"/>
              <a:t>Keine Veränderung von Anforderungen</a:t>
            </a:r>
          </a:p>
          <a:p>
            <a:r>
              <a:rPr lang="de-DE" dirty="0"/>
              <a:t>Ohne Unterbrechung entwickelbar</a:t>
            </a:r>
          </a:p>
          <a:p>
            <a:r>
              <a:rPr lang="de-DE" dirty="0"/>
              <a:t>Neuentwicklung (keine Modifikation)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201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Ablauf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838200" y="1733550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FF8080"/>
          </a:solidFill>
          <a:ln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Anforderungen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838200" y="2714228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80C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Entwurf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838200" y="3736023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B1FF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838200" y="4757818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FFF4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Überprüfung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838200" y="5795726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FFCE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Wartung</a:t>
            </a:r>
          </a:p>
        </p:txBody>
      </p:sp>
      <p:cxnSp>
        <p:nvCxnSpPr>
          <p:cNvPr id="18" name="Gerade Verbindung mit Pfeil 17"/>
          <p:cNvCxnSpPr>
            <a:stCxn id="8" idx="2"/>
            <a:endCxn id="9" idx="0"/>
          </p:cNvCxnSpPr>
          <p:nvPr/>
        </p:nvCxnSpPr>
        <p:spPr>
          <a:xfrm>
            <a:off x="1737360" y="2244090"/>
            <a:ext cx="0" cy="4701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9" idx="2"/>
            <a:endCxn id="10" idx="0"/>
          </p:cNvCxnSpPr>
          <p:nvPr/>
        </p:nvCxnSpPr>
        <p:spPr>
          <a:xfrm>
            <a:off x="1737360" y="3224768"/>
            <a:ext cx="0" cy="5112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0" idx="2"/>
            <a:endCxn id="11" idx="0"/>
          </p:cNvCxnSpPr>
          <p:nvPr/>
        </p:nvCxnSpPr>
        <p:spPr>
          <a:xfrm>
            <a:off x="1737360" y="4246563"/>
            <a:ext cx="0" cy="5112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1" idx="2"/>
            <a:endCxn id="12" idx="0"/>
          </p:cNvCxnSpPr>
          <p:nvPr/>
        </p:nvCxnSpPr>
        <p:spPr>
          <a:xfrm>
            <a:off x="1737360" y="5268358"/>
            <a:ext cx="0" cy="5273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r Verbinder 34"/>
          <p:cNvCxnSpPr>
            <a:stCxn id="12" idx="1"/>
            <a:endCxn id="8" idx="1"/>
          </p:cNvCxnSpPr>
          <p:nvPr/>
        </p:nvCxnSpPr>
        <p:spPr>
          <a:xfrm rot="10800000">
            <a:off x="838200" y="1988820"/>
            <a:ext cx="12700" cy="4062176"/>
          </a:xfrm>
          <a:prstGeom prst="bentConnector3">
            <a:avLst>
              <a:gd name="adj1" fmla="val 42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feil nach rechts 44"/>
          <p:cNvSpPr/>
          <p:nvPr/>
        </p:nvSpPr>
        <p:spPr>
          <a:xfrm rot="10800000">
            <a:off x="2788920" y="1768118"/>
            <a:ext cx="64008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6497164" y="2436989"/>
            <a:ext cx="2608728" cy="2478444"/>
          </a:xfrm>
          <a:prstGeom prst="ellipse">
            <a:avLst/>
          </a:prstGeom>
          <a:solidFill>
            <a:srgbClr val="FF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Anforderungen ermitteln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  <a:sym typeface="Wingdings" panose="05000000000000000000" pitchFamily="2" charset="2"/>
              </a:rPr>
              <a:t> Lastenheft!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0" name="Pfeil nach oben 69"/>
          <p:cNvSpPr/>
          <p:nvPr/>
        </p:nvSpPr>
        <p:spPr>
          <a:xfrm rot="14130154">
            <a:off x="9319187" y="2224486"/>
            <a:ext cx="381268" cy="978408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/>
          <p:cNvSpPr/>
          <p:nvPr/>
        </p:nvSpPr>
        <p:spPr>
          <a:xfrm>
            <a:off x="9327319" y="1709728"/>
            <a:ext cx="2423160" cy="5638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Was will der Kunde?</a:t>
            </a:r>
          </a:p>
        </p:txBody>
      </p:sp>
      <p:sp>
        <p:nvSpPr>
          <p:cNvPr id="73" name="Pfeil nach oben 72"/>
          <p:cNvSpPr/>
          <p:nvPr/>
        </p:nvSpPr>
        <p:spPr>
          <a:xfrm rot="19157199">
            <a:off x="9319187" y="4304267"/>
            <a:ext cx="381268" cy="978408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9327319" y="5462116"/>
            <a:ext cx="2423160" cy="5638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Was soll das Programm können?</a:t>
            </a:r>
          </a:p>
        </p:txBody>
      </p:sp>
      <p:sp>
        <p:nvSpPr>
          <p:cNvPr id="75" name="Rechteck 74"/>
          <p:cNvSpPr/>
          <p:nvPr/>
        </p:nvSpPr>
        <p:spPr>
          <a:xfrm>
            <a:off x="4321628" y="5462116"/>
            <a:ext cx="2423160" cy="5638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Welche </a:t>
            </a:r>
            <a:r>
              <a:rPr lang="de-DE" dirty="0" err="1"/>
              <a:t>Einschrän-kungen</a:t>
            </a:r>
            <a:r>
              <a:rPr lang="de-DE" dirty="0"/>
              <a:t> gibt es?</a:t>
            </a:r>
          </a:p>
        </p:txBody>
      </p:sp>
      <p:sp>
        <p:nvSpPr>
          <p:cNvPr id="76" name="Pfeil nach oben 75"/>
          <p:cNvSpPr/>
          <p:nvPr/>
        </p:nvSpPr>
        <p:spPr>
          <a:xfrm rot="2795770">
            <a:off x="5865060" y="4283765"/>
            <a:ext cx="381268" cy="978408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Pfeil nach oben 77"/>
          <p:cNvSpPr/>
          <p:nvPr/>
        </p:nvSpPr>
        <p:spPr>
          <a:xfrm rot="7253658">
            <a:off x="5860250" y="2224486"/>
            <a:ext cx="381268" cy="978408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/>
          <p:cNvSpPr/>
          <p:nvPr/>
        </p:nvSpPr>
        <p:spPr>
          <a:xfrm>
            <a:off x="4321628" y="1709728"/>
            <a:ext cx="2423160" cy="5638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Sind externe Schnitt-stellen vorhanden?</a:t>
            </a:r>
          </a:p>
        </p:txBody>
      </p:sp>
      <p:sp>
        <p:nvSpPr>
          <p:cNvPr id="80" name="Rechteck 79"/>
          <p:cNvSpPr/>
          <p:nvPr/>
        </p:nvSpPr>
        <p:spPr>
          <a:xfrm>
            <a:off x="203200" y="1475197"/>
            <a:ext cx="3483429" cy="4983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69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0120" y="358457"/>
            <a:ext cx="10515600" cy="1325563"/>
          </a:xfrm>
        </p:spPr>
        <p:txBody>
          <a:bodyPr/>
          <a:lstStyle/>
          <a:p>
            <a:r>
              <a:rPr lang="de-DE" dirty="0"/>
              <a:t>3. Ablauf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838200" y="1733550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FF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Anforderungen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838200" y="2714228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80C1FF"/>
          </a:solidFill>
          <a:ln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Entwurf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838200" y="3736023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B1FF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838200" y="4757818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FFF4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Überprüfung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838200" y="5795726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FFCE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Wartung</a:t>
            </a:r>
          </a:p>
        </p:txBody>
      </p:sp>
      <p:cxnSp>
        <p:nvCxnSpPr>
          <p:cNvPr id="18" name="Gerade Verbindung mit Pfeil 17"/>
          <p:cNvCxnSpPr>
            <a:stCxn id="8" idx="2"/>
            <a:endCxn id="9" idx="0"/>
          </p:cNvCxnSpPr>
          <p:nvPr/>
        </p:nvCxnSpPr>
        <p:spPr>
          <a:xfrm>
            <a:off x="1737360" y="2244090"/>
            <a:ext cx="0" cy="4701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9" idx="2"/>
            <a:endCxn id="10" idx="0"/>
          </p:cNvCxnSpPr>
          <p:nvPr/>
        </p:nvCxnSpPr>
        <p:spPr>
          <a:xfrm>
            <a:off x="1737360" y="3224768"/>
            <a:ext cx="0" cy="5112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0" idx="2"/>
            <a:endCxn id="11" idx="0"/>
          </p:cNvCxnSpPr>
          <p:nvPr/>
        </p:nvCxnSpPr>
        <p:spPr>
          <a:xfrm>
            <a:off x="1737360" y="4246563"/>
            <a:ext cx="0" cy="5112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1" idx="2"/>
            <a:endCxn id="12" idx="0"/>
          </p:cNvCxnSpPr>
          <p:nvPr/>
        </p:nvCxnSpPr>
        <p:spPr>
          <a:xfrm>
            <a:off x="1737360" y="5268358"/>
            <a:ext cx="0" cy="5273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r Verbinder 34"/>
          <p:cNvCxnSpPr>
            <a:stCxn id="12" idx="1"/>
            <a:endCxn id="8" idx="1"/>
          </p:cNvCxnSpPr>
          <p:nvPr/>
        </p:nvCxnSpPr>
        <p:spPr>
          <a:xfrm rot="10800000">
            <a:off x="838200" y="1988820"/>
            <a:ext cx="12700" cy="4062176"/>
          </a:xfrm>
          <a:prstGeom prst="bentConnector3">
            <a:avLst>
              <a:gd name="adj1" fmla="val 42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feil nach rechts 12"/>
          <p:cNvSpPr/>
          <p:nvPr/>
        </p:nvSpPr>
        <p:spPr>
          <a:xfrm rot="10800000">
            <a:off x="2766059" y="2752328"/>
            <a:ext cx="64008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03200" y="1475197"/>
            <a:ext cx="3483429" cy="4983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7553598" y="2870852"/>
            <a:ext cx="1798320" cy="510540"/>
          </a:xfrm>
          <a:prstGeom prst="roundRect">
            <a:avLst>
              <a:gd name="adj" fmla="val 17377"/>
            </a:avLst>
          </a:prstGeom>
          <a:solidFill>
            <a:srgbClr val="80C1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7553598" y="3381392"/>
            <a:ext cx="1798320" cy="510540"/>
          </a:xfrm>
          <a:prstGeom prst="roundRect">
            <a:avLst>
              <a:gd name="adj" fmla="val 17377"/>
            </a:avLst>
          </a:prstGeom>
          <a:solidFill>
            <a:srgbClr val="80C1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Software</a:t>
            </a:r>
          </a:p>
        </p:txBody>
      </p:sp>
      <p:sp>
        <p:nvSpPr>
          <p:cNvPr id="20" name="Rechteck 19"/>
          <p:cNvSpPr/>
          <p:nvPr/>
        </p:nvSpPr>
        <p:spPr>
          <a:xfrm>
            <a:off x="5757091" y="1867535"/>
            <a:ext cx="2423160" cy="5638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Programmierumgebung</a:t>
            </a:r>
          </a:p>
        </p:txBody>
      </p:sp>
      <p:sp>
        <p:nvSpPr>
          <p:cNvPr id="22" name="Rechteck 21"/>
          <p:cNvSpPr/>
          <p:nvPr/>
        </p:nvSpPr>
        <p:spPr>
          <a:xfrm>
            <a:off x="4717870" y="2897387"/>
            <a:ext cx="2423160" cy="5638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Performance</a:t>
            </a:r>
          </a:p>
        </p:txBody>
      </p:sp>
      <p:sp>
        <p:nvSpPr>
          <p:cNvPr id="23" name="Rechteck 22"/>
          <p:cNvSpPr/>
          <p:nvPr/>
        </p:nvSpPr>
        <p:spPr>
          <a:xfrm>
            <a:off x="8681720" y="1867535"/>
            <a:ext cx="2423160" cy="5638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Programmiersprache</a:t>
            </a:r>
          </a:p>
        </p:txBody>
      </p:sp>
      <p:sp>
        <p:nvSpPr>
          <p:cNvPr id="24" name="Rechteck 23"/>
          <p:cNvSpPr/>
          <p:nvPr/>
        </p:nvSpPr>
        <p:spPr>
          <a:xfrm>
            <a:off x="5705203" y="4120532"/>
            <a:ext cx="2423160" cy="5638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Graphical</a:t>
            </a:r>
            <a:r>
              <a:rPr lang="de-DE" dirty="0"/>
              <a:t> User Interface</a:t>
            </a:r>
          </a:p>
        </p:txBody>
      </p:sp>
      <p:sp>
        <p:nvSpPr>
          <p:cNvPr id="26" name="Rechteck 25"/>
          <p:cNvSpPr/>
          <p:nvPr/>
        </p:nvSpPr>
        <p:spPr>
          <a:xfrm>
            <a:off x="9529717" y="2979216"/>
            <a:ext cx="2423160" cy="5638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Datenstruktur</a:t>
            </a:r>
          </a:p>
        </p:txBody>
      </p:sp>
      <p:sp>
        <p:nvSpPr>
          <p:cNvPr id="27" name="Rechteck 26"/>
          <p:cNvSpPr/>
          <p:nvPr/>
        </p:nvSpPr>
        <p:spPr>
          <a:xfrm>
            <a:off x="8930640" y="4090897"/>
            <a:ext cx="2423160" cy="5638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Sicherheit</a:t>
            </a:r>
          </a:p>
        </p:txBody>
      </p:sp>
      <p:sp>
        <p:nvSpPr>
          <p:cNvPr id="3" name="Pfeil nach unten 2"/>
          <p:cNvSpPr/>
          <p:nvPr/>
        </p:nvSpPr>
        <p:spPr>
          <a:xfrm>
            <a:off x="8202023" y="3991293"/>
            <a:ext cx="501469" cy="18286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bgerundetes Rechteck 27"/>
          <p:cNvSpPr/>
          <p:nvPr/>
        </p:nvSpPr>
        <p:spPr>
          <a:xfrm>
            <a:off x="7553597" y="5946035"/>
            <a:ext cx="1798320" cy="510540"/>
          </a:xfrm>
          <a:prstGeom prst="roundRect">
            <a:avLst>
              <a:gd name="adj" fmla="val 17377"/>
            </a:avLst>
          </a:prstGeom>
          <a:solidFill>
            <a:srgbClr val="80C1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Pflichtenheft</a:t>
            </a:r>
          </a:p>
        </p:txBody>
      </p:sp>
    </p:spTree>
    <p:extLst>
      <p:ext uri="{BB962C8B-B14F-4D97-AF65-F5344CB8AC3E}">
        <p14:creationId xmlns:p14="http://schemas.microsoft.com/office/powerpoint/2010/main" val="194256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3. Ablauf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838200" y="1733550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FF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Anforderungen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838200" y="2714228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80C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Entwurf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838200" y="3736023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B1FF80"/>
          </a:solidFill>
          <a:ln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838200" y="4757818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FFF4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Überprüfung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838200" y="5795726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FFCE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Wartung</a:t>
            </a:r>
          </a:p>
        </p:txBody>
      </p:sp>
      <p:cxnSp>
        <p:nvCxnSpPr>
          <p:cNvPr id="18" name="Gerade Verbindung mit Pfeil 17"/>
          <p:cNvCxnSpPr>
            <a:stCxn id="8" idx="2"/>
            <a:endCxn id="9" idx="0"/>
          </p:cNvCxnSpPr>
          <p:nvPr/>
        </p:nvCxnSpPr>
        <p:spPr>
          <a:xfrm>
            <a:off x="1737360" y="2244090"/>
            <a:ext cx="0" cy="4701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9" idx="2"/>
            <a:endCxn id="10" idx="0"/>
          </p:cNvCxnSpPr>
          <p:nvPr/>
        </p:nvCxnSpPr>
        <p:spPr>
          <a:xfrm>
            <a:off x="1737360" y="3224768"/>
            <a:ext cx="0" cy="5112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0" idx="2"/>
            <a:endCxn id="11" idx="0"/>
          </p:cNvCxnSpPr>
          <p:nvPr/>
        </p:nvCxnSpPr>
        <p:spPr>
          <a:xfrm>
            <a:off x="1737360" y="4246563"/>
            <a:ext cx="0" cy="5112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1" idx="2"/>
            <a:endCxn id="12" idx="0"/>
          </p:cNvCxnSpPr>
          <p:nvPr/>
        </p:nvCxnSpPr>
        <p:spPr>
          <a:xfrm>
            <a:off x="1737360" y="5268358"/>
            <a:ext cx="0" cy="5273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r Verbinder 34"/>
          <p:cNvCxnSpPr>
            <a:stCxn id="12" idx="1"/>
            <a:endCxn id="8" idx="1"/>
          </p:cNvCxnSpPr>
          <p:nvPr/>
        </p:nvCxnSpPr>
        <p:spPr>
          <a:xfrm rot="10800000">
            <a:off x="838200" y="1988820"/>
            <a:ext cx="12700" cy="4062176"/>
          </a:xfrm>
          <a:prstGeom prst="bentConnector3">
            <a:avLst>
              <a:gd name="adj1" fmla="val 42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feil nach rechts 12"/>
          <p:cNvSpPr/>
          <p:nvPr/>
        </p:nvSpPr>
        <p:spPr>
          <a:xfrm rot="10800000">
            <a:off x="2796539" y="3774123"/>
            <a:ext cx="64008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03200" y="1475197"/>
            <a:ext cx="3483429" cy="4983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602063" y="932696"/>
            <a:ext cx="1717196" cy="1601708"/>
          </a:xfrm>
          <a:prstGeom prst="ellipse">
            <a:avLst/>
          </a:prstGeom>
          <a:solidFill>
            <a:srgbClr val="80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Entwurf</a:t>
            </a:r>
          </a:p>
        </p:txBody>
      </p:sp>
      <p:sp>
        <p:nvSpPr>
          <p:cNvPr id="17" name="Pfeil nach unten 16"/>
          <p:cNvSpPr/>
          <p:nvPr/>
        </p:nvSpPr>
        <p:spPr>
          <a:xfrm>
            <a:off x="8209926" y="2566045"/>
            <a:ext cx="501469" cy="2493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/>
        </p:nvSpPr>
        <p:spPr>
          <a:xfrm>
            <a:off x="7391279" y="5179839"/>
            <a:ext cx="2138761" cy="704405"/>
          </a:xfrm>
          <a:prstGeom prst="roundRect">
            <a:avLst>
              <a:gd name="adj" fmla="val 17377"/>
            </a:avLst>
          </a:prstGeom>
          <a:solidFill>
            <a:srgbClr val="B1FF8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Vollständiges Programm</a:t>
            </a:r>
          </a:p>
        </p:txBody>
      </p:sp>
      <p:sp>
        <p:nvSpPr>
          <p:cNvPr id="20" name="Rechteck 19"/>
          <p:cNvSpPr/>
          <p:nvPr/>
        </p:nvSpPr>
        <p:spPr>
          <a:xfrm>
            <a:off x="6583680" y="3339163"/>
            <a:ext cx="1626246" cy="5638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Programmierer</a:t>
            </a:r>
          </a:p>
        </p:txBody>
      </p:sp>
      <p:sp>
        <p:nvSpPr>
          <p:cNvPr id="22" name="Rechteck 21"/>
          <p:cNvSpPr/>
          <p:nvPr/>
        </p:nvSpPr>
        <p:spPr>
          <a:xfrm>
            <a:off x="8711395" y="3360932"/>
            <a:ext cx="1626246" cy="5638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Designer</a:t>
            </a:r>
          </a:p>
        </p:txBody>
      </p:sp>
    </p:spTree>
    <p:extLst>
      <p:ext uri="{BB962C8B-B14F-4D97-AF65-F5344CB8AC3E}">
        <p14:creationId xmlns:p14="http://schemas.microsoft.com/office/powerpoint/2010/main" val="5033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Ablauf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838200" y="1733550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FF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Anforderungen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838200" y="2714228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80C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Entwurf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838200" y="3736023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B1FF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838200" y="4757818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FFF45A"/>
          </a:solidFill>
          <a:ln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Überprüfung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838200" y="5795726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FFCE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Wartung</a:t>
            </a:r>
          </a:p>
        </p:txBody>
      </p:sp>
      <p:cxnSp>
        <p:nvCxnSpPr>
          <p:cNvPr id="18" name="Gerade Verbindung mit Pfeil 17"/>
          <p:cNvCxnSpPr>
            <a:stCxn id="8" idx="2"/>
            <a:endCxn id="9" idx="0"/>
          </p:cNvCxnSpPr>
          <p:nvPr/>
        </p:nvCxnSpPr>
        <p:spPr>
          <a:xfrm>
            <a:off x="1737360" y="2244090"/>
            <a:ext cx="0" cy="4701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9" idx="2"/>
            <a:endCxn id="10" idx="0"/>
          </p:cNvCxnSpPr>
          <p:nvPr/>
        </p:nvCxnSpPr>
        <p:spPr>
          <a:xfrm>
            <a:off x="1737360" y="3224768"/>
            <a:ext cx="0" cy="5112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0" idx="2"/>
            <a:endCxn id="11" idx="0"/>
          </p:cNvCxnSpPr>
          <p:nvPr/>
        </p:nvCxnSpPr>
        <p:spPr>
          <a:xfrm>
            <a:off x="1737360" y="4246563"/>
            <a:ext cx="0" cy="5112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1" idx="2"/>
            <a:endCxn id="12" idx="0"/>
          </p:cNvCxnSpPr>
          <p:nvPr/>
        </p:nvCxnSpPr>
        <p:spPr>
          <a:xfrm>
            <a:off x="1737360" y="5268358"/>
            <a:ext cx="0" cy="5273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r Verbinder 34"/>
          <p:cNvCxnSpPr>
            <a:stCxn id="12" idx="1"/>
            <a:endCxn id="8" idx="1"/>
          </p:cNvCxnSpPr>
          <p:nvPr/>
        </p:nvCxnSpPr>
        <p:spPr>
          <a:xfrm rot="10800000">
            <a:off x="838200" y="1988820"/>
            <a:ext cx="12700" cy="4062176"/>
          </a:xfrm>
          <a:prstGeom prst="bentConnector3">
            <a:avLst>
              <a:gd name="adj1" fmla="val 42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feil nach rechts 12"/>
          <p:cNvSpPr/>
          <p:nvPr/>
        </p:nvSpPr>
        <p:spPr>
          <a:xfrm rot="10800000">
            <a:off x="2750819" y="4795918"/>
            <a:ext cx="64008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03200" y="1475197"/>
            <a:ext cx="3483429" cy="4983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bgerundetes Rechteck 19"/>
          <p:cNvSpPr/>
          <p:nvPr/>
        </p:nvSpPr>
        <p:spPr>
          <a:xfrm>
            <a:off x="8579677" y="538599"/>
            <a:ext cx="1798320" cy="510540"/>
          </a:xfrm>
          <a:prstGeom prst="roundRect">
            <a:avLst>
              <a:gd name="adj" fmla="val 31592"/>
            </a:avLst>
          </a:prstGeom>
          <a:solidFill>
            <a:srgbClr val="FFF45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Überprüfung:</a:t>
            </a:r>
          </a:p>
        </p:txBody>
      </p:sp>
      <p:sp>
        <p:nvSpPr>
          <p:cNvPr id="26" name="Rechteck 25"/>
          <p:cNvSpPr/>
          <p:nvPr/>
        </p:nvSpPr>
        <p:spPr>
          <a:xfrm>
            <a:off x="7387079" y="2244090"/>
            <a:ext cx="2091758" cy="8702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Alle Punkte des Lastenhefts umgesetzt?</a:t>
            </a:r>
          </a:p>
        </p:txBody>
      </p:sp>
      <p:sp>
        <p:nvSpPr>
          <p:cNvPr id="27" name="Rechteck 26"/>
          <p:cNvSpPr/>
          <p:nvPr/>
        </p:nvSpPr>
        <p:spPr>
          <a:xfrm>
            <a:off x="9562461" y="2244090"/>
            <a:ext cx="2091758" cy="8702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Programm bedien-bar durch Kunden und Anwender?</a:t>
            </a:r>
          </a:p>
        </p:txBody>
      </p:sp>
      <p:sp>
        <p:nvSpPr>
          <p:cNvPr id="29" name="Rechteck 28"/>
          <p:cNvSpPr/>
          <p:nvPr/>
        </p:nvSpPr>
        <p:spPr>
          <a:xfrm>
            <a:off x="8432958" y="1280010"/>
            <a:ext cx="2091758" cy="8702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Läuft jeder Teil     des Programms fehlerfrei?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4173645" y="813563"/>
            <a:ext cx="2726418" cy="1914186"/>
            <a:chOff x="5094380" y="702389"/>
            <a:chExt cx="2726418" cy="1914186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4380" y="807663"/>
              <a:ext cx="2726418" cy="1808912"/>
            </a:xfrm>
            <a:prstGeom prst="rect">
              <a:avLst/>
            </a:prstGeom>
            <a:ln>
              <a:noFill/>
              <a:prstDash val="dash"/>
            </a:ln>
          </p:spPr>
        </p:pic>
        <p:sp>
          <p:nvSpPr>
            <p:cNvPr id="4" name="Textfeld 3"/>
            <p:cNvSpPr txBox="1"/>
            <p:nvPr/>
          </p:nvSpPr>
          <p:spPr>
            <a:xfrm>
              <a:off x="7334545" y="702389"/>
              <a:ext cx="473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600" dirty="0">
                  <a:latin typeface="Segoe Marker" panose="03080602040302020204" pitchFamily="66" charset="0"/>
                </a:rPr>
                <a:t>?</a:t>
              </a:r>
            </a:p>
          </p:txBody>
        </p:sp>
      </p:grpSp>
      <p:pic>
        <p:nvPicPr>
          <p:cNvPr id="30" name="Grafik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645" y="4649945"/>
            <a:ext cx="2726418" cy="1808912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32" name="Textfeld 31"/>
          <p:cNvSpPr txBox="1"/>
          <p:nvPr/>
        </p:nvSpPr>
        <p:spPr>
          <a:xfrm>
            <a:off x="6147275" y="4563446"/>
            <a:ext cx="8178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>
                <a:latin typeface="Segoe Marker" panose="03080602040302020204" pitchFamily="66" charset="0"/>
              </a:rPr>
              <a:t>✓</a:t>
            </a:r>
          </a:p>
        </p:txBody>
      </p:sp>
      <p:sp>
        <p:nvSpPr>
          <p:cNvPr id="28" name="Pfeil nach unten 27"/>
          <p:cNvSpPr/>
          <p:nvPr/>
        </p:nvSpPr>
        <p:spPr>
          <a:xfrm>
            <a:off x="5187076" y="3019957"/>
            <a:ext cx="501469" cy="133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bgerundetes Rechteck 32"/>
          <p:cNvSpPr/>
          <p:nvPr/>
        </p:nvSpPr>
        <p:spPr>
          <a:xfrm>
            <a:off x="7951775" y="4968084"/>
            <a:ext cx="3054124" cy="875524"/>
          </a:xfrm>
          <a:prstGeom prst="roundRect">
            <a:avLst>
              <a:gd name="adj" fmla="val 31592"/>
            </a:avLst>
          </a:prstGeom>
          <a:solidFill>
            <a:srgbClr val="FFF45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Programm wird ausgeliefert</a:t>
            </a:r>
          </a:p>
        </p:txBody>
      </p:sp>
    </p:spTree>
    <p:extLst>
      <p:ext uri="{BB962C8B-B14F-4D97-AF65-F5344CB8AC3E}">
        <p14:creationId xmlns:p14="http://schemas.microsoft.com/office/powerpoint/2010/main" val="61068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384</Words>
  <Application>Microsoft Office PowerPoint</Application>
  <PresentationFormat>Breitbild</PresentationFormat>
  <Paragraphs>124</Paragraphs>
  <Slides>14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Marker</vt:lpstr>
      <vt:lpstr>Wingdings</vt:lpstr>
      <vt:lpstr>Office</vt:lpstr>
      <vt:lpstr>Das Wasserfall-Modell</vt:lpstr>
      <vt:lpstr>Inhaltsverzeichnis</vt:lpstr>
      <vt:lpstr>1. Geschichte</vt:lpstr>
      <vt:lpstr>2. Hauptmerkmale </vt:lpstr>
      <vt:lpstr>2. Hauptmerkmale</vt:lpstr>
      <vt:lpstr>3. Ablauf</vt:lpstr>
      <vt:lpstr>3. Ablauf</vt:lpstr>
      <vt:lpstr>3. Ablauf</vt:lpstr>
      <vt:lpstr>3. Ablauf</vt:lpstr>
      <vt:lpstr>3. Ablauf</vt:lpstr>
      <vt:lpstr>4.1 Vorteile</vt:lpstr>
      <vt:lpstr>4.2 Nachteile</vt:lpstr>
      <vt:lpstr>5. 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DSDM</dc:title>
  <dc:creator>Daniel Jaros</dc:creator>
  <cp:lastModifiedBy>Daniel Jaros</cp:lastModifiedBy>
  <cp:revision>44</cp:revision>
  <dcterms:created xsi:type="dcterms:W3CDTF">2016-10-10T09:25:32Z</dcterms:created>
  <dcterms:modified xsi:type="dcterms:W3CDTF">2016-10-24T12:54:02Z</dcterms:modified>
</cp:coreProperties>
</file>