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2.xml" Type="http://schemas.openxmlformats.org/officeDocument/2006/relationships/slide" Id="rId17"/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slides/slide8.xml" Type="http://schemas.openxmlformats.org/officeDocument/2006/relationships/slide" Id="rId13"/><Relationship Target="theme/theme2.xml" Type="http://schemas.openxmlformats.org/officeDocument/2006/relationships/theme" Id="rId1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/>
          <p:nvPr/>
        </p:nvSpPr>
        <p:spPr>
          <a:xfrm>
            <a:off y="0" x="0"/>
            <a:ext cy="3518399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0" name="Shape 10"/>
          <p:cNvCxnSpPr/>
          <p:nvPr/>
        </p:nvCxnSpPr>
        <p:spPr>
          <a:xfrm>
            <a:off y="3496604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1" name="Shape 11"/>
          <p:cNvSpPr txBox="1"/>
          <p:nvPr>
            <p:ph type="ctrTitle"/>
          </p:nvPr>
        </p:nvSpPr>
        <p:spPr>
          <a:xfrm>
            <a:off y="1867781" x="685800"/>
            <a:ext cy="1648800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4" name="Shape 1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" name="Shape 15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6" name="Shape 16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" name="Shape 21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2" name="Shape 22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" name="Shape 28"/>
          <p:cNvSpPr/>
          <p:nvPr/>
        </p:nvSpPr>
        <p:spPr>
          <a:xfrm>
            <a:off y="0" x="0"/>
            <a:ext cy="1149900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y="1127875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0" name="Shape 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34" name="Shape 34"/>
          <p:cNvSpPr/>
          <p:nvPr/>
        </p:nvSpPr>
        <p:spPr>
          <a:xfrm>
            <a:off y="0" x="4274"/>
            <a:ext cy="4406399" cx="91440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y="4384371" x="0"/>
            <a:ext cy="0" cx="9144000"/>
          </a:xfrm>
          <a:prstGeom prst="straightConnector1">
            <a:avLst/>
          </a:prstGeom>
          <a:noFill/>
          <a:ln w="57150" cap="flat">
            <a:solidFill>
              <a:srgbClr val="000000">
                <a:alpha val="14901"/>
              </a:srgbClr>
            </a:solidFill>
            <a:prstDash val="solid"/>
            <a:round/>
            <a:headEnd w="med" len="med" type="none"/>
            <a:tailEnd w="med" len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y="4749850" x="8556791"/>
            <a:ext cy="393600" cx="548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jpg" Type="http://schemas.openxmlformats.org/officeDocument/2006/relationships/image" Id="rId4"/><Relationship Target="../media/image01.jpg" Type="http://schemas.openxmlformats.org/officeDocument/2006/relationships/image" Id="rId3"/><Relationship Target="../media/image02.png" Type="http://schemas.openxmlformats.org/officeDocument/2006/relationships/image" Id="rId5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cssref/tryit.asp?filename=trycss3_text-shadow" Type="http://schemas.openxmlformats.org/officeDocument/2006/relationships/hyperlink" TargetMode="External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w3schools.com/cssref/tryit.asp?filename=trycss3_box-shadow" Type="http://schemas.openxmlformats.org/officeDocument/2006/relationships/hyperlink" TargetMode="External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ctrTitle"/>
          </p:nvPr>
        </p:nvSpPr>
        <p:spPr>
          <a:xfrm>
            <a:off y="164400" x="1878900"/>
            <a:ext cy="4979100" cx="65790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   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Box-Shadow</a:t>
            </a:r>
          </a:p>
          <a:p>
            <a:pPr rtl="0">
              <a:spcBef>
                <a:spcPts val="0"/>
              </a:spcBef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Text-Shadow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s"/>
              <a:t>     </a:t>
            </a:r>
          </a:p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y="3627026" x="685800"/>
            <a:ext cy="774300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Comic Sans MS"/>
                <a:ea typeface="Comic Sans MS"/>
                <a:cs typeface="Comic Sans MS"/>
                <a:sym typeface="Comic Sans MS"/>
              </a:rPr>
              <a:t>text-shadow      </a:t>
            </a:r>
            <a:r>
              <a:rPr lang="es"/>
              <a:t> </a:t>
            </a: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Sintaxis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200150" x="3810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s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propiedad tiene 4 valores que son los siguientes: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None/>
            </a:pPr>
            <a:r>
              <a:t/>
            </a:r>
            <a:endParaRPr sz="13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s">
                <a:solidFill>
                  <a:srgbClr val="0B5394"/>
                </a:solidFill>
              </a:rPr>
              <a:t>1: </a:t>
            </a:r>
            <a:r>
              <a:rPr sz="1400" lang="es">
                <a:solidFill>
                  <a:srgbClr val="222222"/>
                </a:solidFill>
              </a:rPr>
              <a:t>El desplazamiento horizontal de la sombra, un desplazamiento negativo pondrá la sombra a la izquierda.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s">
                <a:solidFill>
                  <a:srgbClr val="1155CC"/>
                </a:solidFill>
              </a:rPr>
              <a:t>2: </a:t>
            </a:r>
            <a:r>
              <a:rPr sz="1400" lang="es">
                <a:solidFill>
                  <a:srgbClr val="222222"/>
                </a:solidFill>
              </a:rPr>
              <a:t>El desplazamiento vertical, un valor negativo dispone la sombra en la parte superior del texto, uno positivo la sombra estará por debajo del texto.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s">
                <a:solidFill>
                  <a:srgbClr val="1155CC"/>
                </a:solidFill>
              </a:rPr>
              <a:t>3:</a:t>
            </a:r>
            <a:r>
              <a:rPr sz="1400" lang="es">
                <a:solidFill>
                  <a:srgbClr val="222222"/>
                </a:solidFill>
              </a:rPr>
              <a:t> El tercer parámetro es el radio de desenfoque, si se pone a 0 la sombra será fuerte y con color liso, más grande el número, más borrosa será.</a:t>
            </a:r>
          </a:p>
          <a:p>
            <a:pPr rtl="0" lvl="0">
              <a:lnSpc>
                <a:spcPct val="115000"/>
              </a:lnSpc>
              <a:spcBef>
                <a:spcPts val="80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sz="1400" lang="es">
                <a:solidFill>
                  <a:srgbClr val="0B5394"/>
                </a:solidFill>
              </a:rPr>
              <a:t>4: </a:t>
            </a:r>
            <a:r>
              <a:rPr sz="1400" lang="es">
                <a:solidFill>
                  <a:srgbClr val="222222"/>
                </a:solidFill>
              </a:rPr>
              <a:t> El último parámetro es el color de la sombra.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                  Ejemplos: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200150" x="457200"/>
            <a:ext cy="3943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s"/>
              <a:t>#titulo1 {                                                               </a:t>
            </a:r>
            <a:r>
              <a:rPr sz="1400" lang="es">
                <a:solidFill>
                  <a:srgbClr val="CCCCCC"/>
                </a:solidFill>
              </a:rPr>
              <a:t> 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s"/>
              <a:t>  text-shadow: 5px 5px 5px #ccc;               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s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rPr sz="1400" lang="es"/>
              <a:t>#titulo2 {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s"/>
              <a:t>  text-shadow: -5px -5px 5px #ccc;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s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s"/>
              <a:t>#titulo3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s"/>
              <a:t>  text-shadow: 3px 3px 5px #f00,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s"/>
              <a:t>               6px 6px 5px #0f0,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s"/>
              <a:t>               9px 9px 5px #00f;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s"/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59575" x="3816602"/>
            <a:ext cy="857399" cx="4745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282775" x="3536728"/>
            <a:ext cy="857399" cx="5150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757825" x="4161787"/>
            <a:ext cy="709225" cx="405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                      Practicas: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s">
                <a:solidFill>
                  <a:schemeClr val="hlink"/>
                </a:solidFill>
                <a:hlinkClick r:id="rId3"/>
              </a:rPr>
              <a:t>http://www.w3schools.com/cssref/tryit.asp?filename=trycss3_text-shadow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s"/>
              <a:t>http://www.cssya.com.ar/css3ya/detalleconcepto.php?cod=94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y="205976" x="457200"/>
            <a:ext cy="439799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Comic Sans MS"/>
                <a:ea typeface="Comic Sans MS"/>
                <a:cs typeface="Comic Sans MS"/>
                <a:sym typeface="Comic Sans MS"/>
              </a:rPr>
              <a:t>Box-Shadow</a:t>
            </a:r>
          </a:p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y="1280000" x="457200"/>
            <a:ext cy="20316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algn="l" rtl="0">
              <a:spcBef>
                <a:spcPts val="0"/>
              </a:spcBef>
              <a:buNone/>
            </a:pPr>
            <a:r>
              <a:rPr lang="es"/>
              <a:t>               </a:t>
            </a:r>
            <a:r>
              <a:rPr lang="es">
                <a:solidFill>
                  <a:srgbClr val="1155CC"/>
                </a:solidFill>
              </a:rPr>
              <a:t>  ¿ </a:t>
            </a:r>
            <a:r>
              <a:rPr sz="3600" lang="es">
                <a:solidFill>
                  <a:srgbClr val="3C78D8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Para que se utiliza?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 b="1" sz="1500">
              <a:solidFill>
                <a:srgbClr val="313131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r>
              <a:rPr b="1" sz="2400" lang="es">
                <a:solidFill>
                  <a:srgbClr val="313131"/>
                </a:solidFill>
              </a:rPr>
              <a:t>Para aplicar sombras a los elementos de la página.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 sz="4800">
              <a:solidFill>
                <a:srgbClr val="3C78D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y="229450" x="457200"/>
            <a:ext cy="6162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Comic Sans MS"/>
                <a:ea typeface="Comic Sans MS"/>
                <a:cs typeface="Comic Sans MS"/>
                <a:sym typeface="Comic Sans MS"/>
              </a:rPr>
              <a:t>Box-Shadow</a:t>
            </a:r>
            <a:r>
              <a:rPr lang="es"/>
              <a:t>         </a:t>
            </a: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Sintaxis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1164925" x="515925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1100"/>
              </a:spcBef>
              <a:spcAft>
                <a:spcPts val="2300"/>
              </a:spcAft>
              <a:buNone/>
            </a:pPr>
            <a:r>
              <a:rPr b="1" sz="1400" lang="es">
                <a:solidFill>
                  <a:srgbClr val="0000FF"/>
                </a:solidFill>
              </a:rPr>
              <a:t>1: </a:t>
            </a:r>
            <a:r>
              <a:rPr sz="1800" lang="es">
                <a:solidFill>
                  <a:srgbClr val="222222"/>
                </a:solidFill>
              </a:rPr>
              <a:t> </a:t>
            </a:r>
            <a:r>
              <a:rPr sz="1400" lang="es">
                <a:solidFill>
                  <a:srgbClr val="222222"/>
                </a:solidFill>
              </a:rPr>
              <a:t>El primer valor  indica el desplazamiento horizontal de la sombra. Si el valor es positivo, la sombra se desplaza hacia la derecha y si es negativo, se desplaza hacia la izquierda. Es obligatorio.</a:t>
            </a:r>
          </a:p>
          <a:p>
            <a:pPr rtl="0">
              <a:lnSpc>
                <a:spcPct val="150000"/>
              </a:lnSpc>
              <a:spcBef>
                <a:spcPts val="1100"/>
              </a:spcBef>
              <a:spcAft>
                <a:spcPts val="230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</a:endParaRPr>
          </a:p>
          <a:p>
            <a:pPr rtl="0">
              <a:lnSpc>
                <a:spcPct val="150000"/>
              </a:lnSpc>
              <a:spcBef>
                <a:spcPts val="1100"/>
              </a:spcBef>
              <a:spcAft>
                <a:spcPts val="230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</a:endParaRPr>
          </a:p>
          <a:p>
            <a:pPr rtl="0" lvl="0">
              <a:lnSpc>
                <a:spcPct val="150000"/>
              </a:lnSpc>
              <a:spcBef>
                <a:spcPts val="1100"/>
              </a:spcBef>
              <a:spcAft>
                <a:spcPts val="230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>
            <a:off y="2530775" x="5343000"/>
            <a:ext cy="1984200" cx="2712600"/>
          </a:xfrm>
          <a:prstGeom prst="rect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>
            <a:off y="2588975" x="1326475"/>
            <a:ext cy="1926000" cx="2818799"/>
          </a:xfrm>
          <a:prstGeom prst="rect">
            <a:avLst/>
          </a:prstGeom>
          <a:solidFill>
            <a:srgbClr val="000000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/>
        </p:nvSpPr>
        <p:spPr>
          <a:xfrm>
            <a:off y="2512775" x="1103850"/>
            <a:ext cy="299" cx="588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/>
          <p:nvPr/>
        </p:nvSpPr>
        <p:spPr>
          <a:xfrm>
            <a:off y="2559750" x="1256250"/>
            <a:ext cy="1926000" cx="2665499"/>
          </a:xfrm>
          <a:prstGeom prst="rect">
            <a:avLst/>
          </a:prstGeom>
          <a:solidFill>
            <a:srgbClr val="674EA7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                </a:t>
            </a:r>
            <a:r>
              <a:rPr sz="1800" lang="es"/>
              <a:t>  10px</a:t>
            </a:r>
          </a:p>
        </p:txBody>
      </p:sp>
      <p:sp>
        <p:nvSpPr>
          <p:cNvPr id="58" name="Shape 58"/>
          <p:cNvSpPr/>
          <p:nvPr/>
        </p:nvSpPr>
        <p:spPr>
          <a:xfrm>
            <a:off y="2512775" x="5542475"/>
            <a:ext cy="2031300" cx="2712600"/>
          </a:xfrm>
          <a:prstGeom prst="rect">
            <a:avLst/>
          </a:prstGeom>
          <a:solidFill>
            <a:srgbClr val="674EA7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                  </a:t>
            </a:r>
            <a:r>
              <a:rPr sz="1800" lang="es"/>
              <a:t>-10px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y="205975" x="457200"/>
            <a:ext cy="6630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Comic Sans MS"/>
                <a:ea typeface="Comic Sans MS"/>
                <a:cs typeface="Comic Sans MS"/>
                <a:sym typeface="Comic Sans MS"/>
              </a:rPr>
              <a:t>Box-Shadow</a:t>
            </a:r>
            <a:r>
              <a:rPr lang="es"/>
              <a:t>  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1100"/>
              </a:spcBef>
              <a:spcAft>
                <a:spcPts val="2300"/>
              </a:spcAft>
              <a:buNone/>
            </a:pPr>
            <a:r>
              <a:rPr b="1" sz="1200" lang="es">
                <a:solidFill>
                  <a:srgbClr val="3C78D8"/>
                </a:solidFill>
              </a:rPr>
              <a:t>2:</a:t>
            </a:r>
            <a:r>
              <a:rPr b="1" sz="1400" lang="es">
                <a:solidFill>
                  <a:srgbClr val="3C78D8"/>
                </a:solidFill>
              </a:rPr>
              <a:t> </a:t>
            </a:r>
            <a:r>
              <a:rPr b="1" sz="1400" lang="es">
                <a:solidFill>
                  <a:srgbClr val="222222"/>
                </a:solidFill>
              </a:rPr>
              <a:t> </a:t>
            </a:r>
            <a:r>
              <a:rPr sz="1400" lang="es">
                <a:solidFill>
                  <a:srgbClr val="222222"/>
                </a:solidFill>
              </a:rPr>
              <a:t>El segundo valor  indica el desplazamiento vertical de la sombra. Si el valor es positivo, la sombra se desplaza hacia abajo y si es negativo, se desplaza hacia arriba. Es obligatorio.</a:t>
            </a:r>
          </a:p>
          <a:p>
            <a:pPr rtl="0">
              <a:lnSpc>
                <a:spcPct val="150000"/>
              </a:lnSpc>
              <a:spcBef>
                <a:spcPts val="1100"/>
              </a:spcBef>
              <a:spcAft>
                <a:spcPts val="23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sz="1200" lang="es">
                <a:solidFill>
                  <a:srgbClr val="222222"/>
                </a:solidFill>
              </a:rPr>
              <a:t>                </a:t>
            </a:r>
            <a:r>
              <a:rPr sz="1800" lang="es">
                <a:solidFill>
                  <a:srgbClr val="000000"/>
                </a:solidFill>
              </a:rPr>
              <a:t>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rtl="0" lvl="0">
              <a:lnSpc>
                <a:spcPct val="150000"/>
              </a:lnSpc>
              <a:spcBef>
                <a:spcPts val="1100"/>
              </a:spcBef>
              <a:spcAft>
                <a:spcPts val="23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y="2606975" x="1203725"/>
            <a:ext cy="1749599" cx="2559600"/>
          </a:xfrm>
          <a:prstGeom prst="rect">
            <a:avLst/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y="2460300" x="5248675"/>
            <a:ext cy="1749599" cx="2419200"/>
          </a:xfrm>
          <a:prstGeom prst="rect">
            <a:avLst/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y="2395350" x="1203725"/>
            <a:ext cy="1737899" cx="2559600"/>
          </a:xfrm>
          <a:prstGeom prst="rect">
            <a:avLst/>
          </a:prstGeom>
          <a:solidFill>
            <a:srgbClr val="674EA7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                   10px</a:t>
            </a:r>
          </a:p>
        </p:txBody>
      </p:sp>
      <p:sp>
        <p:nvSpPr>
          <p:cNvPr id="68" name="Shape 68"/>
          <p:cNvSpPr/>
          <p:nvPr/>
        </p:nvSpPr>
        <p:spPr>
          <a:xfrm>
            <a:off y="2694925" x="5248675"/>
            <a:ext cy="1737899" cx="2430899"/>
          </a:xfrm>
          <a:prstGeom prst="rect">
            <a:avLst/>
          </a:prstGeom>
          <a:solidFill>
            <a:srgbClr val="674EA7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              -10px                  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s">
                <a:latin typeface="Comic Sans MS"/>
                <a:ea typeface="Comic Sans MS"/>
                <a:cs typeface="Comic Sans MS"/>
                <a:sym typeface="Comic Sans MS"/>
              </a:rPr>
              <a:t>Box-Shadow</a:t>
            </a:r>
            <a:r>
              <a:rPr lang="es"/>
              <a:t>  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lnSpc>
                <a:spcPct val="150000"/>
              </a:lnSpc>
              <a:spcBef>
                <a:spcPts val="1100"/>
              </a:spcBef>
              <a:spcAft>
                <a:spcPts val="2300"/>
              </a:spcAft>
              <a:buNone/>
            </a:pPr>
            <a:r>
              <a:rPr b="1" sz="1200" lang="es">
                <a:solidFill>
                  <a:srgbClr val="1155CC"/>
                </a:solidFill>
              </a:rPr>
              <a:t>3</a:t>
            </a:r>
            <a:r>
              <a:rPr sz="1200" lang="es">
                <a:solidFill>
                  <a:srgbClr val="1155CC"/>
                </a:solidFill>
              </a:rPr>
              <a:t>: </a:t>
            </a:r>
            <a:r>
              <a:rPr sz="1400" lang="es">
                <a:solidFill>
                  <a:srgbClr val="222222"/>
                </a:solidFill>
              </a:rPr>
              <a:t>La tercera medida es opcional e indica el radio utilizado para difuminar la sombra. Cuanto más grande sea su valor, más borrosa aparece la sombra. Si se utiliza el valor </a:t>
            </a:r>
            <a:r>
              <a:rPr sz="1400" lang="es">
                <a:solidFill>
                  <a:srgbClr val="06960E"/>
                </a:solidFill>
              </a:rPr>
              <a:t>0</a:t>
            </a:r>
            <a:r>
              <a:rPr sz="1400" lang="es">
                <a:solidFill>
                  <a:srgbClr val="222222"/>
                </a:solidFill>
              </a:rPr>
              <a:t>, la sombra se muestra como un color sólido.</a:t>
            </a:r>
          </a:p>
          <a:p>
            <a:pPr rtl="0" lvl="0">
              <a:lnSpc>
                <a:spcPct val="150000"/>
              </a:lnSpc>
              <a:spcBef>
                <a:spcPts val="1100"/>
              </a:spcBef>
              <a:spcAft>
                <a:spcPts val="230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75" name="Shape 75"/>
          <p:cNvSpPr/>
          <p:nvPr/>
        </p:nvSpPr>
        <p:spPr>
          <a:xfrm>
            <a:off y="2735900" x="2677175"/>
            <a:ext cy="1514999" cx="2759700"/>
          </a:xfrm>
          <a:prstGeom prst="rect">
            <a:avLst/>
          </a:prstGeom>
          <a:solidFill>
            <a:srgbClr val="666666"/>
          </a:solidFill>
          <a:ln w="19050" cap="flat">
            <a:solidFill>
              <a:srgbClr val="F3F3F3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y="2583500" x="2524775"/>
            <a:ext cy="1514999" cx="2759700"/>
          </a:xfrm>
          <a:prstGeom prst="rect">
            <a:avLst/>
          </a:prstGeom>
          <a:solidFill>
            <a:srgbClr val="674EA7"/>
          </a:solidFill>
          <a:ln w="19050" cap="flat">
            <a:solidFill>
              <a:srgbClr val="674EA7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                    </a:t>
            </a:r>
            <a:r>
              <a:rPr b="1" lang="es"/>
              <a:t>5px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                      Ejemplos: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s"/>
              <a:t>div {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s"/>
              <a:t>    width: 300px;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s"/>
              <a:t>    height: 100px;</a:t>
            </a:r>
          </a:p>
          <a:p>
            <a:pPr rtl="0"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s"/>
              <a:t>    background-color: </a:t>
            </a:r>
            <a:r>
              <a:rPr sz="1800" lang="es">
                <a:solidFill>
                  <a:srgbClr val="212121"/>
                </a:solidFill>
              </a:rPr>
              <a:t>purple</a:t>
            </a:r>
            <a:r>
              <a:rPr sz="1800" lang="es"/>
              <a:t>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s"/>
              <a:t>    box-shadow: 10px 10px 5px #000;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sz="1800" lang="es"/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y="1761475" x="5084775"/>
            <a:ext cy="1632299" cx="2559899"/>
          </a:xfrm>
          <a:prstGeom prst="rect">
            <a:avLst/>
          </a:prstGeom>
          <a:solidFill>
            <a:srgbClr val="434343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>
            <a:off y="1697025" x="4867925"/>
            <a:ext cy="1538399" cx="2559899"/>
          </a:xfrm>
          <a:prstGeom prst="rect">
            <a:avLst/>
          </a:prstGeom>
          <a:solidFill>
            <a:srgbClr val="674EA7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                     Practicas: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u="sng" lang="es">
                <a:solidFill>
                  <a:schemeClr val="hlink"/>
                </a:solidFill>
                <a:hlinkClick r:id="rId3"/>
              </a:rPr>
              <a:t>http://www.w3schools.com/cssref/tryit.asp?filename=trycss3_box-shadow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s"/>
              <a:t>Más información:</a:t>
            </a:r>
          </a:p>
          <a:p>
            <a:pPr>
              <a:spcBef>
                <a:spcPts val="0"/>
              </a:spcBef>
              <a:buNone/>
            </a:pPr>
            <a:r>
              <a:rPr lang="es"/>
              <a:t>http://ksesocss.blogspot.com/2012/03/box-shadow-css-la-sombra-fondo.html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1200152" x="457200"/>
            <a:ext cy="17085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sz="3000" lang="es">
                <a:solidFill>
                  <a:schemeClr val="dk1"/>
                </a:solidFill>
              </a:rPr>
              <a:t>                 </a:t>
            </a:r>
            <a:r>
              <a:rPr b="0" sz="3000" lang="es">
                <a:solidFill>
                  <a:srgbClr val="000000"/>
                </a:solidFill>
              </a:rPr>
              <a:t>   </a:t>
            </a:r>
            <a:r>
              <a:rPr b="0" sz="4800" lang="es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Text-Shadow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     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s"/>
              <a:t>         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s"/>
              <a:t>              ¿ Para que se utiliza ?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s"/>
              <a:t>  </a:t>
            </a:r>
            <a:r>
              <a:rPr b="1" sz="2400" lang="es"/>
              <a:t>  </a:t>
            </a:r>
            <a:r>
              <a:rPr b="1" sz="2400" lang="es">
                <a:solidFill>
                  <a:srgbClr val="434343"/>
                </a:solidFill>
              </a:rPr>
              <a:t>     </a:t>
            </a:r>
          </a:p>
          <a:p>
            <a:pPr rtl="0">
              <a:spcBef>
                <a:spcPts val="0"/>
              </a:spcBef>
              <a:buNone/>
            </a:pPr>
            <a:r>
              <a:rPr b="1" sz="2400" lang="es">
                <a:solidFill>
                  <a:srgbClr val="434343"/>
                </a:solidFill>
              </a:rPr>
              <a:t>            Nos permite definir una sombra a un texto.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6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