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2" r:id="rId4"/>
    <p:sldId id="258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öneseiffen" userId="9aed74b5a4918d68" providerId="LiveId" clId="{5EE88E57-5233-4D78-9CF1-4C2846CE7268}"/>
    <pc:docChg chg="modSld">
      <pc:chgData name="Christoph Schöneseiffen" userId="9aed74b5a4918d68" providerId="LiveId" clId="{5EE88E57-5233-4D78-9CF1-4C2846CE7268}" dt="2022-06-11T14:40:37.346" v="49" actId="20577"/>
      <pc:docMkLst>
        <pc:docMk/>
      </pc:docMkLst>
      <pc:sldChg chg="modSp mod">
        <pc:chgData name="Christoph Schöneseiffen" userId="9aed74b5a4918d68" providerId="LiveId" clId="{5EE88E57-5233-4D78-9CF1-4C2846CE7268}" dt="2022-06-11T14:40:37.346" v="49" actId="20577"/>
        <pc:sldMkLst>
          <pc:docMk/>
          <pc:sldMk cId="142051870" sldId="262"/>
        </pc:sldMkLst>
        <pc:spChg chg="mod">
          <ac:chgData name="Christoph Schöneseiffen" userId="9aed74b5a4918d68" providerId="LiveId" clId="{5EE88E57-5233-4D78-9CF1-4C2846CE7268}" dt="2022-06-11T14:40:37.346" v="49" actId="20577"/>
          <ac:spMkLst>
            <pc:docMk/>
            <pc:sldMk cId="142051870" sldId="262"/>
            <ac:spMk id="27" creationId="{DBB001A8-16F9-444A-A3B5-90A9B9C1D2E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F4AC0-F9E1-4AF8-97A2-50BFF6938FF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889D4B-343C-41F2-86F2-F3243737E0B2}">
      <dgm:prSet/>
      <dgm:spPr/>
      <dgm:t>
        <a:bodyPr/>
        <a:lstStyle/>
        <a:p>
          <a:r>
            <a:rPr lang="de-DE" dirty="0"/>
            <a:t>Motivation: </a:t>
          </a:r>
          <a:br>
            <a:rPr lang="de-DE" dirty="0"/>
          </a:br>
          <a:r>
            <a:rPr lang="de-DE" dirty="0" err="1"/>
            <a:t>extend</a:t>
          </a:r>
          <a:r>
            <a:rPr lang="de-DE" dirty="0"/>
            <a:t> </a:t>
          </a:r>
          <a:r>
            <a:rPr lang="de-DE" dirty="0" err="1"/>
            <a:t>business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online </a:t>
          </a:r>
          <a:r>
            <a:rPr lang="de-DE" dirty="0" err="1"/>
            <a:t>streaming</a:t>
          </a:r>
          <a:r>
            <a:rPr lang="de-DE" dirty="0"/>
            <a:t> </a:t>
          </a:r>
          <a:r>
            <a:rPr lang="de-DE" dirty="0" err="1"/>
            <a:t>services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stay</a:t>
          </a:r>
          <a:r>
            <a:rPr lang="de-DE" dirty="0"/>
            <a:t> </a:t>
          </a:r>
          <a:r>
            <a:rPr lang="de-DE" dirty="0" err="1"/>
            <a:t>competitive</a:t>
          </a:r>
          <a:endParaRPr lang="en-US" dirty="0"/>
        </a:p>
      </dgm:t>
    </dgm:pt>
    <dgm:pt modelId="{8695422A-3E0D-4284-9E1F-35877E0983B0}" type="parTrans" cxnId="{33915C29-92E6-4295-9CA1-6B3938FA65C0}">
      <dgm:prSet/>
      <dgm:spPr/>
      <dgm:t>
        <a:bodyPr/>
        <a:lstStyle/>
        <a:p>
          <a:endParaRPr lang="en-US"/>
        </a:p>
      </dgm:t>
    </dgm:pt>
    <dgm:pt modelId="{2481D991-91A2-40F8-8233-8B2BEBC415EB}" type="sibTrans" cxnId="{33915C29-92E6-4295-9CA1-6B3938FA65C0}">
      <dgm:prSet/>
      <dgm:spPr/>
      <dgm:t>
        <a:bodyPr/>
        <a:lstStyle/>
        <a:p>
          <a:endParaRPr lang="en-US"/>
        </a:p>
      </dgm:t>
    </dgm:pt>
    <dgm:pt modelId="{7B7CAF14-AA7B-4606-B412-65F9F6504B5E}">
      <dgm:prSet/>
      <dgm:spPr/>
      <dgm:t>
        <a:bodyPr/>
        <a:lstStyle/>
        <a:p>
          <a:r>
            <a:rPr lang="de-DE"/>
            <a:t>Objective:</a:t>
          </a:r>
          <a:br>
            <a:rPr lang="de-DE"/>
          </a:br>
          <a:r>
            <a:rPr lang="de-DE"/>
            <a:t>Share business insights on customer base and business performance, provide recommendations</a:t>
          </a:r>
          <a:endParaRPr lang="en-US"/>
        </a:p>
      </dgm:t>
    </dgm:pt>
    <dgm:pt modelId="{FE59FEB6-FE4F-471A-9CE6-88CC9077BA35}" type="parTrans" cxnId="{8C0F84BE-1115-4AB0-A022-E1D1469EADCE}">
      <dgm:prSet/>
      <dgm:spPr/>
      <dgm:t>
        <a:bodyPr/>
        <a:lstStyle/>
        <a:p>
          <a:endParaRPr lang="en-US"/>
        </a:p>
      </dgm:t>
    </dgm:pt>
    <dgm:pt modelId="{2B1E8405-B420-4CE4-9722-FD896F5B3C5E}" type="sibTrans" cxnId="{8C0F84BE-1115-4AB0-A022-E1D1469EADCE}">
      <dgm:prSet/>
      <dgm:spPr/>
      <dgm:t>
        <a:bodyPr/>
        <a:lstStyle/>
        <a:p>
          <a:endParaRPr lang="en-US"/>
        </a:p>
      </dgm:t>
    </dgm:pt>
    <dgm:pt modelId="{D90BF7BD-52C7-484C-8BBF-A51721FB92F1}" type="pres">
      <dgm:prSet presAssocID="{64BF4AC0-F9E1-4AF8-97A2-50BFF6938FFA}" presName="outerComposite" presStyleCnt="0">
        <dgm:presLayoutVars>
          <dgm:chMax val="5"/>
          <dgm:dir/>
          <dgm:resizeHandles val="exact"/>
        </dgm:presLayoutVars>
      </dgm:prSet>
      <dgm:spPr/>
    </dgm:pt>
    <dgm:pt modelId="{470C0267-94AC-4719-A082-D9C9AFD3BD63}" type="pres">
      <dgm:prSet presAssocID="{64BF4AC0-F9E1-4AF8-97A2-50BFF6938FFA}" presName="dummyMaxCanvas" presStyleCnt="0">
        <dgm:presLayoutVars/>
      </dgm:prSet>
      <dgm:spPr/>
    </dgm:pt>
    <dgm:pt modelId="{3404EB92-8DA0-4B1D-9808-A928554A90B8}" type="pres">
      <dgm:prSet presAssocID="{64BF4AC0-F9E1-4AF8-97A2-50BFF6938FFA}" presName="TwoNodes_1" presStyleLbl="node1" presStyleIdx="0" presStyleCnt="2">
        <dgm:presLayoutVars>
          <dgm:bulletEnabled val="1"/>
        </dgm:presLayoutVars>
      </dgm:prSet>
      <dgm:spPr/>
    </dgm:pt>
    <dgm:pt modelId="{3A3D61DE-8BE5-4A86-BB2D-D756C2558319}" type="pres">
      <dgm:prSet presAssocID="{64BF4AC0-F9E1-4AF8-97A2-50BFF6938FFA}" presName="TwoNodes_2" presStyleLbl="node1" presStyleIdx="1" presStyleCnt="2">
        <dgm:presLayoutVars>
          <dgm:bulletEnabled val="1"/>
        </dgm:presLayoutVars>
      </dgm:prSet>
      <dgm:spPr/>
    </dgm:pt>
    <dgm:pt modelId="{8C737204-EE04-413B-80F2-394D25D5F1FC}" type="pres">
      <dgm:prSet presAssocID="{64BF4AC0-F9E1-4AF8-97A2-50BFF6938FFA}" presName="TwoConn_1-2" presStyleLbl="fgAccFollowNode1" presStyleIdx="0" presStyleCnt="1">
        <dgm:presLayoutVars>
          <dgm:bulletEnabled val="1"/>
        </dgm:presLayoutVars>
      </dgm:prSet>
      <dgm:spPr/>
    </dgm:pt>
    <dgm:pt modelId="{57F058C9-D54C-4030-912D-AF6808C3435E}" type="pres">
      <dgm:prSet presAssocID="{64BF4AC0-F9E1-4AF8-97A2-50BFF6938FFA}" presName="TwoNodes_1_text" presStyleLbl="node1" presStyleIdx="1" presStyleCnt="2">
        <dgm:presLayoutVars>
          <dgm:bulletEnabled val="1"/>
        </dgm:presLayoutVars>
      </dgm:prSet>
      <dgm:spPr/>
    </dgm:pt>
    <dgm:pt modelId="{746A7C81-9236-4D03-B01B-D1CE3180DD58}" type="pres">
      <dgm:prSet presAssocID="{64BF4AC0-F9E1-4AF8-97A2-50BFF6938FF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4580001-7AEA-4786-BE32-C5562AA65CCE}" type="presOf" srcId="{46889D4B-343C-41F2-86F2-F3243737E0B2}" destId="{3404EB92-8DA0-4B1D-9808-A928554A90B8}" srcOrd="0" destOrd="0" presId="urn:microsoft.com/office/officeart/2005/8/layout/vProcess5"/>
    <dgm:cxn modelId="{33915C29-92E6-4295-9CA1-6B3938FA65C0}" srcId="{64BF4AC0-F9E1-4AF8-97A2-50BFF6938FFA}" destId="{46889D4B-343C-41F2-86F2-F3243737E0B2}" srcOrd="0" destOrd="0" parTransId="{8695422A-3E0D-4284-9E1F-35877E0983B0}" sibTransId="{2481D991-91A2-40F8-8233-8B2BEBC415EB}"/>
    <dgm:cxn modelId="{59F42A39-0E5D-4EC8-ADEB-C177B73E81BB}" type="presOf" srcId="{64BF4AC0-F9E1-4AF8-97A2-50BFF6938FFA}" destId="{D90BF7BD-52C7-484C-8BBF-A51721FB92F1}" srcOrd="0" destOrd="0" presId="urn:microsoft.com/office/officeart/2005/8/layout/vProcess5"/>
    <dgm:cxn modelId="{53FBB175-C4D4-4FAD-A1A3-ED67C23C256F}" type="presOf" srcId="{2481D991-91A2-40F8-8233-8B2BEBC415EB}" destId="{8C737204-EE04-413B-80F2-394D25D5F1FC}" srcOrd="0" destOrd="0" presId="urn:microsoft.com/office/officeart/2005/8/layout/vProcess5"/>
    <dgm:cxn modelId="{682E4589-B527-4917-A5C2-D191D98BD40F}" type="presOf" srcId="{7B7CAF14-AA7B-4606-B412-65F9F6504B5E}" destId="{3A3D61DE-8BE5-4A86-BB2D-D756C2558319}" srcOrd="0" destOrd="0" presId="urn:microsoft.com/office/officeart/2005/8/layout/vProcess5"/>
    <dgm:cxn modelId="{4CDFEDA8-BE83-47C2-AC71-EB0CF0DDEAF5}" type="presOf" srcId="{7B7CAF14-AA7B-4606-B412-65F9F6504B5E}" destId="{746A7C81-9236-4D03-B01B-D1CE3180DD58}" srcOrd="1" destOrd="0" presId="urn:microsoft.com/office/officeart/2005/8/layout/vProcess5"/>
    <dgm:cxn modelId="{6C3B70AB-1D39-4F88-AEAF-F6D0E1A78E1B}" type="presOf" srcId="{46889D4B-343C-41F2-86F2-F3243737E0B2}" destId="{57F058C9-D54C-4030-912D-AF6808C3435E}" srcOrd="1" destOrd="0" presId="urn:microsoft.com/office/officeart/2005/8/layout/vProcess5"/>
    <dgm:cxn modelId="{8C0F84BE-1115-4AB0-A022-E1D1469EADCE}" srcId="{64BF4AC0-F9E1-4AF8-97A2-50BFF6938FFA}" destId="{7B7CAF14-AA7B-4606-B412-65F9F6504B5E}" srcOrd="1" destOrd="0" parTransId="{FE59FEB6-FE4F-471A-9CE6-88CC9077BA35}" sibTransId="{2B1E8405-B420-4CE4-9722-FD896F5B3C5E}"/>
    <dgm:cxn modelId="{7636A52B-E841-4C5E-B5E6-06FBDE187A00}" type="presParOf" srcId="{D90BF7BD-52C7-484C-8BBF-A51721FB92F1}" destId="{470C0267-94AC-4719-A082-D9C9AFD3BD63}" srcOrd="0" destOrd="0" presId="urn:microsoft.com/office/officeart/2005/8/layout/vProcess5"/>
    <dgm:cxn modelId="{27FF2FA0-C670-41DC-9058-DEBE57059194}" type="presParOf" srcId="{D90BF7BD-52C7-484C-8BBF-A51721FB92F1}" destId="{3404EB92-8DA0-4B1D-9808-A928554A90B8}" srcOrd="1" destOrd="0" presId="urn:microsoft.com/office/officeart/2005/8/layout/vProcess5"/>
    <dgm:cxn modelId="{51667981-F634-4537-8D80-2CBD27948E09}" type="presParOf" srcId="{D90BF7BD-52C7-484C-8BBF-A51721FB92F1}" destId="{3A3D61DE-8BE5-4A86-BB2D-D756C2558319}" srcOrd="2" destOrd="0" presId="urn:microsoft.com/office/officeart/2005/8/layout/vProcess5"/>
    <dgm:cxn modelId="{951FD291-5B47-47FE-98FD-1A1015921587}" type="presParOf" srcId="{D90BF7BD-52C7-484C-8BBF-A51721FB92F1}" destId="{8C737204-EE04-413B-80F2-394D25D5F1FC}" srcOrd="3" destOrd="0" presId="urn:microsoft.com/office/officeart/2005/8/layout/vProcess5"/>
    <dgm:cxn modelId="{E63F1EF8-5630-46D8-B2EF-AB88CDDF0BB4}" type="presParOf" srcId="{D90BF7BD-52C7-484C-8BBF-A51721FB92F1}" destId="{57F058C9-D54C-4030-912D-AF6808C3435E}" srcOrd="4" destOrd="0" presId="urn:microsoft.com/office/officeart/2005/8/layout/vProcess5"/>
    <dgm:cxn modelId="{3993E606-5882-4969-9F6A-584FC0430628}" type="presParOf" srcId="{D90BF7BD-52C7-484C-8BBF-A51721FB92F1}" destId="{746A7C81-9236-4D03-B01B-D1CE3180DD5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4EB92-8DA0-4B1D-9808-A928554A90B8}">
      <dsp:nvSpPr>
        <dsp:cNvPr id="0" name=""/>
        <dsp:cNvSpPr/>
      </dsp:nvSpPr>
      <dsp:spPr>
        <a:xfrm>
          <a:off x="0" y="0"/>
          <a:ext cx="7993699" cy="182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Motivation: </a:t>
          </a:r>
          <a:br>
            <a:rPr lang="de-DE" sz="2300" kern="1200" dirty="0"/>
          </a:br>
          <a:r>
            <a:rPr lang="de-DE" sz="2300" kern="1200" dirty="0" err="1"/>
            <a:t>extend</a:t>
          </a:r>
          <a:r>
            <a:rPr lang="de-DE" sz="2300" kern="1200" dirty="0"/>
            <a:t> </a:t>
          </a:r>
          <a:r>
            <a:rPr lang="de-DE" sz="2300" kern="1200" dirty="0" err="1"/>
            <a:t>business</a:t>
          </a:r>
          <a:r>
            <a:rPr lang="de-DE" sz="2300" kern="1200" dirty="0"/>
            <a:t> </a:t>
          </a:r>
          <a:r>
            <a:rPr lang="de-DE" sz="2300" kern="1200" dirty="0" err="1"/>
            <a:t>model</a:t>
          </a:r>
          <a:r>
            <a:rPr lang="de-DE" sz="2300" kern="1200" dirty="0"/>
            <a:t> </a:t>
          </a:r>
          <a:r>
            <a:rPr lang="de-DE" sz="2300" kern="1200" dirty="0" err="1"/>
            <a:t>to</a:t>
          </a:r>
          <a:r>
            <a:rPr lang="de-DE" sz="2300" kern="1200" dirty="0"/>
            <a:t> online </a:t>
          </a:r>
          <a:r>
            <a:rPr lang="de-DE" sz="2300" kern="1200" dirty="0" err="1"/>
            <a:t>streaming</a:t>
          </a:r>
          <a:r>
            <a:rPr lang="de-DE" sz="2300" kern="1200" dirty="0"/>
            <a:t> </a:t>
          </a:r>
          <a:r>
            <a:rPr lang="de-DE" sz="2300" kern="1200" dirty="0" err="1"/>
            <a:t>services</a:t>
          </a:r>
          <a:r>
            <a:rPr lang="de-DE" sz="2300" kern="1200" dirty="0"/>
            <a:t> </a:t>
          </a:r>
          <a:r>
            <a:rPr lang="de-DE" sz="2300" kern="1200" dirty="0" err="1"/>
            <a:t>to</a:t>
          </a:r>
          <a:r>
            <a:rPr lang="de-DE" sz="2300" kern="1200" dirty="0"/>
            <a:t> </a:t>
          </a:r>
          <a:r>
            <a:rPr lang="de-DE" sz="2300" kern="1200" dirty="0" err="1"/>
            <a:t>stay</a:t>
          </a:r>
          <a:r>
            <a:rPr lang="de-DE" sz="2300" kern="1200" dirty="0"/>
            <a:t> </a:t>
          </a:r>
          <a:r>
            <a:rPr lang="de-DE" sz="2300" kern="1200" dirty="0" err="1"/>
            <a:t>competitive</a:t>
          </a:r>
          <a:endParaRPr lang="en-US" sz="2300" kern="1200" dirty="0"/>
        </a:p>
      </dsp:txBody>
      <dsp:txXfrm>
        <a:off x="53464" y="53464"/>
        <a:ext cx="6107010" cy="1718467"/>
      </dsp:txXfrm>
    </dsp:sp>
    <dsp:sp modelId="{3A3D61DE-8BE5-4A86-BB2D-D756C2558319}">
      <dsp:nvSpPr>
        <dsp:cNvPr id="0" name=""/>
        <dsp:cNvSpPr/>
      </dsp:nvSpPr>
      <dsp:spPr>
        <a:xfrm>
          <a:off x="1410652" y="2231038"/>
          <a:ext cx="7993699" cy="18253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Objective:</a:t>
          </a:r>
          <a:br>
            <a:rPr lang="de-DE" sz="2300" kern="1200"/>
          </a:br>
          <a:r>
            <a:rPr lang="de-DE" sz="2300" kern="1200"/>
            <a:t>Share business insights on customer base and business performance, provide recommendations</a:t>
          </a:r>
          <a:endParaRPr lang="en-US" sz="2300" kern="1200"/>
        </a:p>
      </dsp:txBody>
      <dsp:txXfrm>
        <a:off x="1464116" y="2284502"/>
        <a:ext cx="5289611" cy="1718467"/>
      </dsp:txXfrm>
    </dsp:sp>
    <dsp:sp modelId="{8C737204-EE04-413B-80F2-394D25D5F1FC}">
      <dsp:nvSpPr>
        <dsp:cNvPr id="0" name=""/>
        <dsp:cNvSpPr/>
      </dsp:nvSpPr>
      <dsp:spPr>
        <a:xfrm>
          <a:off x="6807192" y="1434963"/>
          <a:ext cx="1186506" cy="1186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74156" y="1434963"/>
        <a:ext cx="652578" cy="89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4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0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52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3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4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34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360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1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21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8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850A07-1556-4A6A-92F4-88F39923E3E3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DD12-5D62-4105-A7CF-0A013BDE30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71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ristoph.sch.neseiffen/viz/3_10SQLResults/Story1?publish=y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B93-4A26-4C2F-8F44-F7674A81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6255561" cy="3308840"/>
          </a:xfrm>
        </p:spPr>
        <p:txBody>
          <a:bodyPr>
            <a:normAutofit/>
          </a:bodyPr>
          <a:lstStyle/>
          <a:p>
            <a:r>
              <a:rPr lang="de-DE" dirty="0" err="1"/>
              <a:t>Rockbuster</a:t>
            </a:r>
            <a:r>
              <a:rPr lang="de-DE" dirty="0"/>
              <a:t>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CD22-1987-4C35-A174-3B3564F52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6255561" cy="1464378"/>
          </a:xfrm>
        </p:spPr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err="1"/>
              <a:t>Insights</a:t>
            </a:r>
            <a:endParaRPr lang="de-DE" dirty="0"/>
          </a:p>
          <a:p>
            <a:endParaRPr lang="de-DE" dirty="0"/>
          </a:p>
          <a:p>
            <a:r>
              <a:rPr lang="fr-FR" dirty="0">
                <a:hlinkClick r:id="rId3"/>
              </a:rPr>
              <a:t>3.10 SQL </a:t>
            </a:r>
            <a:r>
              <a:rPr lang="fr-FR" dirty="0" err="1">
                <a:hlinkClick r:id="rId3"/>
              </a:rPr>
              <a:t>Results</a:t>
            </a:r>
            <a:r>
              <a:rPr lang="fr-FR" dirty="0">
                <a:hlinkClick r:id="rId3"/>
              </a:rPr>
              <a:t> | Tableau Public</a:t>
            </a:r>
            <a:endParaRPr lang="de-DE" dirty="0"/>
          </a:p>
        </p:txBody>
      </p:sp>
      <p:pic>
        <p:nvPicPr>
          <p:cNvPr id="5" name="Picture 4" descr="Blue arrow amid grey arrows">
            <a:extLst>
              <a:ext uri="{FF2B5EF4-FFF2-40B4-BE49-F238E27FC236}">
                <a16:creationId xmlns:a16="http://schemas.microsoft.com/office/drawing/2014/main" id="{EB63681E-EEB4-16F4-B8E8-10934625A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7" r="23608"/>
          <a:stretch/>
        </p:blipFill>
        <p:spPr>
          <a:xfrm>
            <a:off x="7557315" y="10"/>
            <a:ext cx="463468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C2E97E-7768-4A0D-BECF-A400B5BDB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0245-E993-48B7-9E6E-8A303BFC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de-DE"/>
              <a:t>Project Outline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8FD1A30-3F26-4D2A-FC19-AC7724B80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76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714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715DC6F-052E-4EDE-A74B-047632EA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5B249B-C1B9-4C06-93BC-5B0FE82F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F27C211-3B72-4D83-B617-D63B404A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3669BB-B593-41AA-88AF-DF4F5E26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95CA20-A5B7-4232-9498-E1325736C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24F55B-6511-4781-950F-F000AB52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FA4F46-97A9-47DC-98D4-BCE45133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Film 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F06BC9F-523A-4CFD-8D31-D22DB36AF2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1851554"/>
              </p:ext>
            </p:extLst>
          </p:nvPr>
        </p:nvGraphicFramePr>
        <p:xfrm>
          <a:off x="1011304" y="3663804"/>
          <a:ext cx="10166216" cy="27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702">
                  <a:extLst>
                    <a:ext uri="{9D8B030D-6E8A-4147-A177-3AD203B41FA5}">
                      <a16:colId xmlns:a16="http://schemas.microsoft.com/office/drawing/2014/main" val="3531615323"/>
                    </a:ext>
                  </a:extLst>
                </a:gridCol>
                <a:gridCol w="1889196">
                  <a:extLst>
                    <a:ext uri="{9D8B030D-6E8A-4147-A177-3AD203B41FA5}">
                      <a16:colId xmlns:a16="http://schemas.microsoft.com/office/drawing/2014/main" val="94719271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3497589017"/>
                    </a:ext>
                  </a:extLst>
                </a:gridCol>
                <a:gridCol w="1860332">
                  <a:extLst>
                    <a:ext uri="{9D8B030D-6E8A-4147-A177-3AD203B41FA5}">
                      <a16:colId xmlns:a16="http://schemas.microsoft.com/office/drawing/2014/main" val="1879249020"/>
                    </a:ext>
                  </a:extLst>
                </a:gridCol>
              </a:tblGrid>
              <a:tr h="524550">
                <a:tc>
                  <a:txBody>
                    <a:bodyPr/>
                    <a:lstStyle/>
                    <a:p>
                      <a:endParaRPr lang="de-DE" sz="2700" dirty="0"/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Minimum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Maximum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Average</a:t>
                      </a:r>
                    </a:p>
                  </a:txBody>
                  <a:tcPr marL="136171" marR="136171" marT="68086" marB="68086"/>
                </a:tc>
                <a:extLst>
                  <a:ext uri="{0D108BD9-81ED-4DB2-BD59-A6C34878D82A}">
                    <a16:rowId xmlns:a16="http://schemas.microsoft.com/office/drawing/2014/main" val="2966156791"/>
                  </a:ext>
                </a:extLst>
              </a:tr>
              <a:tr h="555297">
                <a:tc>
                  <a:txBody>
                    <a:bodyPr/>
                    <a:lstStyle/>
                    <a:p>
                      <a:r>
                        <a:rPr lang="de-DE" sz="2700" dirty="0"/>
                        <a:t>Rental </a:t>
                      </a:r>
                      <a:r>
                        <a:rPr lang="de-DE" sz="2700" dirty="0" err="1"/>
                        <a:t>duration</a:t>
                      </a:r>
                      <a:r>
                        <a:rPr lang="de-DE" sz="2700" dirty="0"/>
                        <a:t> (in </a:t>
                      </a:r>
                      <a:r>
                        <a:rPr lang="de-DE" sz="2700" dirty="0" err="1"/>
                        <a:t>days</a:t>
                      </a:r>
                      <a:r>
                        <a:rPr lang="de-DE" sz="2700" dirty="0"/>
                        <a:t>)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3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7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5</a:t>
                      </a:r>
                    </a:p>
                  </a:txBody>
                  <a:tcPr marL="136171" marR="136171" marT="68086" marB="68086"/>
                </a:tc>
                <a:extLst>
                  <a:ext uri="{0D108BD9-81ED-4DB2-BD59-A6C34878D82A}">
                    <a16:rowId xmlns:a16="http://schemas.microsoft.com/office/drawing/2014/main" val="2103965592"/>
                  </a:ext>
                </a:extLst>
              </a:tr>
              <a:tr h="524550">
                <a:tc>
                  <a:txBody>
                    <a:bodyPr/>
                    <a:lstStyle/>
                    <a:p>
                      <a:r>
                        <a:rPr lang="de-DE" sz="2700" dirty="0"/>
                        <a:t>Rental rate (in $)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/>
                        <a:t>0,99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4,99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/>
                        <a:t>2,98</a:t>
                      </a:r>
                    </a:p>
                  </a:txBody>
                  <a:tcPr marL="136171" marR="136171" marT="68086" marB="68086"/>
                </a:tc>
                <a:extLst>
                  <a:ext uri="{0D108BD9-81ED-4DB2-BD59-A6C34878D82A}">
                    <a16:rowId xmlns:a16="http://schemas.microsoft.com/office/drawing/2014/main" val="4256508249"/>
                  </a:ext>
                </a:extLst>
              </a:tr>
              <a:tr h="524550">
                <a:tc>
                  <a:txBody>
                    <a:bodyPr/>
                    <a:lstStyle/>
                    <a:p>
                      <a:r>
                        <a:rPr lang="de-DE" sz="2700" err="1"/>
                        <a:t>Length</a:t>
                      </a:r>
                      <a:r>
                        <a:rPr lang="de-DE" sz="2700"/>
                        <a:t> (in min.)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/>
                        <a:t>46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185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115</a:t>
                      </a:r>
                    </a:p>
                  </a:txBody>
                  <a:tcPr marL="136171" marR="136171" marT="68086" marB="68086"/>
                </a:tc>
                <a:extLst>
                  <a:ext uri="{0D108BD9-81ED-4DB2-BD59-A6C34878D82A}">
                    <a16:rowId xmlns:a16="http://schemas.microsoft.com/office/drawing/2014/main" val="667270430"/>
                  </a:ext>
                </a:extLst>
              </a:tr>
              <a:tr h="524550">
                <a:tc>
                  <a:txBody>
                    <a:bodyPr/>
                    <a:lstStyle/>
                    <a:p>
                      <a:r>
                        <a:rPr lang="de-DE" sz="2700" dirty="0" err="1"/>
                        <a:t>Replacement</a:t>
                      </a:r>
                      <a:r>
                        <a:rPr lang="de-DE" sz="2700" dirty="0"/>
                        <a:t> </a:t>
                      </a:r>
                      <a:r>
                        <a:rPr lang="de-DE" sz="2700" dirty="0" err="1"/>
                        <a:t>Cost</a:t>
                      </a:r>
                      <a:r>
                        <a:rPr lang="de-DE" sz="2700" dirty="0"/>
                        <a:t> (in $)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/>
                        <a:t>9,99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/>
                        <a:t>29,99</a:t>
                      </a:r>
                    </a:p>
                  </a:txBody>
                  <a:tcPr marL="136171" marR="136171" marT="68086" marB="680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700" dirty="0"/>
                        <a:t>19,98</a:t>
                      </a:r>
                    </a:p>
                  </a:txBody>
                  <a:tcPr marL="136171" marR="136171" marT="68086" marB="68086"/>
                </a:tc>
                <a:extLst>
                  <a:ext uri="{0D108BD9-81ED-4DB2-BD59-A6C34878D82A}">
                    <a16:rowId xmlns:a16="http://schemas.microsoft.com/office/drawing/2014/main" val="99182524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BB001A8-16F9-444A-A3B5-90A9B9C1D2EE}"/>
              </a:ext>
            </a:extLst>
          </p:cNvPr>
          <p:cNvSpPr txBox="1"/>
          <p:nvPr/>
        </p:nvSpPr>
        <p:spPr>
          <a:xfrm>
            <a:off x="761206" y="2270226"/>
            <a:ext cx="104163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1000 </a:t>
            </a:r>
            <a:r>
              <a:rPr lang="de-DE" sz="2800" dirty="0" err="1"/>
              <a:t>licensed</a:t>
            </a:r>
            <a:r>
              <a:rPr lang="de-DE" sz="2800" dirty="0"/>
              <a:t> </a:t>
            </a:r>
            <a:r>
              <a:rPr lang="de-DE" sz="2800" dirty="0" err="1"/>
              <a:t>films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r>
              <a:rPr lang="de-DE" sz="2800" dirty="0"/>
              <a:t> in </a:t>
            </a:r>
            <a:r>
              <a:rPr lang="de-DE" sz="2800" dirty="0" err="1"/>
              <a:t>english</a:t>
            </a:r>
            <a:r>
              <a:rPr lang="de-DE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Starring</a:t>
            </a:r>
            <a:r>
              <a:rPr lang="de-DE" sz="2800" dirty="0"/>
              <a:t> 200 different </a:t>
            </a:r>
            <a:r>
              <a:rPr lang="de-DE" sz="2800" dirty="0" err="1"/>
              <a:t>actors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All </a:t>
            </a:r>
            <a:r>
              <a:rPr lang="de-DE" sz="2800" dirty="0" err="1"/>
              <a:t>movies</a:t>
            </a:r>
            <a:r>
              <a:rPr lang="de-DE" sz="2800" dirty="0"/>
              <a:t> </a:t>
            </a:r>
            <a:r>
              <a:rPr lang="de-DE" sz="2800" dirty="0" err="1"/>
              <a:t>have</a:t>
            </a:r>
            <a:r>
              <a:rPr lang="de-DE" sz="2800" dirty="0"/>
              <a:t> a release </a:t>
            </a:r>
            <a:r>
              <a:rPr lang="de-DE" sz="2800" dirty="0" err="1"/>
              <a:t>year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5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C5FC-21E1-4BE0-9DB0-A0B5CFAD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Rockbuster</a:t>
            </a:r>
            <a:r>
              <a:rPr lang="de-DE" dirty="0">
                <a:solidFill>
                  <a:srgbClr val="FFFFFF"/>
                </a:solidFill>
              </a:rPr>
              <a:t> Customer Base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8B87BF0D-B4C1-4819-9FDC-6A109752D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9" y="1552974"/>
            <a:ext cx="12022942" cy="4852308"/>
          </a:xfrm>
        </p:spPr>
      </p:pic>
    </p:spTree>
    <p:extLst>
      <p:ext uri="{BB962C8B-B14F-4D97-AF65-F5344CB8AC3E}">
        <p14:creationId xmlns:p14="http://schemas.microsoft.com/office/powerpoint/2010/main" val="94873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1F4CE-F9E3-4442-9199-28A05697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Revenue Analysis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9DDF214-DE2E-4702-A2DB-1C419FEFE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8" y="1853248"/>
            <a:ext cx="11839903" cy="4723554"/>
          </a:xfrm>
        </p:spPr>
      </p:pic>
    </p:spTree>
    <p:extLst>
      <p:ext uri="{BB962C8B-B14F-4D97-AF65-F5344CB8AC3E}">
        <p14:creationId xmlns:p14="http://schemas.microsoft.com/office/powerpoint/2010/main" val="256878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8BB26-F478-42BF-9FA9-31A4E9C4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Recommendations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D3F03-5298-4F35-AB13-4FFBA3FF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de-DE" dirty="0"/>
              <a:t>Add </a:t>
            </a:r>
            <a:r>
              <a:rPr lang="de-DE" dirty="0" err="1"/>
              <a:t>languages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attract</a:t>
            </a:r>
            <a:r>
              <a:rPr lang="de-DE" dirty="0"/>
              <a:t> non </a:t>
            </a:r>
            <a:r>
              <a:rPr lang="de-DE" dirty="0" err="1"/>
              <a:t>english-speaking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</a:p>
          <a:p>
            <a:r>
              <a:rPr lang="de-DE" dirty="0" err="1"/>
              <a:t>Expand</a:t>
            </a:r>
            <a:r>
              <a:rPr lang="de-DE" dirty="0"/>
              <a:t> film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 (not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2006)</a:t>
            </a:r>
          </a:p>
          <a:p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top 3 </a:t>
            </a:r>
            <a:r>
              <a:rPr lang="de-DE" dirty="0" err="1"/>
              <a:t>markets</a:t>
            </a:r>
            <a:r>
              <a:rPr lang="de-DE" dirty="0"/>
              <a:t> India, China and US</a:t>
            </a:r>
          </a:p>
          <a:p>
            <a:r>
              <a:rPr lang="de-DE" dirty="0"/>
              <a:t>Look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Sports, </a:t>
            </a:r>
            <a:r>
              <a:rPr lang="de-DE" dirty="0" err="1"/>
              <a:t>Sci-Fi</a:t>
            </a:r>
            <a:r>
              <a:rPr lang="de-DE" dirty="0"/>
              <a:t> and Animation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3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drivers</a:t>
            </a:r>
            <a:endParaRPr lang="de-DE" dirty="0"/>
          </a:p>
          <a:p>
            <a:r>
              <a:rPr lang="de-DE" dirty="0"/>
              <a:t>Look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 </a:t>
            </a:r>
            <a:r>
              <a:rPr lang="de-DE" dirty="0" err="1"/>
              <a:t>rated</a:t>
            </a:r>
            <a:r>
              <a:rPr lang="de-DE" dirty="0"/>
              <a:t> PG-13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60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777B-C1FD-49E0-B0AB-66CCB027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FA2A-9659-4157-8C4E-0A584A99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174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Rockbuster Stealth LLC</vt:lpstr>
      <vt:lpstr>Project Outline</vt:lpstr>
      <vt:lpstr>Film Inventory</vt:lpstr>
      <vt:lpstr>Rockbuster Customer Base</vt:lpstr>
      <vt:lpstr>Revenue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Christoph Schöneseiffen</dc:creator>
  <cp:lastModifiedBy>Christoph Schöneseiffen</cp:lastModifiedBy>
  <cp:revision>2</cp:revision>
  <dcterms:created xsi:type="dcterms:W3CDTF">2022-03-16T06:00:45Z</dcterms:created>
  <dcterms:modified xsi:type="dcterms:W3CDTF">2022-06-11T14:40:48Z</dcterms:modified>
</cp:coreProperties>
</file>