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0F8205-7DBB-4517-A327-964E2F65A432}">
  <a:tblStyle styleId="{AA0F8205-7DBB-4517-A327-964E2F65A4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7de595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7de595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7de59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7de59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7158676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7158676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7158676e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7158676e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7158676e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7158676e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7158676e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7158676e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7158676e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7158676e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7158676e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7158676e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7158676e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7158676e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97158676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97158676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7158676e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7158676e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7158676e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7158676e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7de59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7de59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e7de595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e7de595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7de595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7de595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7158676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7158676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7158676e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7158676e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07400" cy="414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 to Manual Testing</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a:t>
            </a:r>
            <a:endParaRPr/>
          </a:p>
        </p:txBody>
      </p:sp>
      <p:sp>
        <p:nvSpPr>
          <p:cNvPr id="109" name="Google Shape;109;p22"/>
          <p:cNvSpPr txBox="1"/>
          <p:nvPr>
            <p:ph idx="1" type="body"/>
          </p:nvPr>
        </p:nvSpPr>
        <p:spPr>
          <a:xfrm>
            <a:off x="311700" y="901975"/>
            <a:ext cx="8520600" cy="3936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333333"/>
                </a:solidFill>
                <a:highlight>
                  <a:srgbClr val="FFFFFF"/>
                </a:highlight>
              </a:rPr>
              <a:t>A test case refers to the actions required to verify a specific feature or functionality in software testing. The test case details the steps, data, prerequisites, and postconditions necessary to verify a feature.</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The Objective of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validate specific features and functions of the software.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guide testers through their day-to-day hands-on activity.</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record a catalog of steps undertaken, which can be revisited in the event of a bug popping up.</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provide a blueprint for future projects and testers so they don’t have to start work from scratch.</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detect usability issues and design gaps early on.</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new testers and devs quickly pick up testing, even if they join in the middle of an ongoing project.</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Best Practices for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Prioritize clarity and transparency. Be clear, concise, and assertive in describing what the tester needs to do and what results they should ideally get.</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Focus on End-User requirements when writing sample test cases. Map test cases to reflect every aspect of the user journey. Use the Specifications Document and the Requirements Document to do so.</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Avoid repetition. If multiple tests can be executed with the same test case, use the Test Case ID to refer to the required test case.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Keep Test Steps as minimal as possible. Ideally, keep it to 10-15 steps, if possible.</a:t>
            </a:r>
            <a:endParaRPr sz="1200">
              <a:solidFill>
                <a:srgbClr val="333333"/>
              </a:solidFill>
              <a:highlight>
                <a:srgbClr val="FFFFFF"/>
              </a:highlight>
            </a:endParaRPr>
          </a:p>
          <a:p>
            <a:pPr indent="0" lvl="0" marL="0" rtl="0" algn="l">
              <a:spcBef>
                <a:spcPts val="300"/>
              </a:spcBef>
              <a:spcAft>
                <a:spcPts val="0"/>
              </a:spcAft>
              <a:buNone/>
            </a:pPr>
            <a:r>
              <a:t/>
            </a:r>
            <a:endParaRPr sz="12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857270" y="437550"/>
            <a:ext cx="7253075" cy="415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should we move from Manual to Automation Testing?</a:t>
            </a:r>
            <a:endParaRPr b="1" sz="2720"/>
          </a:p>
        </p:txBody>
      </p:sp>
      <p:sp>
        <p:nvSpPr>
          <p:cNvPr id="120" name="Google Shape;120;p24"/>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It requires more time than automated testing</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susceptible to human errors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time-consuming to maintain test cases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costly to maintain manual testers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Earlier Feedback and Bug detection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Test Reusability</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5212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Automation Testing Scope</a:t>
            </a:r>
            <a:endParaRPr b="1" sz="2720"/>
          </a:p>
        </p:txBody>
      </p:sp>
      <p:sp>
        <p:nvSpPr>
          <p:cNvPr id="126" name="Google Shape;126;p25"/>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Web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Mobile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API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Performance Testing etc</a:t>
            </a:r>
            <a:endParaRPr sz="1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131250"/>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Selenium is Preferred for Web Automation over tools in the market?</a:t>
            </a:r>
            <a:endParaRPr b="1" sz="2720"/>
          </a:p>
        </p:txBody>
      </p:sp>
      <p:pic>
        <p:nvPicPr>
          <p:cNvPr id="132" name="Google Shape;132;p26"/>
          <p:cNvPicPr preferRelativeResize="0"/>
          <p:nvPr/>
        </p:nvPicPr>
        <p:blipFill rotWithShape="1">
          <a:blip r:embed="rId3">
            <a:alphaModFix/>
          </a:blip>
          <a:srcRect b="0" l="0" r="0" t="0"/>
          <a:stretch/>
        </p:blipFill>
        <p:spPr>
          <a:xfrm>
            <a:off x="1418675" y="1243850"/>
            <a:ext cx="6396326" cy="3843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Selenium Components</a:t>
            </a:r>
            <a:endParaRPr b="1" sz="2720"/>
          </a:p>
        </p:txBody>
      </p:sp>
      <p:sp>
        <p:nvSpPr>
          <p:cNvPr id="138" name="Google Shape;138;p27"/>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Selenium IDE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Webdriver</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Grid</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254525"/>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Architecture</a:t>
            </a:r>
            <a:endParaRPr b="1" sz="3120"/>
          </a:p>
        </p:txBody>
      </p:sp>
      <p:pic>
        <p:nvPicPr>
          <p:cNvPr id="144" name="Google Shape;144;p28"/>
          <p:cNvPicPr preferRelativeResize="0"/>
          <p:nvPr/>
        </p:nvPicPr>
        <p:blipFill>
          <a:blip r:embed="rId3">
            <a:alphaModFix/>
          </a:blip>
          <a:stretch>
            <a:fillRect/>
          </a:stretch>
        </p:blipFill>
        <p:spPr>
          <a:xfrm>
            <a:off x="1553125" y="1205675"/>
            <a:ext cx="6191779" cy="3482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50" name="Google Shape;150;p29"/>
          <p:cNvGraphicFramePr/>
          <p:nvPr/>
        </p:nvGraphicFramePr>
        <p:xfrm>
          <a:off x="1309688" y="942425"/>
          <a:ext cx="3000000" cy="3000000"/>
        </p:xfrm>
        <a:graphic>
          <a:graphicData uri="http://schemas.openxmlformats.org/drawingml/2006/table">
            <a:tbl>
              <a:tblPr>
                <a:noFill/>
                <a:tableStyleId>{AA0F8205-7DBB-4517-A327-964E2F65A432}</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ID</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driver.findElement(By.id (&lt;element ID&gt;))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ID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driver.findElement(By.name (&lt;element name&gt;))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Name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class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driver.findElement(By.className (&lt;element class&gt;))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Class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tag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driver.findElement(By.tagName (&lt;htmltagname&gt;))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HTML tag</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56" name="Google Shape;156;p30"/>
          <p:cNvGraphicFramePr/>
          <p:nvPr/>
        </p:nvGraphicFramePr>
        <p:xfrm>
          <a:off x="1309688" y="953650"/>
          <a:ext cx="3000000" cy="3000000"/>
        </p:xfrm>
        <a:graphic>
          <a:graphicData uri="http://schemas.openxmlformats.org/drawingml/2006/table">
            <a:tbl>
              <a:tblPr>
                <a:noFill/>
                <a:tableStyleId>{AA0F8205-7DBB-4517-A327-964E2F65A432}</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link text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partial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driver.findElement(By.partialLinkText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the link's partial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CSS</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driver.findElement(By.cssSelector (&lt;css selector&gt;))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CSS selector</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XPath</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driver.findElement(By.xpath (&lt;xpath&gt;))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XPath query</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What is Software Testing?</a:t>
            </a:r>
            <a:endParaRPr b="1" sz="27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a method to check whether the actual software product matches expected requirements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Benefits of </a:t>
            </a:r>
            <a:r>
              <a:rPr b="1" lang="en" sz="2720"/>
              <a:t>Software Testing</a:t>
            </a:r>
            <a:endParaRPr b="1" sz="272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Cost-Effective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Security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Product quality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Customer Satisfaction</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166775" y="409025"/>
            <a:ext cx="4810449" cy="445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STLC (Software Testing Life Cycle)</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Phases of STLC" id="78" name="Google Shape;78;p17"/>
          <p:cNvPicPr preferRelativeResize="0"/>
          <p:nvPr/>
        </p:nvPicPr>
        <p:blipFill>
          <a:blip r:embed="rId3">
            <a:alphaModFix/>
          </a:blip>
          <a:stretch>
            <a:fillRect/>
          </a:stretch>
        </p:blipFill>
        <p:spPr>
          <a:xfrm>
            <a:off x="357800" y="1152475"/>
            <a:ext cx="7812174" cy="3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Testing </a:t>
            </a:r>
            <a:r>
              <a:rPr lang="en"/>
              <a:t>Methodologies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311700" y="1092275"/>
            <a:ext cx="8484425" cy="34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4705"/>
              <a:buFont typeface="Arial"/>
              <a:buNone/>
            </a:pPr>
            <a:r>
              <a:rPr b="1" lang="en" sz="1700">
                <a:solidFill>
                  <a:srgbClr val="030042"/>
                </a:solidFill>
                <a:highlight>
                  <a:srgbClr val="FFFFFF"/>
                </a:highlight>
              </a:rPr>
              <a:t>Gray Box Testing Example </a:t>
            </a:r>
            <a:endParaRPr b="1" sz="1700">
              <a:solidFill>
                <a:srgbClr val="030042"/>
              </a:solidFill>
              <a:highlight>
                <a:srgbClr val="FFFFFF"/>
              </a:highlight>
            </a:endParaRPr>
          </a:p>
          <a:p>
            <a:pPr indent="0" lvl="0" marL="0" rtl="0" algn="l">
              <a:spcBef>
                <a:spcPts val="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Let’s use a simple example of a hyperlink on a webpage to understand how gray box testing works and how it differs from the other types of software testing.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In gray box testing, the tester may start by clicking the hyperlink to check whether it opens a new page. The tester would then check if the HTML code is pointing to the correct URL using the correct syntax. Finally, the tester rechecks the user interface to confirm that the browser redirects them to the correct URL.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If the tester were performing white box testing, they would only check if the HTML is coded properly and it points to the correct URL using the correct syntax. In black box testing, they would only click the hyperlink and check if the browser redirects them to a new URL. </a:t>
            </a:r>
            <a:endParaRPr sz="1500">
              <a:solidFill>
                <a:schemeClr val="dk1"/>
              </a:solidFill>
              <a:highlight>
                <a:srgbClr val="FFFFFF"/>
              </a:highlight>
            </a:endParaRPr>
          </a:p>
          <a:p>
            <a:pPr indent="0" lvl="0" marL="0" rtl="0" algn="l">
              <a:spcBef>
                <a:spcPts val="1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Methodologies in </a:t>
            </a:r>
            <a:r>
              <a:rPr b="1" lang="en" sz="2720"/>
              <a:t>Software Testing</a:t>
            </a:r>
            <a:endParaRPr b="1" sz="27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Functional - </a:t>
            </a:r>
            <a:r>
              <a:rPr lang="en" sz="1500">
                <a:solidFill>
                  <a:schemeClr val="dk1"/>
                </a:solidFill>
              </a:rPr>
              <a:t>Smoke Testing (BVT, BAT), Sanity Testing, Regression, Unit Testing, Integration Testing, Feature Testing etc</a:t>
            </a:r>
            <a:endParaRPr sz="1500">
              <a:solidFill>
                <a:schemeClr val="dk1"/>
              </a:solidFill>
            </a:endParaRPr>
          </a:p>
          <a:p>
            <a:pPr indent="0" lvl="0" marL="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Non- Functional Testing -</a:t>
            </a:r>
            <a:r>
              <a:rPr lang="en" sz="1900">
                <a:solidFill>
                  <a:schemeClr val="dk1"/>
                </a:solidFill>
              </a:rPr>
              <a:t> </a:t>
            </a:r>
            <a:r>
              <a:rPr lang="en" sz="1500">
                <a:solidFill>
                  <a:schemeClr val="dk1"/>
                </a:solidFill>
              </a:rPr>
              <a:t>Performance</a:t>
            </a:r>
            <a:r>
              <a:rPr lang="en" sz="1500">
                <a:solidFill>
                  <a:schemeClr val="dk1"/>
                </a:solidFill>
              </a:rPr>
              <a:t> Testing, Load Testing, Stress Testing etc</a:t>
            </a:r>
            <a:endParaRPr sz="1500">
              <a:solidFill>
                <a:schemeClr val="dk1"/>
              </a:solidFill>
            </a:endParaRPr>
          </a:p>
          <a:p>
            <a:pPr indent="0" lvl="0" marL="457200" rtl="0" algn="l">
              <a:spcBef>
                <a:spcPts val="1200"/>
              </a:spcBef>
              <a:spcAft>
                <a:spcPts val="1200"/>
              </a:spcAft>
              <a:buNone/>
            </a:pPr>
            <a:r>
              <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457200" rtl="0" algn="l">
              <a:spcBef>
                <a:spcPts val="1200"/>
              </a:spcBef>
              <a:spcAft>
                <a:spcPts val="1200"/>
              </a:spcAft>
              <a:buNone/>
            </a:pPr>
            <a:r>
              <a:t/>
            </a:r>
            <a:endParaRPr sz="1900">
              <a:solidFill>
                <a:schemeClr val="dk1"/>
              </a:solidFill>
            </a:endParaRPr>
          </a:p>
        </p:txBody>
      </p:sp>
      <p:pic>
        <p:nvPicPr>
          <p:cNvPr id="103" name="Google Shape;103;p21"/>
          <p:cNvPicPr preferRelativeResize="0"/>
          <p:nvPr/>
        </p:nvPicPr>
        <p:blipFill>
          <a:blip r:embed="rId3">
            <a:alphaModFix/>
          </a:blip>
          <a:stretch>
            <a:fillRect/>
          </a:stretch>
        </p:blipFill>
        <p:spPr>
          <a:xfrm>
            <a:off x="1933000" y="323850"/>
            <a:ext cx="5143500" cy="4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