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77" r:id="rId2"/>
    <p:sldId id="257" r:id="rId3"/>
    <p:sldId id="258" r:id="rId4"/>
    <p:sldId id="259" r:id="rId5"/>
    <p:sldId id="278" r:id="rId6"/>
    <p:sldId id="279" r:id="rId7"/>
    <p:sldId id="280" r:id="rId8"/>
    <p:sldId id="281" r:id="rId9"/>
    <p:sldId id="282" r:id="rId10"/>
    <p:sldId id="264" r:id="rId11"/>
    <p:sldId id="276" r:id="rId12"/>
    <p:sldId id="263" r:id="rId13"/>
    <p:sldId id="260" r:id="rId14"/>
    <p:sldId id="261" r:id="rId15"/>
    <p:sldId id="268" r:id="rId16"/>
    <p:sldId id="271" r:id="rId17"/>
    <p:sldId id="270" r:id="rId18"/>
    <p:sldId id="265" r:id="rId19"/>
    <p:sldId id="266" r:id="rId20"/>
    <p:sldId id="272" r:id="rId21"/>
    <p:sldId id="273" r:id="rId22"/>
    <p:sldId id="269" r:id="rId23"/>
  </p:sldIdLst>
  <p:sldSz cx="18288000" cy="10287000"/>
  <p:notesSz cx="6858000" cy="9144000"/>
  <p:embeddedFontLst>
    <p:embeddedFont>
      <p:font typeface="Bauhaus 93" panose="04030905020B02020C02" pitchFamily="82" charset="0"/>
      <p:regular r:id="rId25"/>
    </p:embeddedFont>
    <p:embeddedFont>
      <p:font typeface="Berlin Sans FB" panose="020E0602020502020306" pitchFamily="34" charset="0"/>
      <p:regular r:id="rId26"/>
      <p:bold r:id="rId27"/>
    </p:embeddedFont>
    <p:embeddedFont>
      <p:font typeface="Calibri" panose="020F0502020204030204" pitchFamily="34" charset="0"/>
      <p:regular r:id="rId28"/>
      <p:bold r:id="rId29"/>
      <p:italic r:id="rId30"/>
      <p:boldItalic r:id="rId31"/>
    </p:embeddedFont>
    <p:embeddedFont>
      <p:font typeface="Montserrat" panose="00000500000000000000" pitchFamily="50"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E1B8"/>
    <a:srgbClr val="3CCE8B"/>
    <a:srgbClr val="72AE2F"/>
    <a:srgbClr val="970DA3"/>
    <a:srgbClr val="E80BBB"/>
    <a:srgbClr val="6E0707"/>
    <a:srgbClr val="6B1A84"/>
    <a:srgbClr val="E5A3F3"/>
    <a:srgbClr val="E2FCE6"/>
    <a:srgbClr val="CA7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57" autoAdjust="0"/>
  </p:normalViewPr>
  <p:slideViewPr>
    <p:cSldViewPr snapToGrid="0">
      <p:cViewPr varScale="1">
        <p:scale>
          <a:sx n="57" d="100"/>
          <a:sy n="57" d="100"/>
        </p:scale>
        <p:origin x="42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DA1EB-982E-4152-A047-73576CA8B38C}" type="datetimeFigureOut">
              <a:rPr lang="fr-FR" smtClean="0"/>
              <a:t>08/03/2022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FE73D-D590-4561-A663-EBB2C76713C7}" type="slidenum">
              <a:rPr lang="fr-FR" smtClean="0"/>
              <a:t>‹N°›</a:t>
            </a:fld>
            <a:endParaRPr lang="fr-FR"/>
          </a:p>
        </p:txBody>
      </p:sp>
    </p:spTree>
    <p:extLst>
      <p:ext uri="{BB962C8B-B14F-4D97-AF65-F5344CB8AC3E}">
        <p14:creationId xmlns:p14="http://schemas.microsoft.com/office/powerpoint/2010/main" val="374100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1</a:t>
            </a:fld>
            <a:endParaRPr lang="fr-FR"/>
          </a:p>
        </p:txBody>
      </p:sp>
    </p:spTree>
    <p:extLst>
      <p:ext uri="{BB962C8B-B14F-4D97-AF65-F5344CB8AC3E}">
        <p14:creationId xmlns:p14="http://schemas.microsoft.com/office/powerpoint/2010/main" val="4051328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sz="1800" b="1">
                <a:effectLst/>
                <a:latin typeface="Calibri" panose="020F0502020204030204" pitchFamily="34" charset="0"/>
                <a:ea typeface="Calibri" panose="020F0502020204030204" pitchFamily="34" charset="0"/>
                <a:cs typeface="Times New Roman" panose="02020603050405020304" pitchFamily="18" charset="0"/>
              </a:rPr>
              <a:t>Je reprends avec le MVC</a:t>
            </a:r>
            <a:r>
              <a:rPr lang="fr-FR" sz="1800">
                <a:effectLst/>
                <a:latin typeface="Calibri" panose="020F0502020204030204" pitchFamily="34" charset="0"/>
                <a:ea typeface="Calibri" panose="020F0502020204030204" pitchFamily="34" charset="0"/>
                <a:cs typeface="Times New Roman" panose="02020603050405020304" pitchFamily="18" charset="0"/>
              </a:rPr>
              <a:t> = model </a:t>
            </a:r>
            <a:r>
              <a:rPr lang="fr-FR" sz="1800" err="1">
                <a:effectLst/>
                <a:latin typeface="Calibri" panose="020F0502020204030204" pitchFamily="34" charset="0"/>
                <a:ea typeface="Calibri" panose="020F0502020204030204" pitchFamily="34" charset="0"/>
                <a:cs typeface="Times New Roman" panose="02020603050405020304" pitchFamily="18" charset="0"/>
              </a:rPr>
              <a:t>view</a:t>
            </a:r>
            <a:r>
              <a:rPr lang="fr-FR" sz="1800">
                <a:effectLst/>
                <a:latin typeface="Calibri" panose="020F0502020204030204" pitchFamily="34" charset="0"/>
                <a:ea typeface="Calibri" panose="020F0502020204030204" pitchFamily="34" charset="0"/>
                <a:cs typeface="Times New Roman" panose="02020603050405020304" pitchFamily="18" charset="0"/>
              </a:rPr>
              <a:t> </a:t>
            </a:r>
            <a:r>
              <a:rPr lang="fr-FR" sz="1800" err="1">
                <a:effectLst/>
                <a:latin typeface="Calibri" panose="020F0502020204030204" pitchFamily="34" charset="0"/>
                <a:ea typeface="Calibri" panose="020F0502020204030204" pitchFamily="34" charset="0"/>
                <a:cs typeface="Times New Roman" panose="02020603050405020304" pitchFamily="18" charset="0"/>
              </a:rPr>
              <a:t>controller</a:t>
            </a:r>
            <a:r>
              <a:rPr lang="fr-FR" sz="1800">
                <a:effectLst/>
                <a:latin typeface="Calibri" panose="020F0502020204030204" pitchFamily="34" charset="0"/>
                <a:ea typeface="Calibri" panose="020F0502020204030204" pitchFamily="34" charset="0"/>
                <a:cs typeface="Times New Roman" panose="02020603050405020304" pitchFamily="18" charset="0"/>
              </a:rPr>
              <a:t>. Pour en parler, on va se consacrer sur l’exemple de notre </a:t>
            </a:r>
            <a:r>
              <a:rPr lang="fr-FR" sz="1800" err="1">
                <a:effectLst/>
                <a:latin typeface="Calibri" panose="020F0502020204030204" pitchFamily="34" charset="0"/>
                <a:ea typeface="Calibri" panose="020F0502020204030204" pitchFamily="34" charset="0"/>
                <a:cs typeface="Times New Roman" panose="02020603050405020304" pitchFamily="18" charset="0"/>
              </a:rPr>
              <a:t>board</a:t>
            </a:r>
            <a:r>
              <a:rPr lang="fr-FR" sz="1800">
                <a:effectLst/>
                <a:latin typeface="Calibri" panose="020F0502020204030204" pitchFamily="34" charset="0"/>
                <a:ea typeface="Calibri" panose="020F0502020204030204" pitchFamily="34" charset="0"/>
                <a:cs typeface="Times New Roman" panose="02020603050405020304" pitchFamily="18" charset="0"/>
              </a:rPr>
              <a:t> (il s’agit de la page dynamique). </a:t>
            </a:r>
          </a:p>
          <a:p>
            <a:pPr algn="just"/>
            <a:r>
              <a:rPr lang="fr-FR" sz="180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fr-FR" sz="1800">
                <a:effectLst/>
                <a:latin typeface="Calibri" panose="020F0502020204030204" pitchFamily="34" charset="0"/>
                <a:ea typeface="Calibri" panose="020F0502020204030204" pitchFamily="34" charset="0"/>
                <a:cs typeface="Times New Roman" panose="02020603050405020304" pitchFamily="18" charset="0"/>
              </a:rPr>
              <a:t>On part de notre dossier public car c’est là que nous avons nos fichiers d’entrées. Il y a, dans ce dossier, tous les fichiers auquel un utilisateur peut accéder et permet de protéger les fichiers dont il ne faut pas qu’il ait accès. Les fichiers d’entrées sont séparés pour une histoire de clarté et correspondant au MVC créé</a:t>
            </a:r>
          </a:p>
          <a:p>
            <a:pPr algn="just"/>
            <a:r>
              <a:rPr lang="fr-FR" sz="1800">
                <a:effectLst/>
                <a:latin typeface="Calibri" panose="020F0502020204030204" pitchFamily="34" charset="0"/>
                <a:ea typeface="Calibri" panose="020F0502020204030204" pitchFamily="34" charset="0"/>
                <a:cs typeface="Times New Roman" panose="02020603050405020304" pitchFamily="18" charset="0"/>
              </a:rPr>
              <a:t> </a:t>
            </a:r>
          </a:p>
          <a:p>
            <a:r>
              <a:rPr lang="fr-FR" sz="1800">
                <a:effectLst/>
                <a:latin typeface="Calibri" panose="020F0502020204030204" pitchFamily="34" charset="0"/>
                <a:ea typeface="Calibri" panose="020F0502020204030204" pitchFamily="34" charset="0"/>
                <a:cs typeface="Times New Roman" panose="02020603050405020304" pitchFamily="18" charset="0"/>
              </a:rPr>
              <a:t>Dans notre fichier d’entrée </a:t>
            </a:r>
            <a:r>
              <a:rPr lang="fr-FR" sz="1800" err="1">
                <a:effectLst/>
                <a:latin typeface="Calibri" panose="020F0502020204030204" pitchFamily="34" charset="0"/>
                <a:ea typeface="Calibri" panose="020F0502020204030204" pitchFamily="34" charset="0"/>
                <a:cs typeface="Times New Roman" panose="02020603050405020304" pitchFamily="18" charset="0"/>
              </a:rPr>
              <a:t>board</a:t>
            </a:r>
            <a:r>
              <a:rPr lang="fr-FR" sz="1800">
                <a:effectLst/>
                <a:latin typeface="Calibri" panose="020F0502020204030204" pitchFamily="34" charset="0"/>
                <a:ea typeface="Calibri" panose="020F0502020204030204" pitchFamily="34" charset="0"/>
                <a:cs typeface="Times New Roman" panose="02020603050405020304" pitchFamily="18" charset="0"/>
              </a:rPr>
              <a:t>, on commence par un </a:t>
            </a:r>
            <a:r>
              <a:rPr lang="fr-FR" sz="1800" err="1">
                <a:effectLst/>
                <a:latin typeface="Calibri" panose="020F0502020204030204" pitchFamily="34" charset="0"/>
                <a:ea typeface="Calibri" panose="020F0502020204030204" pitchFamily="34" charset="0"/>
                <a:cs typeface="Times New Roman" panose="02020603050405020304" pitchFamily="18" charset="0"/>
              </a:rPr>
              <a:t>autoloader</a:t>
            </a:r>
            <a:r>
              <a:rPr lang="fr-FR" sz="1800">
                <a:effectLst/>
                <a:latin typeface="Calibri" panose="020F0502020204030204" pitchFamily="34" charset="0"/>
                <a:ea typeface="Calibri" panose="020F0502020204030204" pitchFamily="34" charset="0"/>
                <a:cs typeface="Times New Roman" panose="02020603050405020304" pitchFamily="18" charset="0"/>
              </a:rPr>
              <a:t> qui permet de </a:t>
            </a:r>
            <a:r>
              <a:rPr lang="fr-FR" sz="1800" err="1">
                <a:effectLst/>
                <a:latin typeface="Calibri" panose="020F0502020204030204" pitchFamily="34" charset="0"/>
                <a:ea typeface="Calibri" panose="020F0502020204030204" pitchFamily="34" charset="0"/>
                <a:cs typeface="Times New Roman" panose="02020603050405020304" pitchFamily="18" charset="0"/>
              </a:rPr>
              <a:t>require</a:t>
            </a:r>
            <a:r>
              <a:rPr lang="fr-FR" sz="1800">
                <a:effectLst/>
                <a:latin typeface="Calibri" panose="020F0502020204030204" pitchFamily="34" charset="0"/>
                <a:ea typeface="Calibri" panose="020F0502020204030204" pitchFamily="34" charset="0"/>
                <a:cs typeface="Times New Roman" panose="02020603050405020304" pitchFamily="18" charset="0"/>
              </a:rPr>
              <a:t> once les fichiers dont on a besoin. </a:t>
            </a:r>
          </a:p>
          <a:p>
            <a:endParaRPr lang="fr-FR"/>
          </a:p>
          <a:p>
            <a:endParaRPr lang="fr-FR"/>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16</a:t>
            </a:fld>
            <a:endParaRPr lang="fr-FR"/>
          </a:p>
        </p:txBody>
      </p:sp>
    </p:spTree>
    <p:extLst>
      <p:ext uri="{BB962C8B-B14F-4D97-AF65-F5344CB8AC3E}">
        <p14:creationId xmlns:p14="http://schemas.microsoft.com/office/powerpoint/2010/main" val="3031612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a:effectLst/>
                <a:latin typeface="Calibri" panose="020F0502020204030204" pitchFamily="34" charset="0"/>
                <a:ea typeface="Calibri" panose="020F0502020204030204" pitchFamily="34" charset="0"/>
                <a:cs typeface="Times New Roman" panose="02020603050405020304" pitchFamily="18" charset="0"/>
              </a:rPr>
              <a:t>Puis appelle le </a:t>
            </a:r>
            <a:r>
              <a:rPr lang="fr-FR" sz="1800" err="1">
                <a:effectLst/>
                <a:latin typeface="Calibri" panose="020F0502020204030204" pitchFamily="34" charset="0"/>
                <a:ea typeface="Calibri" panose="020F0502020204030204" pitchFamily="34" charset="0"/>
                <a:cs typeface="Times New Roman" panose="02020603050405020304" pitchFamily="18" charset="0"/>
              </a:rPr>
              <a:t>boardController</a:t>
            </a:r>
            <a:r>
              <a:rPr lang="fr-FR" sz="1800">
                <a:effectLst/>
                <a:latin typeface="Calibri" panose="020F0502020204030204" pitchFamily="34" charset="0"/>
                <a:ea typeface="Calibri" panose="020F0502020204030204" pitchFamily="34" charset="0"/>
                <a:cs typeface="Times New Roman" panose="02020603050405020304" pitchFamily="18" charset="0"/>
              </a:rPr>
              <a:t> qui va traiter les données transmises et appeler le model </a:t>
            </a:r>
            <a:r>
              <a:rPr lang="fr-FR" sz="1800" err="1">
                <a:effectLst/>
                <a:latin typeface="Calibri" panose="020F0502020204030204" pitchFamily="34" charset="0"/>
                <a:ea typeface="Calibri" panose="020F0502020204030204" pitchFamily="34" charset="0"/>
                <a:cs typeface="Times New Roman" panose="02020603050405020304" pitchFamily="18" charset="0"/>
              </a:rPr>
              <a:t>BoardManager</a:t>
            </a:r>
            <a:endParaRPr lang="fr-FR"/>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17</a:t>
            </a:fld>
            <a:endParaRPr lang="fr-FR"/>
          </a:p>
        </p:txBody>
      </p:sp>
    </p:spTree>
    <p:extLst>
      <p:ext uri="{BB962C8B-B14F-4D97-AF65-F5344CB8AC3E}">
        <p14:creationId xmlns:p14="http://schemas.microsoft.com/office/powerpoint/2010/main" val="1229857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le model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BoardManager</a:t>
            </a:r>
            <a:r>
              <a:rPr lang="fr-FR" sz="1800" dirty="0">
                <a:effectLst/>
                <a:latin typeface="Calibri" panose="020F0502020204030204" pitchFamily="34" charset="0"/>
                <a:ea typeface="Calibri" panose="020F0502020204030204" pitchFamily="34" charset="0"/>
                <a:cs typeface="Times New Roman" panose="02020603050405020304" pitchFamily="18" charset="0"/>
              </a:rPr>
              <a:t> prépare la requête et l’envoie à la BDD -&gt; la BDD va chercher les données et envoie les données à l’entité pour l’hydrater dans 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board</a:t>
            </a:r>
            <a:r>
              <a:rPr lang="fr-FR" sz="1800" dirty="0">
                <a:effectLst/>
                <a:latin typeface="Calibri" panose="020F0502020204030204" pitchFamily="34" charset="0"/>
                <a:ea typeface="Calibri" panose="020F0502020204030204" pitchFamily="34" charset="0"/>
                <a:cs typeface="Times New Roman" panose="02020603050405020304" pitchFamily="18" charset="0"/>
              </a:rPr>
              <a:t> du model (via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AbstractEntity</a:t>
            </a:r>
            <a:r>
              <a:rPr lang="fr-FR" sz="1800" dirty="0">
                <a:effectLst/>
                <a:latin typeface="Calibri" panose="020F0502020204030204" pitchFamily="34" charset="0"/>
                <a:ea typeface="Calibri" panose="020F0502020204030204" pitchFamily="34" charset="0"/>
                <a:cs typeface="Times New Roman" panose="02020603050405020304" pitchFamily="18" charset="0"/>
              </a:rPr>
              <a:t>) (va chercher les fonctions et les attributs dans entité) -&gt; (retour des données au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boardmanager</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fr-FR" dirty="0"/>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18</a:t>
            </a:fld>
            <a:endParaRPr lang="fr-FR"/>
          </a:p>
        </p:txBody>
      </p:sp>
    </p:spTree>
    <p:extLst>
      <p:ext uri="{BB962C8B-B14F-4D97-AF65-F5344CB8AC3E}">
        <p14:creationId xmlns:p14="http://schemas.microsoft.com/office/powerpoint/2010/main" val="298362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Il faut pas oublier de dire que le model renvoie les données sur le </a:t>
            </a:r>
            <a:r>
              <a:rPr lang="fr-FR" err="1"/>
              <a:t>controller</a:t>
            </a:r>
            <a:r>
              <a:rPr lang="fr-FR"/>
              <a:t> qui renvoie à la </a:t>
            </a:r>
            <a:r>
              <a:rPr lang="fr-FR" err="1"/>
              <a:t>view</a:t>
            </a:r>
            <a:endParaRPr lang="fr-FR"/>
          </a:p>
          <a:p>
            <a:r>
              <a:rPr lang="fr-FR" sz="1800">
                <a:effectLst/>
                <a:latin typeface="Calibri" panose="020F0502020204030204" pitchFamily="34" charset="0"/>
                <a:ea typeface="Calibri" panose="020F0502020204030204" pitchFamily="34" charset="0"/>
                <a:cs typeface="Times New Roman" panose="02020603050405020304" pitchFamily="18" charset="0"/>
              </a:rPr>
              <a:t>Le </a:t>
            </a:r>
            <a:r>
              <a:rPr lang="fr-FR" sz="1800" err="1">
                <a:effectLst/>
                <a:latin typeface="Calibri" panose="020F0502020204030204" pitchFamily="34" charset="0"/>
                <a:ea typeface="Calibri" panose="020F0502020204030204" pitchFamily="34" charset="0"/>
                <a:cs typeface="Times New Roman" panose="02020603050405020304" pitchFamily="18" charset="0"/>
              </a:rPr>
              <a:t>contoller</a:t>
            </a:r>
            <a:r>
              <a:rPr lang="fr-FR" sz="1800">
                <a:effectLst/>
                <a:latin typeface="Calibri" panose="020F0502020204030204" pitchFamily="34" charset="0"/>
                <a:ea typeface="Calibri" panose="020F0502020204030204" pitchFamily="34" charset="0"/>
                <a:cs typeface="Times New Roman" panose="02020603050405020304" pitchFamily="18" charset="0"/>
              </a:rPr>
              <a:t> va enfin appelé la </a:t>
            </a:r>
            <a:r>
              <a:rPr lang="fr-FR" sz="1800" err="1">
                <a:effectLst/>
                <a:latin typeface="Calibri" panose="020F0502020204030204" pitchFamily="34" charset="0"/>
                <a:ea typeface="Calibri" panose="020F0502020204030204" pitchFamily="34" charset="0"/>
                <a:cs typeface="Times New Roman" panose="02020603050405020304" pitchFamily="18" charset="0"/>
              </a:rPr>
              <a:t>view</a:t>
            </a:r>
            <a:r>
              <a:rPr lang="fr-FR" sz="1800">
                <a:effectLst/>
                <a:latin typeface="Calibri" panose="020F0502020204030204" pitchFamily="34" charset="0"/>
                <a:ea typeface="Calibri" panose="020F0502020204030204" pitchFamily="34" charset="0"/>
                <a:cs typeface="Times New Roman" panose="02020603050405020304" pitchFamily="18" charset="0"/>
              </a:rPr>
              <a:t> et la </a:t>
            </a:r>
            <a:r>
              <a:rPr lang="fr-FR" sz="1800" err="1">
                <a:effectLst/>
                <a:latin typeface="Calibri" panose="020F0502020204030204" pitchFamily="34" charset="0"/>
                <a:ea typeface="Calibri" panose="020F0502020204030204" pitchFamily="34" charset="0"/>
                <a:cs typeface="Times New Roman" panose="02020603050405020304" pitchFamily="18" charset="0"/>
              </a:rPr>
              <a:t>board</a:t>
            </a:r>
            <a:r>
              <a:rPr lang="fr-FR" sz="1800">
                <a:effectLst/>
                <a:latin typeface="Calibri" panose="020F0502020204030204" pitchFamily="34" charset="0"/>
                <a:ea typeface="Calibri" panose="020F0502020204030204" pitchFamily="34" charset="0"/>
                <a:cs typeface="Times New Roman" panose="02020603050405020304" pitchFamily="18" charset="0"/>
              </a:rPr>
              <a:t> choisie s’affiche sur le navigateur de l’utilisateur</a:t>
            </a:r>
          </a:p>
          <a:p>
            <a:endParaRPr lang="fr-FR"/>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19</a:t>
            </a:fld>
            <a:endParaRPr lang="fr-FR"/>
          </a:p>
        </p:txBody>
      </p:sp>
    </p:spTree>
    <p:extLst>
      <p:ext uri="{BB962C8B-B14F-4D97-AF65-F5344CB8AC3E}">
        <p14:creationId xmlns:p14="http://schemas.microsoft.com/office/powerpoint/2010/main" val="3822968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les fonctionnalités qui m’ont posé problèmes :</a:t>
            </a:r>
          </a:p>
          <a:p>
            <a:r>
              <a:rPr lang="fr-FR" dirty="0"/>
              <a:t>-Il y a premièrement le drag and drop qui est très capricieux , il faut faire beaucoup de vérification sur l’</a:t>
            </a:r>
            <a:r>
              <a:rPr lang="fr-FR" dirty="0" err="1"/>
              <a:t>élement</a:t>
            </a:r>
            <a:r>
              <a:rPr lang="fr-FR" dirty="0"/>
              <a:t> qui est drag, là où l’ont drop les éléments , verrouiller tout ce qui ne dois pas bouger ou recevoir un élément</a:t>
            </a:r>
            <a:endParaRPr lang="fr-FR" dirty="0">
              <a:cs typeface="Calibri"/>
            </a:endParaRPr>
          </a:p>
          <a:p>
            <a:r>
              <a:rPr lang="fr-FR" dirty="0"/>
              <a:t>-Ensuite la gestion des positions en JS avec le drag and drop, il y a beaucoup de vérification pour le mettre au bon endroit et déplacer les autres éléments, et si il y a le moindre soucis avec la base de données et les positions, le déplacement s’enregistrera de façon hasardeuse.</a:t>
            </a:r>
            <a:endParaRPr lang="fr-FR" dirty="0">
              <a:cs typeface="Calibri"/>
            </a:endParaRPr>
          </a:p>
          <a:p>
            <a:r>
              <a:rPr lang="fr-FR" dirty="0"/>
              <a:t>-Le </a:t>
            </a:r>
            <a:r>
              <a:rPr lang="fr-FR" dirty="0" err="1"/>
              <a:t>fetch</a:t>
            </a:r>
            <a:r>
              <a:rPr lang="fr-FR" dirty="0"/>
              <a:t> était une technologie que je n’avait jamais utilisé avant, et j’ai eu besoin de me renseigner et l’utiliser au mieux.</a:t>
            </a:r>
            <a:endParaRPr lang="fr-FR" dirty="0">
              <a:cs typeface="Calibri"/>
            </a:endParaRPr>
          </a:p>
          <a:p>
            <a:endParaRPr lang="fr-FR" dirty="0"/>
          </a:p>
          <a:p>
            <a:r>
              <a:rPr lang="fr-FR" dirty="0"/>
              <a:t>Et ce qu’il reste principalement à améliorer :</a:t>
            </a:r>
            <a:endParaRPr lang="fr-FR" dirty="0">
              <a:cs typeface="Calibri"/>
            </a:endParaRPr>
          </a:p>
          <a:p>
            <a:r>
              <a:rPr lang="fr-FR" dirty="0"/>
              <a:t>-Le </a:t>
            </a:r>
            <a:r>
              <a:rPr lang="fr-FR" dirty="0" err="1"/>
              <a:t>fetch</a:t>
            </a:r>
            <a:r>
              <a:rPr lang="fr-FR" dirty="0"/>
              <a:t> peux être grandement optimisé mais il me faut pas mal de temps.</a:t>
            </a:r>
            <a:endParaRPr lang="fr-FR" dirty="0">
              <a:cs typeface="Calibri"/>
            </a:endParaRPr>
          </a:p>
          <a:p>
            <a:r>
              <a:rPr lang="fr-FR" dirty="0"/>
              <a:t>-Le code à beaucoup évolué entre le début et là fin, et repasser sur tout le code avec les nouvelles connaissances pourraient bien améliorer la lisibilité et l’optimisation.</a:t>
            </a:r>
            <a:endParaRPr lang="fr-FR" dirty="0">
              <a:cs typeface="Calibri"/>
            </a:endParaRPr>
          </a:p>
          <a:p>
            <a:r>
              <a:rPr lang="fr-FR" dirty="0"/>
              <a:t>-Les mails qui sont envoyés sont fait via la fonction PHP, pour un meilleurs score de mail il faudra passer par une api, comme </a:t>
            </a:r>
            <a:r>
              <a:rPr lang="fr-FR" dirty="0" err="1"/>
              <a:t>mailgun</a:t>
            </a:r>
            <a:r>
              <a:rPr lang="fr-FR" dirty="0"/>
              <a:t>,</a:t>
            </a:r>
            <a:endParaRPr lang="fr-FR" dirty="0">
              <a:cs typeface="Calibri"/>
            </a:endParaRPr>
          </a:p>
          <a:p>
            <a:r>
              <a:rPr lang="fr-FR" dirty="0"/>
              <a:t>-La synchronisation qui se fait actuellement pourrait être bien mieux via les </a:t>
            </a:r>
            <a:r>
              <a:rPr lang="fr-FR" dirty="0" err="1"/>
              <a:t>websocket</a:t>
            </a:r>
            <a:r>
              <a:rPr lang="fr-FR" dirty="0"/>
              <a:t>, cela permettrait de faire moins de requêtes.</a:t>
            </a:r>
            <a:endParaRPr lang="fr-FR" dirty="0">
              <a:cs typeface="Calibri"/>
            </a:endParaRPr>
          </a:p>
          <a:p>
            <a:endParaRPr lang="fr-FR" dirty="0"/>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21</a:t>
            </a:fld>
            <a:endParaRPr lang="fr-FR"/>
          </a:p>
        </p:txBody>
      </p:sp>
    </p:spTree>
    <p:extLst>
      <p:ext uri="{BB962C8B-B14F-4D97-AF65-F5344CB8AC3E}">
        <p14:creationId xmlns:p14="http://schemas.microsoft.com/office/powerpoint/2010/main" val="392289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22</a:t>
            </a:fld>
            <a:endParaRPr lang="fr-FR"/>
          </a:p>
        </p:txBody>
      </p:sp>
    </p:spTree>
    <p:extLst>
      <p:ext uri="{BB962C8B-B14F-4D97-AF65-F5344CB8AC3E}">
        <p14:creationId xmlns:p14="http://schemas.microsoft.com/office/powerpoint/2010/main" val="8895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2</a:t>
            </a:fld>
            <a:endParaRPr lang="fr-FR"/>
          </a:p>
        </p:txBody>
      </p:sp>
    </p:spTree>
    <p:extLst>
      <p:ext uri="{BB962C8B-B14F-4D97-AF65-F5344CB8AC3E}">
        <p14:creationId xmlns:p14="http://schemas.microsoft.com/office/powerpoint/2010/main" val="780102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sz="1800" b="1">
                <a:effectLst/>
                <a:latin typeface="Calibri" panose="020F0502020204030204" pitchFamily="34" charset="0"/>
                <a:ea typeface="Calibri" panose="020F0502020204030204" pitchFamily="34" charset="0"/>
                <a:cs typeface="Times New Roman" panose="02020603050405020304" pitchFamily="18" charset="0"/>
              </a:rPr>
              <a:t>1er point de notre présentation :  le projet. </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p>
            <a:r>
              <a:rPr lang="fr-FR" sz="1800">
                <a:effectLst/>
                <a:latin typeface="Calibri" panose="020F0502020204030204" pitchFamily="34" charset="0"/>
                <a:ea typeface="Calibri" panose="020F0502020204030204" pitchFamily="34" charset="0"/>
                <a:cs typeface="Times New Roman" panose="02020603050405020304" pitchFamily="18" charset="0"/>
              </a:rPr>
              <a:t>Nous avons considéré le document du projet transmis par Alexandre comme étant un cahier des charges considérant à créer un site pour créer et gérer des tableaux contenant des listes contenant elle-même des cartes. Et avons géré notre projet partiellement en Agile en travaillant avec des outils communs comme Looping et </a:t>
            </a:r>
            <a:r>
              <a:rPr lang="fr-FR" sz="1800" err="1">
                <a:effectLst/>
                <a:latin typeface="Calibri" panose="020F0502020204030204" pitchFamily="34" charset="0"/>
                <a:ea typeface="Calibri" panose="020F0502020204030204" pitchFamily="34" charset="0"/>
                <a:cs typeface="Times New Roman" panose="02020603050405020304" pitchFamily="18" charset="0"/>
              </a:rPr>
              <a:t>Github</a:t>
            </a:r>
            <a:r>
              <a:rPr lang="fr-FR" sz="1800">
                <a:effectLst/>
                <a:latin typeface="Calibri" panose="020F0502020204030204" pitchFamily="34" charset="0"/>
                <a:ea typeface="Calibri" panose="020F0502020204030204" pitchFamily="34" charset="0"/>
                <a:cs typeface="Times New Roman" panose="02020603050405020304" pitchFamily="18" charset="0"/>
              </a:rPr>
              <a:t>. Nous avons également essayé de faire un diagramme de </a:t>
            </a:r>
            <a:r>
              <a:rPr lang="fr-FR" sz="1800" err="1">
                <a:effectLst/>
                <a:latin typeface="Calibri" panose="020F0502020204030204" pitchFamily="34" charset="0"/>
                <a:ea typeface="Calibri" panose="020F0502020204030204" pitchFamily="34" charset="0"/>
                <a:cs typeface="Times New Roman" panose="02020603050405020304" pitchFamily="18" charset="0"/>
              </a:rPr>
              <a:t>gantt</a:t>
            </a:r>
            <a:r>
              <a:rPr lang="fr-FR" sz="1800">
                <a:effectLst/>
                <a:latin typeface="Calibri" panose="020F0502020204030204" pitchFamily="34" charset="0"/>
                <a:ea typeface="Calibri" panose="020F0502020204030204" pitchFamily="34" charset="0"/>
                <a:cs typeface="Times New Roman" panose="02020603050405020304" pitchFamily="18" charset="0"/>
              </a:rPr>
              <a:t> même s’il n’a pas été respecté car il est assez difficile d’estimer la production. </a:t>
            </a:r>
            <a:endParaRPr lang="fr-FR"/>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3</a:t>
            </a:fld>
            <a:endParaRPr lang="fr-FR"/>
          </a:p>
        </p:txBody>
      </p:sp>
    </p:spTree>
    <p:extLst>
      <p:ext uri="{BB962C8B-B14F-4D97-AF65-F5344CB8AC3E}">
        <p14:creationId xmlns:p14="http://schemas.microsoft.com/office/powerpoint/2010/main" val="2748460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a:effectLst/>
                <a:latin typeface="Calibri" panose="020F0502020204030204" pitchFamily="34" charset="0"/>
                <a:ea typeface="Calibri" panose="020F0502020204030204" pitchFamily="34" charset="0"/>
                <a:cs typeface="Times New Roman" panose="02020603050405020304" pitchFamily="18" charset="0"/>
              </a:rPr>
              <a:t>Enfin, notre support a été Trello ce qui est effectivement ironique car notre site est un </a:t>
            </a:r>
            <a:r>
              <a:rPr lang="fr-FR" sz="1800" err="1">
                <a:effectLst/>
                <a:latin typeface="Calibri" panose="020F0502020204030204" pitchFamily="34" charset="0"/>
                <a:ea typeface="Calibri" panose="020F0502020204030204" pitchFamily="34" charset="0"/>
                <a:cs typeface="Times New Roman" panose="02020603050405020304" pitchFamily="18" charset="0"/>
              </a:rPr>
              <a:t>trello</a:t>
            </a:r>
            <a:r>
              <a:rPr lang="fr-FR" sz="1800">
                <a:effectLst/>
                <a:latin typeface="Calibri" panose="020F0502020204030204" pitchFamily="34" charset="0"/>
                <a:ea typeface="Calibri" panose="020F0502020204030204" pitchFamily="34" charset="0"/>
                <a:cs typeface="Times New Roman" panose="02020603050405020304" pitchFamily="18" charset="0"/>
              </a:rPr>
              <a:t>-like. Mais il fallait utiliser car nous n’en avions pas utilisé au départ. </a:t>
            </a:r>
            <a:endParaRPr lang="fr-FR"/>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4</a:t>
            </a:fld>
            <a:endParaRPr lang="fr-FR"/>
          </a:p>
        </p:txBody>
      </p:sp>
    </p:spTree>
    <p:extLst>
      <p:ext uri="{BB962C8B-B14F-4D97-AF65-F5344CB8AC3E}">
        <p14:creationId xmlns:p14="http://schemas.microsoft.com/office/powerpoint/2010/main" val="232714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sz="1800" b="1">
                <a:effectLst/>
                <a:latin typeface="Calibri" panose="020F0502020204030204" pitchFamily="34" charset="0"/>
                <a:ea typeface="Calibri" panose="020F0502020204030204" pitchFamily="34" charset="0"/>
                <a:cs typeface="Times New Roman" panose="02020603050405020304" pitchFamily="18" charset="0"/>
              </a:rPr>
              <a:t>Ensuite, passons à la charte graphique.</a:t>
            </a:r>
            <a:r>
              <a:rPr lang="fr-FR" sz="1800">
                <a:effectLst/>
                <a:latin typeface="Calibri" panose="020F0502020204030204" pitchFamily="34" charset="0"/>
                <a:ea typeface="Calibri" panose="020F0502020204030204" pitchFamily="34" charset="0"/>
                <a:cs typeface="Times New Roman" panose="02020603050405020304" pitchFamily="18" charset="0"/>
              </a:rPr>
              <a:t> Le logo découle d’une image libre de droit intéressante car ressemble aux deux premières lettres du nom de notre projet et si on change un peu l’optique, a une flèche ce qui sous-entend un début et une fin (par exemple dans le cadre de la gestion d’un projet). </a:t>
            </a:r>
          </a:p>
          <a:p>
            <a:pPr algn="just"/>
            <a:r>
              <a:rPr lang="fr-FR" sz="180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fr-FR" sz="1800">
                <a:effectLst/>
                <a:latin typeface="Calibri" panose="020F0502020204030204" pitchFamily="34" charset="0"/>
                <a:ea typeface="Calibri" panose="020F0502020204030204" pitchFamily="34" charset="0"/>
                <a:cs typeface="Times New Roman" panose="02020603050405020304" pitchFamily="18" charset="0"/>
              </a:rPr>
              <a:t>Au niveau des couleurs, nous sommes parties sur du violet qui rappelle un peu Teams (collaboration, partage et communication) et contrasté avec du blanc pour éclaircir le site (vu que notre couleur majoritaire est foncée). </a:t>
            </a:r>
          </a:p>
          <a:p>
            <a:endParaRPr lang="fr-FR"/>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10</a:t>
            </a:fld>
            <a:endParaRPr lang="fr-FR"/>
          </a:p>
        </p:txBody>
      </p:sp>
    </p:spTree>
    <p:extLst>
      <p:ext uri="{BB962C8B-B14F-4D97-AF65-F5344CB8AC3E}">
        <p14:creationId xmlns:p14="http://schemas.microsoft.com/office/powerpoint/2010/main" val="2412171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sz="1800">
                <a:effectLst/>
                <a:latin typeface="Calibri" panose="020F0502020204030204" pitchFamily="34" charset="0"/>
                <a:ea typeface="Calibri" panose="020F0502020204030204" pitchFamily="34" charset="0"/>
                <a:cs typeface="Times New Roman" panose="02020603050405020304" pitchFamily="18" charset="0"/>
              </a:rPr>
              <a:t>Enfin pour les écritures, le nom du logo est en </a:t>
            </a:r>
            <a:r>
              <a:rPr lang="fr-FR" sz="1800" err="1">
                <a:effectLst/>
                <a:latin typeface="Calibri" panose="020F0502020204030204" pitchFamily="34" charset="0"/>
                <a:ea typeface="Calibri" panose="020F0502020204030204" pitchFamily="34" charset="0"/>
                <a:cs typeface="Times New Roman" panose="02020603050405020304" pitchFamily="18" charset="0"/>
              </a:rPr>
              <a:t>bauhaus</a:t>
            </a:r>
            <a:r>
              <a:rPr lang="fr-FR" sz="1800">
                <a:effectLst/>
                <a:latin typeface="Calibri" panose="020F0502020204030204" pitchFamily="34" charset="0"/>
                <a:ea typeface="Calibri" panose="020F0502020204030204" pitchFamily="34" charset="0"/>
                <a:cs typeface="Times New Roman" panose="02020603050405020304" pitchFamily="18" charset="0"/>
              </a:rPr>
              <a:t> et le corps du texte en berlin sans FB. Un axe d’amélioration pour plus de confort serait d’utiliser peut-être le Ubuntu pour le corps du texte. </a:t>
            </a:r>
          </a:p>
          <a:p>
            <a:pPr algn="just"/>
            <a:r>
              <a:rPr lang="fr-FR" sz="180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fr-FR" sz="1800">
                <a:effectLst/>
                <a:latin typeface="Calibri" panose="020F0502020204030204" pitchFamily="34" charset="0"/>
                <a:ea typeface="Calibri" panose="020F0502020204030204" pitchFamily="34" charset="0"/>
                <a:cs typeface="Times New Roman" panose="02020603050405020304" pitchFamily="18" charset="0"/>
              </a:rPr>
              <a:t>Je donne à présent la parole à Thomas qui abordera les fonctionnalités et commencera la partie technique. </a:t>
            </a:r>
          </a:p>
          <a:p>
            <a:endParaRPr lang="fr-FR"/>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11</a:t>
            </a:fld>
            <a:endParaRPr lang="fr-FR"/>
          </a:p>
        </p:txBody>
      </p:sp>
    </p:spTree>
    <p:extLst>
      <p:ext uri="{BB962C8B-B14F-4D97-AF65-F5344CB8AC3E}">
        <p14:creationId xmlns:p14="http://schemas.microsoft.com/office/powerpoint/2010/main" val="2381313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Je vais maintenant vous présenter les fonctionnalités présente sur le site.</a:t>
            </a:r>
          </a:p>
          <a:p>
            <a:r>
              <a:rPr lang="fr-FR"/>
              <a:t>Une fois l’utilisateur connecté il peut créer un </a:t>
            </a:r>
            <a:r>
              <a:rPr lang="fr-FR" err="1"/>
              <a:t>board</a:t>
            </a:r>
            <a:r>
              <a:rPr lang="fr-FR"/>
              <a:t> et le gérer, il en devient le modérateur. Il est le seul à pouvoir attribuer d’autres utilisateur à des taches (dans la version future) et il est le seul à pouvoir supprimer des cartes, des listes, ou bien le </a:t>
            </a:r>
            <a:r>
              <a:rPr lang="fr-FR" err="1"/>
              <a:t>board</a:t>
            </a:r>
            <a:r>
              <a:rPr lang="fr-FR"/>
              <a:t> lui-même.</a:t>
            </a:r>
            <a:endParaRPr lang="fr-FR" dirty="0">
              <a:cs typeface="Calibri"/>
            </a:endParaRPr>
          </a:p>
          <a:p>
            <a:r>
              <a:rPr lang="fr-FR"/>
              <a:t>Dans les fonctionnalités du </a:t>
            </a:r>
            <a:r>
              <a:rPr lang="fr-FR" err="1"/>
              <a:t>board</a:t>
            </a:r>
            <a:r>
              <a:rPr lang="fr-FR"/>
              <a:t> lui-même, tout les actions se font sans recharger la page grâce à l’api </a:t>
            </a:r>
            <a:r>
              <a:rPr lang="fr-FR" err="1"/>
              <a:t>fetch</a:t>
            </a:r>
            <a:r>
              <a:rPr lang="fr-FR"/>
              <a:t>, la vérifications des champs se font uniquement coté JS pour cette page, car si même l’utilisateur désactive le JS il ne pourrait pas envoyer la requête.</a:t>
            </a:r>
            <a:endParaRPr lang="fr-FR" dirty="0">
              <a:cs typeface="Calibri"/>
            </a:endParaRPr>
          </a:p>
          <a:p>
            <a:r>
              <a:rPr lang="fr-FR"/>
              <a:t>Toutes les 10 secondes une vérification du contenu se fait et si il le faut il rafraichit le tableau pour afficher le nouveau contenu.</a:t>
            </a:r>
            <a:endParaRPr lang="fr-FR" dirty="0">
              <a:cs typeface="Calibri"/>
            </a:endParaRPr>
          </a:p>
          <a:p>
            <a:r>
              <a:rPr lang="fr-FR"/>
              <a:t>Nous avons aussi mis en place une prévisualisation du drag and drop pour faciliter le déplacement des éléments, ainsi qu’un drop rapide dans une liste pour mettre la carte rapidement à la fin.</a:t>
            </a:r>
            <a:endParaRPr lang="fr-FR" dirty="0">
              <a:cs typeface="Calibri"/>
            </a:endParaRPr>
          </a:p>
          <a:p>
            <a:r>
              <a:rPr lang="fr-FR"/>
              <a:t>Il y a aussi la partie administrateur où un administrateur peut gérer les utilisateurs, les supprimer, les bannir, ou simplement modérer leurs informations. L’administrateur peux également voir la liste des </a:t>
            </a:r>
            <a:r>
              <a:rPr lang="fr-FR" err="1"/>
              <a:t>boards</a:t>
            </a:r>
            <a:r>
              <a:rPr lang="fr-FR"/>
              <a:t> sans modérateur et les supprimer si besoin.</a:t>
            </a:r>
            <a:endParaRPr lang="fr-FR" dirty="0">
              <a:cs typeface="Calibri"/>
            </a:endParaRPr>
          </a:p>
          <a:p>
            <a:endParaRPr lang="fr-FR"/>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12</a:t>
            </a:fld>
            <a:endParaRPr lang="fr-FR"/>
          </a:p>
        </p:txBody>
      </p:sp>
    </p:spTree>
    <p:extLst>
      <p:ext uri="{BB962C8B-B14F-4D97-AF65-F5344CB8AC3E}">
        <p14:creationId xmlns:p14="http://schemas.microsoft.com/office/powerpoint/2010/main" val="2333892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Thomas</a:t>
            </a:r>
          </a:p>
          <a:p>
            <a:endParaRPr lang="fr-FR"/>
          </a:p>
          <a:p>
            <a:endParaRPr lang="fr-FR"/>
          </a:p>
          <a:p>
            <a:r>
              <a:rPr lang="fr-FR"/>
              <a:t>Expliquer : la table + expliquer les relations </a:t>
            </a:r>
          </a:p>
          <a:p>
            <a:r>
              <a:rPr lang="fr-FR" err="1"/>
              <a:t>IsAdmin</a:t>
            </a:r>
            <a:r>
              <a:rPr lang="fr-FR"/>
              <a:t> = </a:t>
            </a:r>
            <a:r>
              <a:rPr lang="fr-FR" err="1"/>
              <a:t>isCreator</a:t>
            </a:r>
            <a:r>
              <a:rPr lang="fr-FR"/>
              <a:t> pour gérer le lien avec </a:t>
            </a:r>
            <a:r>
              <a:rPr lang="fr-FR" err="1"/>
              <a:t>userID</a:t>
            </a:r>
            <a:r>
              <a:rPr lang="fr-FR"/>
              <a:t> et le </a:t>
            </a:r>
            <a:r>
              <a:rPr lang="fr-FR" err="1"/>
              <a:t>board</a:t>
            </a:r>
            <a:r>
              <a:rPr lang="fr-FR"/>
              <a:t> (il y a un doublon entre </a:t>
            </a:r>
            <a:r>
              <a:rPr lang="fr-FR" err="1"/>
              <a:t>userBoard</a:t>
            </a:r>
            <a:r>
              <a:rPr lang="fr-FR"/>
              <a:t> -&gt; lien en plus via clé étrangère afin d’identifier le créateur du </a:t>
            </a:r>
            <a:r>
              <a:rPr lang="fr-FR" err="1"/>
              <a:t>board</a:t>
            </a:r>
            <a:r>
              <a:rPr lang="fr-FR"/>
              <a:t>) -&gt; histoire de conception </a:t>
            </a:r>
          </a:p>
          <a:p>
            <a:r>
              <a:rPr lang="fr-FR"/>
              <a:t> </a:t>
            </a:r>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13</a:t>
            </a:fld>
            <a:endParaRPr lang="fr-FR"/>
          </a:p>
        </p:txBody>
      </p:sp>
    </p:spTree>
    <p:extLst>
      <p:ext uri="{BB962C8B-B14F-4D97-AF65-F5344CB8AC3E}">
        <p14:creationId xmlns:p14="http://schemas.microsoft.com/office/powerpoint/2010/main" val="339227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Thomas</a:t>
            </a:r>
          </a:p>
          <a:p>
            <a:endParaRPr lang="fr-FR" dirty="0"/>
          </a:p>
          <a:p>
            <a:endParaRPr lang="fr-FR" dirty="0"/>
          </a:p>
          <a:p>
            <a:r>
              <a:rPr lang="fr-FR" dirty="0"/>
              <a:t>Représentation avec les clés étrangères : spécificité et détails. </a:t>
            </a:r>
          </a:p>
          <a:p>
            <a:r>
              <a:rPr lang="fr-FR" dirty="0"/>
              <a:t>Insister sur </a:t>
            </a:r>
            <a:r>
              <a:rPr lang="fr-FR" dirty="0" err="1"/>
              <a:t>user_id</a:t>
            </a:r>
            <a:r>
              <a:rPr lang="fr-FR" dirty="0"/>
              <a:t> par exemple </a:t>
            </a:r>
          </a:p>
        </p:txBody>
      </p:sp>
      <p:sp>
        <p:nvSpPr>
          <p:cNvPr id="4" name="Espace réservé du numéro de diapositive 3"/>
          <p:cNvSpPr>
            <a:spLocks noGrp="1"/>
          </p:cNvSpPr>
          <p:nvPr>
            <p:ph type="sldNum" sz="quarter" idx="5"/>
          </p:nvPr>
        </p:nvSpPr>
        <p:spPr/>
        <p:txBody>
          <a:bodyPr/>
          <a:lstStyle/>
          <a:p>
            <a:fld id="{C00FE73D-D590-4561-A663-EBB2C76713C7}" type="slidenum">
              <a:rPr lang="fr-FR" smtClean="0"/>
              <a:t>14</a:t>
            </a:fld>
            <a:endParaRPr lang="fr-FR"/>
          </a:p>
        </p:txBody>
      </p:sp>
    </p:spTree>
    <p:extLst>
      <p:ext uri="{BB962C8B-B14F-4D97-AF65-F5344CB8AC3E}">
        <p14:creationId xmlns:p14="http://schemas.microsoft.com/office/powerpoint/2010/main" val="4145950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3CCE8B"/>
            </a:gs>
            <a:gs pos="0">
              <a:schemeClr val="accent1">
                <a:lumMod val="5000"/>
                <a:lumOff val="95000"/>
              </a:schemeClr>
            </a:gs>
            <a:gs pos="100000">
              <a:srgbClr val="B9CCE4"/>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11" name="Parallélogramme 10">
            <a:extLst>
              <a:ext uri="{FF2B5EF4-FFF2-40B4-BE49-F238E27FC236}">
                <a16:creationId xmlns:a16="http://schemas.microsoft.com/office/drawing/2014/main" id="{DB29CE13-F187-4FB8-BBC5-BC0CA7D0E748}"/>
              </a:ext>
            </a:extLst>
          </p:cNvPr>
          <p:cNvSpPr/>
          <p:nvPr/>
        </p:nvSpPr>
        <p:spPr>
          <a:xfrm>
            <a:off x="13928784" y="635360"/>
            <a:ext cx="9937631" cy="11086021"/>
          </a:xfrm>
          <a:prstGeom prst="parallelogram">
            <a:avLst>
              <a:gd name="adj" fmla="val 64415"/>
            </a:avLst>
          </a:prstGeom>
          <a:gradFill>
            <a:gsLst>
              <a:gs pos="100000">
                <a:srgbClr val="3CCE8B"/>
              </a:gs>
              <a:gs pos="0">
                <a:schemeClr val="accent1">
                  <a:lumMod val="5000"/>
                  <a:lumOff val="95000"/>
                </a:schemeClr>
              </a:gs>
              <a:gs pos="100000">
                <a:srgbClr val="B9CCE4"/>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TextBox 9">
            <a:extLst>
              <a:ext uri="{FF2B5EF4-FFF2-40B4-BE49-F238E27FC236}">
                <a16:creationId xmlns:a16="http://schemas.microsoft.com/office/drawing/2014/main" id="{B02250A9-65ED-4398-8014-6C01F6AA75BB}"/>
              </a:ext>
            </a:extLst>
          </p:cNvPr>
          <p:cNvSpPr txBox="1"/>
          <p:nvPr/>
        </p:nvSpPr>
        <p:spPr>
          <a:xfrm>
            <a:off x="3352689" y="635360"/>
            <a:ext cx="5904115" cy="340671"/>
          </a:xfrm>
          <a:prstGeom prst="rect">
            <a:avLst/>
          </a:prstGeom>
        </p:spPr>
        <p:txBody>
          <a:bodyPr wrap="square" lIns="0" tIns="0" rIns="0" bIns="0" rtlCol="0" anchor="t">
            <a:spAutoFit/>
          </a:bodyPr>
          <a:lstStyle/>
          <a:p>
            <a:pPr>
              <a:lnSpc>
                <a:spcPts val="2869"/>
              </a:lnSpc>
            </a:pPr>
            <a:r>
              <a:rPr lang="en-US" sz="2049" dirty="0" err="1">
                <a:solidFill>
                  <a:srgbClr val="5A5A5A"/>
                </a:solidFill>
                <a:latin typeface="Montserrat" panose="00000500000000000000" pitchFamily="50" charset="0"/>
              </a:rPr>
              <a:t>Projet</a:t>
            </a:r>
            <a:r>
              <a:rPr lang="en-US" sz="2049" dirty="0">
                <a:solidFill>
                  <a:srgbClr val="5A5A5A"/>
                </a:solidFill>
                <a:latin typeface="Montserrat" panose="00000500000000000000" pitchFamily="50" charset="0"/>
              </a:rPr>
              <a:t> CRM lite sous le framework Symfony</a:t>
            </a:r>
          </a:p>
        </p:txBody>
      </p:sp>
      <p:sp>
        <p:nvSpPr>
          <p:cNvPr id="10" name="TextBox 7">
            <a:extLst>
              <a:ext uri="{FF2B5EF4-FFF2-40B4-BE49-F238E27FC236}">
                <a16:creationId xmlns:a16="http://schemas.microsoft.com/office/drawing/2014/main" id="{53B6E824-1151-4C27-886D-88C9D588681B}"/>
              </a:ext>
            </a:extLst>
          </p:cNvPr>
          <p:cNvSpPr txBox="1"/>
          <p:nvPr/>
        </p:nvSpPr>
        <p:spPr>
          <a:xfrm>
            <a:off x="10411389" y="8605006"/>
            <a:ext cx="5077878" cy="1411925"/>
          </a:xfrm>
          <a:prstGeom prst="rect">
            <a:avLst/>
          </a:prstGeom>
        </p:spPr>
        <p:txBody>
          <a:bodyPr wrap="square" lIns="0" tIns="0" rIns="0" bIns="0" rtlCol="0" anchor="t">
            <a:spAutoFit/>
          </a:bodyPr>
          <a:lstStyle/>
          <a:p>
            <a:pPr>
              <a:lnSpc>
                <a:spcPts val="3779"/>
              </a:lnSpc>
            </a:pPr>
            <a:r>
              <a:rPr lang="en-US" sz="2400" spc="54" dirty="0" err="1">
                <a:solidFill>
                  <a:srgbClr val="5A5A5A"/>
                </a:solidFill>
                <a:latin typeface="Montserrat" panose="00000500000000000000" pitchFamily="50" charset="0"/>
              </a:rPr>
              <a:t>Présenté</a:t>
            </a:r>
            <a:r>
              <a:rPr lang="en-US" sz="2400" spc="54" dirty="0">
                <a:solidFill>
                  <a:srgbClr val="5A5A5A"/>
                </a:solidFill>
                <a:latin typeface="Montserrat" panose="00000500000000000000" pitchFamily="50" charset="0"/>
              </a:rPr>
              <a:t> par ROESS Thomas</a:t>
            </a:r>
          </a:p>
          <a:p>
            <a:pPr>
              <a:lnSpc>
                <a:spcPts val="3779"/>
              </a:lnSpc>
            </a:pPr>
            <a:r>
              <a:rPr lang="en-US" sz="2000" spc="54" dirty="0">
                <a:solidFill>
                  <a:srgbClr val="5A5A5A"/>
                </a:solidFill>
                <a:latin typeface="Montserrat" panose="00000500000000000000" pitchFamily="50" charset="0"/>
              </a:rPr>
              <a:t>DIPSW 2021-2022</a:t>
            </a:r>
          </a:p>
          <a:p>
            <a:pPr>
              <a:lnSpc>
                <a:spcPts val="3779"/>
              </a:lnSpc>
            </a:pPr>
            <a:r>
              <a:rPr lang="en-US" sz="2000" spc="54" dirty="0">
                <a:solidFill>
                  <a:srgbClr val="5A5A5A"/>
                </a:solidFill>
                <a:latin typeface="Montserrat" panose="00000500000000000000" pitchFamily="50" charset="0"/>
              </a:rPr>
              <a:t>CCI Campus de Strasbourg</a:t>
            </a:r>
          </a:p>
        </p:txBody>
      </p:sp>
      <p:sp>
        <p:nvSpPr>
          <p:cNvPr id="12" name="Parallélogramme 11">
            <a:extLst>
              <a:ext uri="{FF2B5EF4-FFF2-40B4-BE49-F238E27FC236}">
                <a16:creationId xmlns:a16="http://schemas.microsoft.com/office/drawing/2014/main" id="{A572CF35-DCE6-4C00-A81F-16DB5DC76914}"/>
              </a:ext>
            </a:extLst>
          </p:cNvPr>
          <p:cNvSpPr/>
          <p:nvPr/>
        </p:nvSpPr>
        <p:spPr>
          <a:xfrm>
            <a:off x="-5578415" y="-1489303"/>
            <a:ext cx="9937631" cy="10800271"/>
          </a:xfrm>
          <a:prstGeom prst="parallelogram">
            <a:avLst>
              <a:gd name="adj" fmla="val 64415"/>
            </a:avLst>
          </a:prstGeom>
          <a:gradFill>
            <a:gsLst>
              <a:gs pos="100000">
                <a:srgbClr val="3CCE8B"/>
              </a:gs>
              <a:gs pos="0">
                <a:schemeClr val="accent1">
                  <a:lumMod val="5000"/>
                  <a:lumOff val="95000"/>
                </a:schemeClr>
              </a:gs>
              <a:gs pos="100000">
                <a:srgbClr val="B9CCE4"/>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TextBox 6">
            <a:extLst>
              <a:ext uri="{FF2B5EF4-FFF2-40B4-BE49-F238E27FC236}">
                <a16:creationId xmlns:a16="http://schemas.microsoft.com/office/drawing/2014/main" id="{C2F0563E-0CAA-49BC-944F-C7191FA9654D}"/>
              </a:ext>
            </a:extLst>
          </p:cNvPr>
          <p:cNvSpPr txBox="1"/>
          <p:nvPr/>
        </p:nvSpPr>
        <p:spPr>
          <a:xfrm>
            <a:off x="4033835" y="3618594"/>
            <a:ext cx="10220330" cy="731226"/>
          </a:xfrm>
          <a:prstGeom prst="rect">
            <a:avLst/>
          </a:prstGeom>
        </p:spPr>
        <p:txBody>
          <a:bodyPr wrap="square" lIns="0" tIns="0" rIns="0" bIns="0" rtlCol="0" anchor="t">
            <a:spAutoFit/>
          </a:bodyPr>
          <a:lstStyle/>
          <a:p>
            <a:pPr algn="r">
              <a:lnSpc>
                <a:spcPts val="3990"/>
              </a:lnSpc>
            </a:pPr>
            <a:r>
              <a:rPr lang="en-US" sz="11500" dirty="0" err="1">
                <a:solidFill>
                  <a:srgbClr val="C47347"/>
                </a:solidFill>
                <a:latin typeface="Montserrat" panose="00000500000000000000" pitchFamily="50" charset="0"/>
              </a:rPr>
              <a:t>C</a:t>
            </a:r>
            <a:r>
              <a:rPr lang="en-US" sz="11500" dirty="0" err="1">
                <a:solidFill>
                  <a:srgbClr val="5DCA66"/>
                </a:solidFill>
                <a:latin typeface="Montserrat" panose="00000500000000000000" pitchFamily="50" charset="0"/>
              </a:rPr>
              <a:t>o</a:t>
            </a:r>
            <a:r>
              <a:rPr lang="en-US" sz="11500" dirty="0" err="1">
                <a:solidFill>
                  <a:srgbClr val="9DBBAD"/>
                </a:solidFill>
                <a:latin typeface="Montserrat" panose="00000500000000000000" pitchFamily="50" charset="0"/>
              </a:rPr>
              <a:t>l</a:t>
            </a:r>
            <a:r>
              <a:rPr lang="en-US" sz="11500" dirty="0" err="1">
                <a:solidFill>
                  <a:srgbClr val="8A07B1"/>
                </a:solidFill>
                <a:latin typeface="Montserrat" panose="00000500000000000000" pitchFamily="50" charset="0"/>
              </a:rPr>
              <a:t>o</a:t>
            </a:r>
            <a:r>
              <a:rPr lang="en-US" sz="11500" dirty="0" err="1">
                <a:solidFill>
                  <a:srgbClr val="AF3E15"/>
                </a:solidFill>
                <a:latin typeface="Montserrat" panose="00000500000000000000" pitchFamily="50" charset="0"/>
              </a:rPr>
              <a:t>r</a:t>
            </a:r>
            <a:r>
              <a:rPr lang="en-US" sz="11500" dirty="0" err="1">
                <a:solidFill>
                  <a:srgbClr val="CA7E27"/>
                </a:solidFill>
                <a:latin typeface="Montserrat" panose="00000500000000000000" pitchFamily="50" charset="0"/>
              </a:rPr>
              <a:t>f</a:t>
            </a:r>
            <a:r>
              <a:rPr lang="en-US" sz="11500" dirty="0" err="1">
                <a:solidFill>
                  <a:srgbClr val="E5A3F3"/>
                </a:solidFill>
                <a:latin typeface="Montserrat" panose="00000500000000000000" pitchFamily="50" charset="0"/>
              </a:rPr>
              <a:t>u</a:t>
            </a:r>
            <a:r>
              <a:rPr lang="en-US" sz="11500" dirty="0" err="1">
                <a:solidFill>
                  <a:srgbClr val="6B1A84"/>
                </a:solidFill>
                <a:latin typeface="Montserrat" panose="00000500000000000000" pitchFamily="50" charset="0"/>
              </a:rPr>
              <a:t>l</a:t>
            </a:r>
            <a:r>
              <a:rPr lang="en-US" sz="11500" dirty="0" err="1">
                <a:solidFill>
                  <a:srgbClr val="6E0707"/>
                </a:solidFill>
                <a:latin typeface="Montserrat" panose="00000500000000000000" pitchFamily="50" charset="0"/>
              </a:rPr>
              <a:t>l</a:t>
            </a:r>
            <a:r>
              <a:rPr lang="en-US" sz="11500" dirty="0">
                <a:solidFill>
                  <a:srgbClr val="5A5A5A"/>
                </a:solidFill>
                <a:latin typeface="Montserrat" panose="00000500000000000000" pitchFamily="50" charset="0"/>
              </a:rPr>
              <a:t> </a:t>
            </a:r>
            <a:r>
              <a:rPr lang="en-US" sz="11500" dirty="0">
                <a:solidFill>
                  <a:srgbClr val="E80BBB"/>
                </a:solidFill>
                <a:latin typeface="Montserrat" panose="00000500000000000000" pitchFamily="50" charset="0"/>
              </a:rPr>
              <a:t>C</a:t>
            </a:r>
            <a:r>
              <a:rPr lang="en-US" sz="11500" dirty="0">
                <a:solidFill>
                  <a:srgbClr val="970DA3"/>
                </a:solidFill>
                <a:latin typeface="Montserrat" panose="00000500000000000000" pitchFamily="50" charset="0"/>
              </a:rPr>
              <a:t>R</a:t>
            </a:r>
            <a:r>
              <a:rPr lang="en-US" sz="11500" dirty="0">
                <a:solidFill>
                  <a:srgbClr val="72AE2F"/>
                </a:solidFill>
                <a:latin typeface="Montserrat" panose="00000500000000000000" pitchFamily="50" charset="0"/>
              </a:rPr>
              <a:t>M</a:t>
            </a:r>
          </a:p>
        </p:txBody>
      </p:sp>
    </p:spTree>
    <p:extLst>
      <p:ext uri="{BB962C8B-B14F-4D97-AF65-F5344CB8AC3E}">
        <p14:creationId xmlns:p14="http://schemas.microsoft.com/office/powerpoint/2010/main" val="3317482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0" y="0"/>
            <a:ext cx="6781172" cy="4559446"/>
            <a:chOff x="0" y="0"/>
            <a:chExt cx="1930400" cy="1297940"/>
          </a:xfrm>
          <a:solidFill>
            <a:srgbClr val="2C233F"/>
          </a:solidFill>
        </p:grpSpPr>
        <p:sp>
          <p:nvSpPr>
            <p:cNvPr id="6" name="Freeform 6"/>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grpFill/>
          </p:spPr>
        </p:sp>
      </p:grpSp>
      <p:grpSp>
        <p:nvGrpSpPr>
          <p:cNvPr id="7" name="Group 7"/>
          <p:cNvGrpSpPr/>
          <p:nvPr/>
        </p:nvGrpSpPr>
        <p:grpSpPr>
          <a:xfrm rot="-10800000">
            <a:off x="0" y="5727554"/>
            <a:ext cx="6781172" cy="4559446"/>
            <a:chOff x="0" y="0"/>
            <a:chExt cx="1930400" cy="1297940"/>
          </a:xfrm>
          <a:solidFill>
            <a:srgbClr val="2C233F"/>
          </a:solidFill>
        </p:grpSpPr>
        <p:sp>
          <p:nvSpPr>
            <p:cNvPr id="8" name="Freeform 8"/>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grpFill/>
          </p:spPr>
        </p:sp>
      </p:grpSp>
      <p:sp>
        <p:nvSpPr>
          <p:cNvPr id="12" name="Heptagone 11">
            <a:extLst>
              <a:ext uri="{FF2B5EF4-FFF2-40B4-BE49-F238E27FC236}">
                <a16:creationId xmlns:a16="http://schemas.microsoft.com/office/drawing/2014/main" id="{6482966D-9371-4398-8AAB-42C65796F9B9}"/>
              </a:ext>
            </a:extLst>
          </p:cNvPr>
          <p:cNvSpPr/>
          <p:nvPr/>
        </p:nvSpPr>
        <p:spPr>
          <a:xfrm>
            <a:off x="0" y="1752914"/>
            <a:ext cx="6781172" cy="6781172"/>
          </a:xfrm>
          <a:prstGeom prst="heptagon">
            <a:avLst/>
          </a:prstGeom>
          <a:solidFill>
            <a:srgbClr val="AC9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extBox 3"/>
          <p:cNvSpPr txBox="1"/>
          <p:nvPr/>
        </p:nvSpPr>
        <p:spPr>
          <a:xfrm>
            <a:off x="2405822" y="2740371"/>
            <a:ext cx="1679305" cy="430759"/>
          </a:xfrm>
          <a:prstGeom prst="rect">
            <a:avLst/>
          </a:prstGeom>
        </p:spPr>
        <p:txBody>
          <a:bodyPr wrap="square" lIns="0" tIns="0" rIns="0" bIns="0" rtlCol="0" anchor="t">
            <a:spAutoFit/>
          </a:bodyPr>
          <a:lstStyle/>
          <a:p>
            <a:pPr>
              <a:lnSpc>
                <a:spcPts val="3675"/>
              </a:lnSpc>
            </a:pPr>
            <a:r>
              <a:rPr lang="en-US" sz="2625" dirty="0">
                <a:solidFill>
                  <a:srgbClr val="242424"/>
                </a:solidFill>
                <a:latin typeface="Berlin Sans FB" panose="020E0602020502020306" pitchFamily="34" charset="0"/>
              </a:rPr>
              <a:t>A. Le logo</a:t>
            </a:r>
          </a:p>
        </p:txBody>
      </p:sp>
      <p:pic>
        <p:nvPicPr>
          <p:cNvPr id="16" name="Graphique 15">
            <a:extLst>
              <a:ext uri="{FF2B5EF4-FFF2-40B4-BE49-F238E27FC236}">
                <a16:creationId xmlns:a16="http://schemas.microsoft.com/office/drawing/2014/main" id="{1C8B1AA8-6305-4CD3-98FF-A2694DAD77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7074" y="4133541"/>
            <a:ext cx="2438401" cy="2438401"/>
          </a:xfrm>
          <a:prstGeom prst="rect">
            <a:avLst/>
          </a:prstGeom>
        </p:spPr>
      </p:pic>
      <p:pic>
        <p:nvPicPr>
          <p:cNvPr id="18" name="Graphique 17">
            <a:extLst>
              <a:ext uri="{FF2B5EF4-FFF2-40B4-BE49-F238E27FC236}">
                <a16:creationId xmlns:a16="http://schemas.microsoft.com/office/drawing/2014/main" id="{0922BE0C-3DBE-4313-8739-A5D609CCF2E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33800" y="4133541"/>
            <a:ext cx="2438400" cy="2438400"/>
          </a:xfrm>
          <a:prstGeom prst="rect">
            <a:avLst/>
          </a:prstGeom>
        </p:spPr>
      </p:pic>
      <p:sp>
        <p:nvSpPr>
          <p:cNvPr id="19" name="TextBox 4">
            <a:extLst>
              <a:ext uri="{FF2B5EF4-FFF2-40B4-BE49-F238E27FC236}">
                <a16:creationId xmlns:a16="http://schemas.microsoft.com/office/drawing/2014/main" id="{1E440337-B7D0-4F7B-9210-2C8E2C8525C1}"/>
              </a:ext>
            </a:extLst>
          </p:cNvPr>
          <p:cNvSpPr txBox="1"/>
          <p:nvPr/>
        </p:nvSpPr>
        <p:spPr>
          <a:xfrm>
            <a:off x="8229600" y="658053"/>
            <a:ext cx="7016231" cy="829522"/>
          </a:xfrm>
          <a:prstGeom prst="rect">
            <a:avLst/>
          </a:prstGeom>
        </p:spPr>
        <p:txBody>
          <a:bodyPr lIns="0" tIns="0" rIns="0" bIns="0" rtlCol="0" anchor="t">
            <a:spAutoFit/>
          </a:bodyPr>
          <a:lstStyle/>
          <a:p>
            <a:pPr>
              <a:lnSpc>
                <a:spcPts val="7200"/>
              </a:lnSpc>
            </a:pPr>
            <a:r>
              <a:rPr lang="en-US" sz="4800">
                <a:solidFill>
                  <a:srgbClr val="31356E"/>
                </a:solidFill>
                <a:latin typeface="Berlin Sans FB" panose="020E0602020502020306" pitchFamily="34" charset="0"/>
              </a:rPr>
              <a:t>2. La </a:t>
            </a:r>
            <a:r>
              <a:rPr lang="en-US" sz="4800" err="1">
                <a:solidFill>
                  <a:srgbClr val="31356E"/>
                </a:solidFill>
                <a:latin typeface="Berlin Sans FB" panose="020E0602020502020306" pitchFamily="34" charset="0"/>
              </a:rPr>
              <a:t>charte</a:t>
            </a:r>
            <a:r>
              <a:rPr lang="en-US" sz="4800">
                <a:solidFill>
                  <a:srgbClr val="31356E"/>
                </a:solidFill>
                <a:latin typeface="Berlin Sans FB" panose="020E0602020502020306" pitchFamily="34" charset="0"/>
              </a:rPr>
              <a:t> </a:t>
            </a:r>
            <a:r>
              <a:rPr lang="en-US" sz="4800" err="1">
                <a:solidFill>
                  <a:srgbClr val="31356E"/>
                </a:solidFill>
                <a:latin typeface="Berlin Sans FB" panose="020E0602020502020306" pitchFamily="34" charset="0"/>
              </a:rPr>
              <a:t>graphique</a:t>
            </a:r>
            <a:endParaRPr lang="en-US" sz="4800">
              <a:solidFill>
                <a:srgbClr val="31356E"/>
              </a:solidFill>
              <a:latin typeface="Berlin Sans FB" panose="020E0602020502020306" pitchFamily="34" charset="0"/>
            </a:endParaRPr>
          </a:p>
        </p:txBody>
      </p:sp>
      <p:sp>
        <p:nvSpPr>
          <p:cNvPr id="20" name="TextBox 3">
            <a:extLst>
              <a:ext uri="{FF2B5EF4-FFF2-40B4-BE49-F238E27FC236}">
                <a16:creationId xmlns:a16="http://schemas.microsoft.com/office/drawing/2014/main" id="{FD782C30-48E3-41C2-8817-9E87153BC392}"/>
              </a:ext>
            </a:extLst>
          </p:cNvPr>
          <p:cNvSpPr txBox="1"/>
          <p:nvPr/>
        </p:nvSpPr>
        <p:spPr>
          <a:xfrm>
            <a:off x="9448800" y="2740370"/>
            <a:ext cx="5486400" cy="430759"/>
          </a:xfrm>
          <a:prstGeom prst="rect">
            <a:avLst/>
          </a:prstGeom>
        </p:spPr>
        <p:txBody>
          <a:bodyPr wrap="square" lIns="0" tIns="0" rIns="0" bIns="0" rtlCol="0" anchor="t">
            <a:spAutoFit/>
          </a:bodyPr>
          <a:lstStyle/>
          <a:p>
            <a:pPr>
              <a:lnSpc>
                <a:spcPts val="3675"/>
              </a:lnSpc>
            </a:pPr>
            <a:r>
              <a:rPr lang="en-US" sz="2625">
                <a:solidFill>
                  <a:srgbClr val="242424"/>
                </a:solidFill>
                <a:latin typeface="Berlin Sans FB" panose="020E0602020502020306" pitchFamily="34" charset="0"/>
              </a:rPr>
              <a:t>B. Les couleurs</a:t>
            </a:r>
          </a:p>
        </p:txBody>
      </p:sp>
      <p:pic>
        <p:nvPicPr>
          <p:cNvPr id="22" name="Graphique 21">
            <a:extLst>
              <a:ext uri="{FF2B5EF4-FFF2-40B4-BE49-F238E27FC236}">
                <a16:creationId xmlns:a16="http://schemas.microsoft.com/office/drawing/2014/main" id="{06FC39C6-FD9C-4F62-AC75-9A74364725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57547" y="3447830"/>
            <a:ext cx="10633972" cy="48198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466365" y="684780"/>
            <a:ext cx="15355269" cy="1226344"/>
          </a:xfrm>
          <a:prstGeom prst="rect">
            <a:avLst/>
          </a:prstGeom>
        </p:spPr>
        <p:txBody>
          <a:bodyPr lIns="0" tIns="0" rIns="0" bIns="0" rtlCol="0" anchor="t">
            <a:spAutoFit/>
          </a:bodyPr>
          <a:lstStyle/>
          <a:p>
            <a:pPr>
              <a:lnSpc>
                <a:spcPts val="9600"/>
              </a:lnSpc>
            </a:pPr>
            <a:r>
              <a:rPr lang="en-US" sz="8000">
                <a:solidFill>
                  <a:srgbClr val="31356E"/>
                </a:solidFill>
                <a:latin typeface="Berlin Sans FB" panose="020E0602020502020306" pitchFamily="34" charset="0"/>
              </a:rPr>
              <a:t>C. Les Polices</a:t>
            </a:r>
          </a:p>
        </p:txBody>
      </p:sp>
      <p:grpSp>
        <p:nvGrpSpPr>
          <p:cNvPr id="5" name="Group 5"/>
          <p:cNvGrpSpPr/>
          <p:nvPr/>
        </p:nvGrpSpPr>
        <p:grpSpPr>
          <a:xfrm rot="10800000" flipH="1">
            <a:off x="0" y="0"/>
            <a:ext cx="1859770" cy="1856795"/>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C233F"/>
            </a:solidFill>
          </p:spPr>
          <p:txBody>
            <a:bodyPr/>
            <a:lstStyle/>
            <a:p>
              <a:endParaRPr lang="fr-FR"/>
            </a:p>
          </p:txBody>
        </p:sp>
      </p:grpSp>
      <p:sp>
        <p:nvSpPr>
          <p:cNvPr id="28" name="TextBox 4">
            <a:extLst>
              <a:ext uri="{FF2B5EF4-FFF2-40B4-BE49-F238E27FC236}">
                <a16:creationId xmlns:a16="http://schemas.microsoft.com/office/drawing/2014/main" id="{F7A3FAF4-85A9-4340-B0F1-A3F7AAECAE5F}"/>
              </a:ext>
            </a:extLst>
          </p:cNvPr>
          <p:cNvSpPr txBox="1"/>
          <p:nvPr/>
        </p:nvSpPr>
        <p:spPr>
          <a:xfrm>
            <a:off x="1466364" y="2454958"/>
            <a:ext cx="15355269" cy="2492990"/>
          </a:xfrm>
          <a:prstGeom prst="rect">
            <a:avLst/>
          </a:prstGeom>
        </p:spPr>
        <p:txBody>
          <a:bodyPr lIns="0" tIns="0" rIns="0" bIns="0" rtlCol="0" anchor="t">
            <a:spAutoFit/>
          </a:bodyPr>
          <a:lstStyle/>
          <a:p>
            <a:pPr algn="r"/>
            <a:r>
              <a:rPr lang="fr-FR" sz="3000">
                <a:solidFill>
                  <a:srgbClr val="000000"/>
                </a:solidFill>
                <a:latin typeface="Bauhaus 93" panose="04030905020B02020C02" pitchFamily="82" charset="0"/>
              </a:rPr>
              <a:t>Bauhaus 93</a:t>
            </a:r>
          </a:p>
          <a:p>
            <a:pPr algn="r"/>
            <a:r>
              <a:rPr lang="fr-FR" sz="3000">
                <a:solidFill>
                  <a:srgbClr val="000000"/>
                </a:solidFill>
                <a:latin typeface="Bauhaus 93" panose="04030905020B02020C02" pitchFamily="82" charset="0"/>
              </a:rPr>
              <a:t>Utilisation : logo, titre h1 du header, </a:t>
            </a:r>
            <a:r>
              <a:rPr lang="fr-FR" sz="3000" err="1">
                <a:solidFill>
                  <a:srgbClr val="000000"/>
                </a:solidFill>
                <a:latin typeface="Bauhaus 93" panose="04030905020B02020C02" pitchFamily="82" charset="0"/>
              </a:rPr>
              <a:t>span</a:t>
            </a:r>
            <a:endParaRPr lang="fr-FR" sz="3000">
              <a:solidFill>
                <a:srgbClr val="000000"/>
              </a:solidFill>
              <a:latin typeface="Bauhaus 93" panose="04030905020B02020C02" pitchFamily="82" charset="0"/>
            </a:endParaRPr>
          </a:p>
          <a:p>
            <a:pPr algn="r"/>
            <a:endParaRPr lang="fr-FR" sz="1000">
              <a:solidFill>
                <a:srgbClr val="000000"/>
              </a:solidFill>
              <a:latin typeface="Bauhaus 93" panose="04030905020B02020C02" pitchFamily="82" charset="0"/>
            </a:endParaRPr>
          </a:p>
          <a:p>
            <a:r>
              <a:rPr lang="fr-FR" sz="3000">
                <a:solidFill>
                  <a:srgbClr val="000000"/>
                </a:solidFill>
                <a:latin typeface="Bauhaus 93" panose="04030905020B02020C02" pitchFamily="82" charset="0"/>
              </a:rPr>
              <a:t>Regular </a:t>
            </a:r>
          </a:p>
          <a:p>
            <a:r>
              <a:rPr lang="pt-BR" sz="3000">
                <a:solidFill>
                  <a:srgbClr val="000000"/>
                </a:solidFill>
                <a:latin typeface="Bauhaus 93" panose="04030905020B02020C02" pitchFamily="82" charset="0"/>
              </a:rPr>
              <a:t>A B C D E F G H I J K L M N O P Q R S T U V W X Y Z</a:t>
            </a:r>
          </a:p>
          <a:p>
            <a:r>
              <a:rPr lang="pt-BR" sz="3000">
                <a:solidFill>
                  <a:srgbClr val="000000"/>
                </a:solidFill>
                <a:latin typeface="Bauhaus 93" panose="04030905020B02020C02" pitchFamily="82" charset="0"/>
              </a:rPr>
              <a:t>a b c d e f g h i j k l m n o p q r s t u v w x y z 1 2 3 4 5 6 7 8 9 10</a:t>
            </a:r>
          </a:p>
        </p:txBody>
      </p:sp>
      <p:sp>
        <p:nvSpPr>
          <p:cNvPr id="31" name="TextBox 4">
            <a:extLst>
              <a:ext uri="{FF2B5EF4-FFF2-40B4-BE49-F238E27FC236}">
                <a16:creationId xmlns:a16="http://schemas.microsoft.com/office/drawing/2014/main" id="{1770CB0E-FE3A-4266-B0C6-351C0A996756}"/>
              </a:ext>
            </a:extLst>
          </p:cNvPr>
          <p:cNvSpPr txBox="1"/>
          <p:nvPr/>
        </p:nvSpPr>
        <p:spPr>
          <a:xfrm>
            <a:off x="1466364" y="5546111"/>
            <a:ext cx="15355269" cy="4031873"/>
          </a:xfrm>
          <a:prstGeom prst="rect">
            <a:avLst/>
          </a:prstGeom>
        </p:spPr>
        <p:txBody>
          <a:bodyPr lIns="0" tIns="0" rIns="0" bIns="0" rtlCol="0" anchor="t">
            <a:spAutoFit/>
          </a:bodyPr>
          <a:lstStyle/>
          <a:p>
            <a:pPr algn="r"/>
            <a:r>
              <a:rPr lang="fr-FR" sz="3000" b="1">
                <a:solidFill>
                  <a:srgbClr val="000000"/>
                </a:solidFill>
                <a:latin typeface="Berlin Sans FB" panose="020E0602020502020306" pitchFamily="34" charset="0"/>
              </a:rPr>
              <a:t>Berlin sans FB</a:t>
            </a:r>
          </a:p>
          <a:p>
            <a:pPr algn="r"/>
            <a:r>
              <a:rPr lang="fr-FR" sz="3000" b="1">
                <a:solidFill>
                  <a:srgbClr val="000000"/>
                </a:solidFill>
                <a:latin typeface="Berlin Sans FB" panose="020E0602020502020306" pitchFamily="34" charset="0"/>
              </a:rPr>
              <a:t>Utilisation : Logo, titre h1, titre h2, </a:t>
            </a:r>
            <a:r>
              <a:rPr lang="fr-FR" sz="3000" b="1" err="1">
                <a:solidFill>
                  <a:srgbClr val="000000"/>
                </a:solidFill>
                <a:latin typeface="Berlin Sans FB" panose="020E0602020502020306" pitchFamily="34" charset="0"/>
              </a:rPr>
              <a:t>span</a:t>
            </a:r>
            <a:r>
              <a:rPr lang="fr-FR" sz="3000" b="1">
                <a:solidFill>
                  <a:srgbClr val="000000"/>
                </a:solidFill>
                <a:latin typeface="Berlin Sans FB" panose="020E0602020502020306" pitchFamily="34" charset="0"/>
              </a:rPr>
              <a:t>, corps du texte</a:t>
            </a:r>
          </a:p>
          <a:p>
            <a:endParaRPr lang="fr-FR" sz="1000">
              <a:solidFill>
                <a:srgbClr val="000000"/>
              </a:solidFill>
              <a:latin typeface="Bauhaus 93" panose="04030905020B02020C02" pitchFamily="82" charset="0"/>
            </a:endParaRPr>
          </a:p>
          <a:p>
            <a:r>
              <a:rPr lang="fr-FR" sz="3000" b="1">
                <a:solidFill>
                  <a:srgbClr val="000000"/>
                </a:solidFill>
                <a:latin typeface="Berlin Sans FB" panose="020E0602020502020306" pitchFamily="34" charset="0"/>
              </a:rPr>
              <a:t>Semi Bold</a:t>
            </a:r>
            <a:r>
              <a:rPr lang="fr-FR" sz="3000">
                <a:solidFill>
                  <a:srgbClr val="000000"/>
                </a:solidFill>
                <a:latin typeface="Bauhaus 93" panose="04030905020B02020C02" pitchFamily="82" charset="0"/>
              </a:rPr>
              <a:t> </a:t>
            </a:r>
          </a:p>
          <a:p>
            <a:r>
              <a:rPr lang="pt-BR" sz="3000" b="1">
                <a:solidFill>
                  <a:srgbClr val="000000"/>
                </a:solidFill>
                <a:latin typeface="Berlin Sans FB" panose="020E0602020502020306" pitchFamily="34" charset="0"/>
              </a:rPr>
              <a:t>A B C D E F G H I J K L M N O P Q R S T U V W X Y Z</a:t>
            </a:r>
          </a:p>
          <a:p>
            <a:r>
              <a:rPr lang="pt-BR" sz="3000" b="1">
                <a:solidFill>
                  <a:srgbClr val="000000"/>
                </a:solidFill>
                <a:latin typeface="Berlin Sans FB" panose="020E0602020502020306" pitchFamily="34" charset="0"/>
              </a:rPr>
              <a:t>a b c d e f g h i j k l m n o p q r s t u v w x y z 1 2 3 4 5 6 7 8 9 10</a:t>
            </a:r>
          </a:p>
          <a:p>
            <a:endParaRPr lang="pt-BR" sz="1000" b="1">
              <a:solidFill>
                <a:srgbClr val="000000"/>
              </a:solidFill>
              <a:latin typeface="Berlin Sans FB" panose="020E0602020502020306" pitchFamily="34" charset="0"/>
            </a:endParaRPr>
          </a:p>
          <a:p>
            <a:r>
              <a:rPr lang="fr-FR" sz="3000">
                <a:solidFill>
                  <a:srgbClr val="000000"/>
                </a:solidFill>
                <a:latin typeface="Berlin Sans FB" panose="020E0602020502020306" pitchFamily="34" charset="0"/>
              </a:rPr>
              <a:t>Regular</a:t>
            </a:r>
          </a:p>
          <a:p>
            <a:r>
              <a:rPr lang="pt-BR" sz="3000">
                <a:solidFill>
                  <a:srgbClr val="000000"/>
                </a:solidFill>
                <a:latin typeface="Berlin Sans FB" panose="020E0602020502020306" pitchFamily="34" charset="0"/>
              </a:rPr>
              <a:t>A B C D E F G H I J K L M N O P Q R S T U V W X Y Z</a:t>
            </a:r>
          </a:p>
          <a:p>
            <a:r>
              <a:rPr lang="pt-BR" sz="3000">
                <a:solidFill>
                  <a:srgbClr val="000000"/>
                </a:solidFill>
                <a:latin typeface="Berlin Sans FB" panose="020E0602020502020306" pitchFamily="34" charset="0"/>
              </a:rPr>
              <a:t>a b c d e f g h i j k l m n o p q r s t u v w x y z 1 2 3 4 5 6 7 8 9 10</a:t>
            </a:r>
            <a:endParaRPr lang="pt-BR" sz="3000">
              <a:solidFill>
                <a:srgbClr val="000000"/>
              </a:solidFill>
              <a:latin typeface="Bauhaus 93" panose="04030905020B02020C02" pitchFamily="8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C233F"/>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4313218" y="0"/>
            <a:ext cx="3974782" cy="3968422"/>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FFFFFF"/>
            </a:solidFill>
          </p:spPr>
        </p:sp>
      </p:grpSp>
      <p:sp>
        <p:nvSpPr>
          <p:cNvPr id="4" name="TextBox 4"/>
          <p:cNvSpPr txBox="1"/>
          <p:nvPr/>
        </p:nvSpPr>
        <p:spPr>
          <a:xfrm>
            <a:off x="1992054" y="1657427"/>
            <a:ext cx="12321163" cy="1231106"/>
          </a:xfrm>
          <a:prstGeom prst="rect">
            <a:avLst/>
          </a:prstGeom>
        </p:spPr>
        <p:txBody>
          <a:bodyPr wrap="square" lIns="0" tIns="0" rIns="0" bIns="0" rtlCol="0" anchor="t">
            <a:spAutoFit/>
          </a:bodyPr>
          <a:lstStyle/>
          <a:p>
            <a:pPr marL="0" lvl="0" indent="0">
              <a:lnSpc>
                <a:spcPts val="9600"/>
              </a:lnSpc>
              <a:spcBef>
                <a:spcPct val="0"/>
              </a:spcBef>
            </a:pPr>
            <a:r>
              <a:rPr lang="en-US" sz="8000">
                <a:solidFill>
                  <a:srgbClr val="FFFFFF"/>
                </a:solidFill>
                <a:latin typeface="Berlin Sans FB" panose="020E0602020502020306" pitchFamily="34" charset="0"/>
              </a:rPr>
              <a:t>3. Les </a:t>
            </a:r>
            <a:r>
              <a:rPr lang="en-US" sz="8000" err="1">
                <a:solidFill>
                  <a:srgbClr val="FFFFFF"/>
                </a:solidFill>
                <a:latin typeface="Berlin Sans FB" panose="020E0602020502020306" pitchFamily="34" charset="0"/>
              </a:rPr>
              <a:t>fonctionnalités</a:t>
            </a:r>
            <a:endParaRPr lang="en-US" sz="8000">
              <a:solidFill>
                <a:srgbClr val="FFFFFF"/>
              </a:solidFill>
              <a:latin typeface="Berlin Sans FB" panose="020E0602020502020306" pitchFamily="34" charset="0"/>
            </a:endParaRPr>
          </a:p>
        </p:txBody>
      </p:sp>
      <p:sp>
        <p:nvSpPr>
          <p:cNvPr id="9" name="TextBox 8">
            <a:extLst>
              <a:ext uri="{FF2B5EF4-FFF2-40B4-BE49-F238E27FC236}">
                <a16:creationId xmlns:a16="http://schemas.microsoft.com/office/drawing/2014/main" id="{782BAF3C-796F-4650-B556-E2A1590ED6A1}"/>
              </a:ext>
            </a:extLst>
          </p:cNvPr>
          <p:cNvSpPr txBox="1"/>
          <p:nvPr/>
        </p:nvSpPr>
        <p:spPr>
          <a:xfrm>
            <a:off x="1926430" y="4081461"/>
            <a:ext cx="14624210"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dirty="0">
                <a:solidFill>
                  <a:schemeClr val="bg1"/>
                </a:solidFill>
                <a:latin typeface="Berlin Sans FB"/>
                <a:ea typeface="+mn-lt"/>
                <a:cs typeface="+mn-lt"/>
              </a:rPr>
              <a:t>-Un utilisateur peux créer un </a:t>
            </a:r>
            <a:r>
              <a:rPr lang="fr-FR" sz="2800" dirty="0" err="1">
                <a:solidFill>
                  <a:schemeClr val="bg1"/>
                </a:solidFill>
                <a:latin typeface="Berlin Sans FB"/>
                <a:ea typeface="+mn-lt"/>
                <a:cs typeface="+mn-lt"/>
              </a:rPr>
              <a:t>Board</a:t>
            </a:r>
            <a:r>
              <a:rPr lang="fr-FR" sz="2800" dirty="0">
                <a:solidFill>
                  <a:schemeClr val="bg1"/>
                </a:solidFill>
                <a:latin typeface="Berlin Sans FB"/>
                <a:ea typeface="+mn-lt"/>
                <a:cs typeface="+mn-lt"/>
              </a:rPr>
              <a:t> et le gérer</a:t>
            </a:r>
          </a:p>
          <a:p>
            <a:endParaRPr lang="fr-FR" sz="2800" dirty="0">
              <a:solidFill>
                <a:schemeClr val="bg1"/>
              </a:solidFill>
              <a:latin typeface="Berlin Sans FB"/>
              <a:ea typeface="+mn-lt"/>
              <a:cs typeface="+mn-lt"/>
            </a:endParaRPr>
          </a:p>
          <a:p>
            <a:r>
              <a:rPr lang="fr-FR" sz="2800" dirty="0">
                <a:solidFill>
                  <a:schemeClr val="bg1"/>
                </a:solidFill>
                <a:latin typeface="Berlin Sans FB"/>
                <a:ea typeface="+mn-lt"/>
                <a:cs typeface="+mn-lt"/>
              </a:rPr>
              <a:t>-Seul le créateur peut attribuer des cartes et supprimer les éléments. </a:t>
            </a:r>
          </a:p>
          <a:p>
            <a:endParaRPr lang="fr-FR" sz="2800" dirty="0">
              <a:solidFill>
                <a:schemeClr val="bg1"/>
              </a:solidFill>
              <a:latin typeface="Berlin Sans FB"/>
              <a:ea typeface="+mn-lt"/>
              <a:cs typeface="+mn-lt"/>
            </a:endParaRPr>
          </a:p>
          <a:p>
            <a:r>
              <a:rPr lang="fr-FR" sz="2800" dirty="0">
                <a:solidFill>
                  <a:schemeClr val="bg1"/>
                </a:solidFill>
                <a:latin typeface="Berlin Sans FB"/>
                <a:ea typeface="+mn-lt"/>
                <a:cs typeface="+mn-lt"/>
              </a:rPr>
              <a:t>-Pas de rechargement sur le </a:t>
            </a:r>
            <a:r>
              <a:rPr lang="fr-FR" sz="2800" dirty="0" err="1">
                <a:solidFill>
                  <a:schemeClr val="bg1"/>
                </a:solidFill>
                <a:latin typeface="Berlin Sans FB"/>
                <a:ea typeface="+mn-lt"/>
                <a:cs typeface="+mn-lt"/>
              </a:rPr>
              <a:t>board</a:t>
            </a:r>
            <a:endParaRPr lang="fr-FR" sz="2800" dirty="0">
              <a:solidFill>
                <a:schemeClr val="bg1"/>
              </a:solidFill>
              <a:latin typeface="Berlin Sans FB"/>
              <a:ea typeface="+mn-lt"/>
              <a:cs typeface="+mn-lt"/>
            </a:endParaRPr>
          </a:p>
          <a:p>
            <a:endParaRPr lang="fr-FR" sz="2800" dirty="0">
              <a:solidFill>
                <a:schemeClr val="bg1"/>
              </a:solidFill>
              <a:latin typeface="Berlin Sans FB"/>
              <a:ea typeface="+mn-lt"/>
              <a:cs typeface="+mn-lt"/>
            </a:endParaRPr>
          </a:p>
          <a:p>
            <a:r>
              <a:rPr lang="fr-FR" sz="2800" dirty="0">
                <a:solidFill>
                  <a:schemeClr val="bg1"/>
                </a:solidFill>
                <a:latin typeface="Berlin Sans FB"/>
                <a:ea typeface="+mn-lt"/>
                <a:cs typeface="+mn-lt"/>
              </a:rPr>
              <a:t>-Synchronisation toutes les 10 secs</a:t>
            </a:r>
          </a:p>
          <a:p>
            <a:endParaRPr lang="fr-FR" sz="2800" dirty="0">
              <a:solidFill>
                <a:schemeClr val="bg1"/>
              </a:solidFill>
              <a:latin typeface="Berlin Sans FB"/>
              <a:ea typeface="+mn-lt"/>
              <a:cs typeface="+mn-lt"/>
            </a:endParaRPr>
          </a:p>
          <a:p>
            <a:r>
              <a:rPr lang="fr-FR" sz="2800" dirty="0">
                <a:solidFill>
                  <a:schemeClr val="bg1"/>
                </a:solidFill>
                <a:latin typeface="Berlin Sans FB"/>
                <a:ea typeface="+mn-lt"/>
                <a:cs typeface="+mn-lt"/>
              </a:rPr>
              <a:t>-Prévisualisation drag and drop</a:t>
            </a:r>
          </a:p>
          <a:p>
            <a:endParaRPr lang="fr-FR" sz="2800" dirty="0">
              <a:solidFill>
                <a:schemeClr val="bg1"/>
              </a:solidFill>
              <a:latin typeface="Berlin Sans FB"/>
              <a:ea typeface="+mn-lt"/>
              <a:cs typeface="+mn-lt"/>
            </a:endParaRPr>
          </a:p>
          <a:p>
            <a:r>
              <a:rPr lang="fr-FR" sz="2800" dirty="0">
                <a:solidFill>
                  <a:schemeClr val="bg1"/>
                </a:solidFill>
                <a:latin typeface="Berlin Sans FB"/>
                <a:ea typeface="+mn-lt"/>
                <a:cs typeface="+mn-lt"/>
              </a:rPr>
              <a:t>-Partie Administrateur</a:t>
            </a:r>
          </a:p>
          <a:p>
            <a:pPr algn="l"/>
            <a:endParaRPr lang="en-GB" sz="2400" dirty="0">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C233F"/>
        </a:solidFill>
        <a:effectLst/>
      </p:bgPr>
    </p:bg>
    <p:spTree>
      <p:nvGrpSpPr>
        <p:cNvPr id="1" name=""/>
        <p:cNvGrpSpPr/>
        <p:nvPr/>
      </p:nvGrpSpPr>
      <p:grpSpPr>
        <a:xfrm>
          <a:off x="0" y="0"/>
          <a:ext cx="0" cy="0"/>
          <a:chOff x="0" y="0"/>
          <a:chExt cx="0" cy="0"/>
        </a:xfrm>
      </p:grpSpPr>
      <p:sp>
        <p:nvSpPr>
          <p:cNvPr id="16" name="TextBox 16"/>
          <p:cNvSpPr txBox="1"/>
          <p:nvPr/>
        </p:nvSpPr>
        <p:spPr>
          <a:xfrm>
            <a:off x="304800" y="4533900"/>
            <a:ext cx="3352800" cy="2653290"/>
          </a:xfrm>
          <a:prstGeom prst="rect">
            <a:avLst/>
          </a:prstGeom>
        </p:spPr>
        <p:txBody>
          <a:bodyPr wrap="square" lIns="0" tIns="0" rIns="0" bIns="0" rtlCol="0" anchor="t">
            <a:spAutoFit/>
          </a:bodyPr>
          <a:lstStyle/>
          <a:p>
            <a:pPr marL="0" lvl="0" indent="0" algn="ctr">
              <a:lnSpc>
                <a:spcPts val="7170"/>
              </a:lnSpc>
              <a:spcBef>
                <a:spcPct val="0"/>
              </a:spcBef>
            </a:pPr>
            <a:r>
              <a:rPr lang="en-US" sz="4000">
                <a:solidFill>
                  <a:srgbClr val="FFFFFF"/>
                </a:solidFill>
                <a:latin typeface="Berlin Sans FB" panose="020E0602020502020306" pitchFamily="34" charset="0"/>
              </a:rPr>
              <a:t>A. </a:t>
            </a:r>
            <a:r>
              <a:rPr lang="en-US" sz="4000" err="1">
                <a:solidFill>
                  <a:srgbClr val="FFFFFF"/>
                </a:solidFill>
                <a:latin typeface="Berlin Sans FB" panose="020E0602020502020306" pitchFamily="34" charset="0"/>
              </a:rPr>
              <a:t>Modèle</a:t>
            </a:r>
            <a:r>
              <a:rPr lang="en-US" sz="4000">
                <a:solidFill>
                  <a:srgbClr val="FFFFFF"/>
                </a:solidFill>
                <a:latin typeface="Berlin Sans FB" panose="020E0602020502020306" pitchFamily="34" charset="0"/>
              </a:rPr>
              <a:t> </a:t>
            </a:r>
            <a:r>
              <a:rPr lang="en-US" sz="4000" err="1">
                <a:solidFill>
                  <a:srgbClr val="FFFFFF"/>
                </a:solidFill>
                <a:latin typeface="Berlin Sans FB" panose="020E0602020502020306" pitchFamily="34" charset="0"/>
              </a:rPr>
              <a:t>conceptuel</a:t>
            </a:r>
            <a:r>
              <a:rPr lang="en-US" sz="4000">
                <a:solidFill>
                  <a:srgbClr val="FFFFFF"/>
                </a:solidFill>
                <a:latin typeface="Berlin Sans FB" panose="020E0602020502020306" pitchFamily="34" charset="0"/>
              </a:rPr>
              <a:t> des </a:t>
            </a:r>
            <a:r>
              <a:rPr lang="en-US" sz="4000" err="1">
                <a:solidFill>
                  <a:srgbClr val="FFFFFF"/>
                </a:solidFill>
                <a:latin typeface="Berlin Sans FB" panose="020E0602020502020306" pitchFamily="34" charset="0"/>
              </a:rPr>
              <a:t>données</a:t>
            </a:r>
            <a:r>
              <a:rPr lang="en-US" sz="4000">
                <a:solidFill>
                  <a:srgbClr val="FFFFFF"/>
                </a:solidFill>
                <a:latin typeface="Berlin Sans FB" panose="020E0602020502020306" pitchFamily="34" charset="0"/>
              </a:rPr>
              <a:t> (MCD)</a:t>
            </a:r>
            <a:endParaRPr lang="en-US" sz="4000" u="none">
              <a:solidFill>
                <a:srgbClr val="FFFFFF"/>
              </a:solidFill>
              <a:latin typeface="Berlin Sans FB" panose="020E0602020502020306" pitchFamily="34" charset="0"/>
            </a:endParaRPr>
          </a:p>
        </p:txBody>
      </p:sp>
      <p:pic>
        <p:nvPicPr>
          <p:cNvPr id="21" name="Image 20">
            <a:extLst>
              <a:ext uri="{FF2B5EF4-FFF2-40B4-BE49-F238E27FC236}">
                <a16:creationId xmlns:a16="http://schemas.microsoft.com/office/drawing/2014/main" id="{E6478831-F5E6-4612-BDC4-5B8AD6615C9D}"/>
              </a:ext>
            </a:extLst>
          </p:cNvPr>
          <p:cNvPicPr>
            <a:picLocks noChangeAspect="1"/>
          </p:cNvPicPr>
          <p:nvPr/>
        </p:nvPicPr>
        <p:blipFill rotWithShape="1">
          <a:blip r:embed="rId3">
            <a:extLst>
              <a:ext uri="{28A0092B-C50C-407E-A947-70E740481C1C}">
                <a14:useLocalDpi xmlns:a14="http://schemas.microsoft.com/office/drawing/2010/main" val="0"/>
              </a:ext>
            </a:extLst>
          </a:blip>
          <a:srcRect l="18077"/>
          <a:stretch/>
        </p:blipFill>
        <p:spPr bwMode="auto">
          <a:xfrm>
            <a:off x="3896854" y="495300"/>
            <a:ext cx="13843138" cy="9296400"/>
          </a:xfrm>
          <a:prstGeom prst="rect">
            <a:avLst/>
          </a:prstGeom>
          <a:noFill/>
          <a:ln>
            <a:noFill/>
          </a:ln>
          <a:extLst>
            <a:ext uri="{53640926-AAD7-44D8-BBD7-CCE9431645EC}">
              <a14:shadowObscured xmlns:a14="http://schemas.microsoft.com/office/drawing/2010/main"/>
            </a:ext>
          </a:extLst>
        </p:spPr>
      </p:pic>
      <p:sp>
        <p:nvSpPr>
          <p:cNvPr id="22" name="TextBox 4">
            <a:extLst>
              <a:ext uri="{FF2B5EF4-FFF2-40B4-BE49-F238E27FC236}">
                <a16:creationId xmlns:a16="http://schemas.microsoft.com/office/drawing/2014/main" id="{C1891E68-0DFD-4F9E-A6B0-4AECEDDE19CF}"/>
              </a:ext>
            </a:extLst>
          </p:cNvPr>
          <p:cNvSpPr txBox="1"/>
          <p:nvPr/>
        </p:nvSpPr>
        <p:spPr>
          <a:xfrm>
            <a:off x="304800" y="495300"/>
            <a:ext cx="3352800" cy="2348335"/>
          </a:xfrm>
          <a:prstGeom prst="rect">
            <a:avLst/>
          </a:prstGeom>
        </p:spPr>
        <p:txBody>
          <a:bodyPr wrap="square" lIns="0" tIns="0" rIns="0" bIns="0" rtlCol="0" anchor="t">
            <a:spAutoFit/>
          </a:bodyPr>
          <a:lstStyle/>
          <a:p>
            <a:pPr marL="0" lvl="0" indent="0">
              <a:lnSpc>
                <a:spcPts val="9600"/>
              </a:lnSpc>
              <a:spcBef>
                <a:spcPct val="0"/>
              </a:spcBef>
            </a:pPr>
            <a:r>
              <a:rPr lang="en-US" sz="5400">
                <a:solidFill>
                  <a:srgbClr val="FFFFFF"/>
                </a:solidFill>
                <a:latin typeface="Berlin Sans FB" panose="020E0602020502020306" pitchFamily="34" charset="0"/>
              </a:rPr>
              <a:t>4. MCD et MLD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0"/>
            <a:ext cx="9144000" cy="10287000"/>
          </a:xfrm>
          <a:prstGeom prst="rect">
            <a:avLst/>
          </a:prstGeom>
          <a:solidFill>
            <a:srgbClr val="2C233F"/>
          </a:solidFill>
        </p:spPr>
      </p:sp>
      <p:pic>
        <p:nvPicPr>
          <p:cNvPr id="17" name="Image 16">
            <a:extLst>
              <a:ext uri="{FF2B5EF4-FFF2-40B4-BE49-F238E27FC236}">
                <a16:creationId xmlns:a16="http://schemas.microsoft.com/office/drawing/2014/main" id="{7B7BA623-D247-417B-AB33-7F210A4F0B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8144" y="714901"/>
            <a:ext cx="13954932" cy="8857198"/>
          </a:xfrm>
          <a:prstGeom prst="rect">
            <a:avLst/>
          </a:prstGeom>
          <a:noFill/>
          <a:ln>
            <a:noFill/>
          </a:ln>
        </p:spPr>
      </p:pic>
      <p:grpSp>
        <p:nvGrpSpPr>
          <p:cNvPr id="12" name="Group 12"/>
          <p:cNvGrpSpPr/>
          <p:nvPr/>
        </p:nvGrpSpPr>
        <p:grpSpPr>
          <a:xfrm rot="5400000">
            <a:off x="487293" y="715753"/>
            <a:ext cx="1064146" cy="1062443"/>
            <a:chOff x="0" y="0"/>
            <a:chExt cx="6350000" cy="6339840"/>
          </a:xfrm>
          <a:solidFill>
            <a:srgbClr val="2C233F"/>
          </a:solidFill>
        </p:grpSpPr>
        <p:sp>
          <p:nvSpPr>
            <p:cNvPr id="13" name="Freeform 1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18" name="TextBox 16">
            <a:extLst>
              <a:ext uri="{FF2B5EF4-FFF2-40B4-BE49-F238E27FC236}">
                <a16:creationId xmlns:a16="http://schemas.microsoft.com/office/drawing/2014/main" id="{3E50BDCB-2FA4-42D4-B96A-4ECF691F3A18}"/>
              </a:ext>
            </a:extLst>
          </p:cNvPr>
          <p:cNvSpPr txBox="1"/>
          <p:nvPr/>
        </p:nvSpPr>
        <p:spPr>
          <a:xfrm>
            <a:off x="14689138" y="3340442"/>
            <a:ext cx="3352800" cy="2653290"/>
          </a:xfrm>
          <a:prstGeom prst="rect">
            <a:avLst/>
          </a:prstGeom>
        </p:spPr>
        <p:txBody>
          <a:bodyPr wrap="square" lIns="0" tIns="0" rIns="0" bIns="0" rtlCol="0" anchor="t">
            <a:spAutoFit/>
          </a:bodyPr>
          <a:lstStyle/>
          <a:p>
            <a:pPr marL="0" lvl="0" indent="0" algn="ctr">
              <a:lnSpc>
                <a:spcPts val="7170"/>
              </a:lnSpc>
              <a:spcBef>
                <a:spcPct val="0"/>
              </a:spcBef>
            </a:pPr>
            <a:r>
              <a:rPr lang="en-US" sz="4000">
                <a:solidFill>
                  <a:srgbClr val="FFFFFF"/>
                </a:solidFill>
                <a:latin typeface="Berlin Sans FB" panose="020E0602020502020306" pitchFamily="34" charset="0"/>
              </a:rPr>
              <a:t>B. </a:t>
            </a:r>
            <a:r>
              <a:rPr lang="en-US" sz="4000" err="1">
                <a:solidFill>
                  <a:srgbClr val="FFFFFF"/>
                </a:solidFill>
                <a:latin typeface="Berlin Sans FB" panose="020E0602020502020306" pitchFamily="34" charset="0"/>
              </a:rPr>
              <a:t>Modèle</a:t>
            </a:r>
            <a:r>
              <a:rPr lang="en-US" sz="4000">
                <a:solidFill>
                  <a:srgbClr val="FFFFFF"/>
                </a:solidFill>
                <a:latin typeface="Berlin Sans FB" panose="020E0602020502020306" pitchFamily="34" charset="0"/>
              </a:rPr>
              <a:t> </a:t>
            </a:r>
            <a:r>
              <a:rPr lang="en-US" sz="4000" err="1">
                <a:solidFill>
                  <a:srgbClr val="FFFFFF"/>
                </a:solidFill>
                <a:latin typeface="Berlin Sans FB" panose="020E0602020502020306" pitchFamily="34" charset="0"/>
              </a:rPr>
              <a:t>logique</a:t>
            </a:r>
            <a:r>
              <a:rPr lang="en-US" sz="4000">
                <a:solidFill>
                  <a:srgbClr val="FFFFFF"/>
                </a:solidFill>
                <a:latin typeface="Berlin Sans FB" panose="020E0602020502020306" pitchFamily="34" charset="0"/>
              </a:rPr>
              <a:t> des </a:t>
            </a:r>
            <a:r>
              <a:rPr lang="en-US" sz="4000" err="1">
                <a:solidFill>
                  <a:srgbClr val="FFFFFF"/>
                </a:solidFill>
                <a:latin typeface="Berlin Sans FB" panose="020E0602020502020306" pitchFamily="34" charset="0"/>
              </a:rPr>
              <a:t>données</a:t>
            </a:r>
            <a:r>
              <a:rPr lang="en-US" sz="4000">
                <a:solidFill>
                  <a:srgbClr val="FFFFFF"/>
                </a:solidFill>
                <a:latin typeface="Berlin Sans FB" panose="020E0602020502020306" pitchFamily="34" charset="0"/>
              </a:rPr>
              <a:t> (MLD)</a:t>
            </a:r>
            <a:endParaRPr lang="en-US" sz="4000" u="none">
              <a:solidFill>
                <a:srgbClr val="FFFFFF"/>
              </a:solidFill>
              <a:latin typeface="Berlin Sans FB" panose="020E0602020502020306"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32957" y="4057650"/>
            <a:ext cx="6944238" cy="1438664"/>
          </a:xfrm>
          <a:prstGeom prst="rect">
            <a:avLst/>
          </a:prstGeom>
        </p:spPr>
        <p:txBody>
          <a:bodyPr lIns="0" tIns="0" rIns="0" bIns="0" rtlCol="0" anchor="t">
            <a:spAutoFit/>
          </a:bodyPr>
          <a:lstStyle/>
          <a:p>
            <a:pPr>
              <a:lnSpc>
                <a:spcPts val="5759"/>
              </a:lnSpc>
            </a:pPr>
            <a:r>
              <a:rPr lang="en-US" sz="4800">
                <a:solidFill>
                  <a:srgbClr val="31356E"/>
                </a:solidFill>
                <a:latin typeface="Berlin Sans FB" panose="020E0602020502020306" pitchFamily="34" charset="0"/>
              </a:rPr>
              <a:t>5. Le Model View Controller de </a:t>
            </a:r>
            <a:r>
              <a:rPr lang="en-US" sz="4800" err="1">
                <a:solidFill>
                  <a:srgbClr val="31356E"/>
                </a:solidFill>
                <a:latin typeface="Berlin Sans FB" panose="020E0602020502020306" pitchFamily="34" charset="0"/>
              </a:rPr>
              <a:t>TPlanner</a:t>
            </a:r>
            <a:endParaRPr lang="en-US" sz="4800">
              <a:solidFill>
                <a:srgbClr val="31356E"/>
              </a:solidFill>
              <a:latin typeface="Berlin Sans FB" panose="020E0602020502020306" pitchFamily="34" charset="0"/>
            </a:endParaRPr>
          </a:p>
        </p:txBody>
      </p:sp>
      <p:sp>
        <p:nvSpPr>
          <p:cNvPr id="15" name="Triangle isocèle 14">
            <a:extLst>
              <a:ext uri="{FF2B5EF4-FFF2-40B4-BE49-F238E27FC236}">
                <a16:creationId xmlns:a16="http://schemas.microsoft.com/office/drawing/2014/main" id="{CCA2495F-BC56-4A52-86DE-003D1D2A49ED}"/>
              </a:ext>
            </a:extLst>
          </p:cNvPr>
          <p:cNvSpPr/>
          <p:nvPr/>
        </p:nvSpPr>
        <p:spPr>
          <a:xfrm>
            <a:off x="7998093" y="5686322"/>
            <a:ext cx="5774657" cy="5000852"/>
          </a:xfrm>
          <a:prstGeom prst="triangle">
            <a:avLst/>
          </a:prstGeom>
          <a:solidFill>
            <a:srgbClr val="AC9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Triangle isocèle 15">
            <a:extLst>
              <a:ext uri="{FF2B5EF4-FFF2-40B4-BE49-F238E27FC236}">
                <a16:creationId xmlns:a16="http://schemas.microsoft.com/office/drawing/2014/main" id="{D8569D20-81EE-4F30-9517-4AF09C3D2189}"/>
              </a:ext>
            </a:extLst>
          </p:cNvPr>
          <p:cNvSpPr/>
          <p:nvPr/>
        </p:nvSpPr>
        <p:spPr>
          <a:xfrm>
            <a:off x="11644247" y="-129737"/>
            <a:ext cx="5774657" cy="5000852"/>
          </a:xfrm>
          <a:prstGeom prst="triangle">
            <a:avLst/>
          </a:prstGeom>
          <a:solidFill>
            <a:srgbClr val="2C2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riangle isocèle 16">
            <a:extLst>
              <a:ext uri="{FF2B5EF4-FFF2-40B4-BE49-F238E27FC236}">
                <a16:creationId xmlns:a16="http://schemas.microsoft.com/office/drawing/2014/main" id="{D8F9A633-A3A2-48CB-968A-FE14E3414F2B}"/>
              </a:ext>
            </a:extLst>
          </p:cNvPr>
          <p:cNvSpPr/>
          <p:nvPr/>
        </p:nvSpPr>
        <p:spPr>
          <a:xfrm flipV="1">
            <a:off x="11644247" y="5686322"/>
            <a:ext cx="5774657" cy="5000852"/>
          </a:xfrm>
          <a:prstGeom prst="triangle">
            <a:avLst/>
          </a:prstGeom>
          <a:solidFill>
            <a:srgbClr val="59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riangle isocèle 17">
            <a:extLst>
              <a:ext uri="{FF2B5EF4-FFF2-40B4-BE49-F238E27FC236}">
                <a16:creationId xmlns:a16="http://schemas.microsoft.com/office/drawing/2014/main" id="{AE04D006-E06A-4AC1-B74D-16CADF7431FF}"/>
              </a:ext>
            </a:extLst>
          </p:cNvPr>
          <p:cNvSpPr/>
          <p:nvPr/>
        </p:nvSpPr>
        <p:spPr>
          <a:xfrm>
            <a:off x="15400671" y="5686322"/>
            <a:ext cx="5774657" cy="5000852"/>
          </a:xfrm>
          <a:prstGeom prst="triangle">
            <a:avLst/>
          </a:prstGeom>
          <a:solidFill>
            <a:srgbClr val="2C2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riangle isocèle 18">
            <a:extLst>
              <a:ext uri="{FF2B5EF4-FFF2-40B4-BE49-F238E27FC236}">
                <a16:creationId xmlns:a16="http://schemas.microsoft.com/office/drawing/2014/main" id="{5656DA51-9F6A-4523-8063-068034B6C672}"/>
              </a:ext>
            </a:extLst>
          </p:cNvPr>
          <p:cNvSpPr/>
          <p:nvPr/>
        </p:nvSpPr>
        <p:spPr>
          <a:xfrm flipV="1">
            <a:off x="7998093" y="-129737"/>
            <a:ext cx="5774657" cy="5000852"/>
          </a:xfrm>
          <a:prstGeom prst="triangle">
            <a:avLst/>
          </a:prstGeom>
          <a:solidFill>
            <a:srgbClr val="59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Triangle isocèle 19">
            <a:extLst>
              <a:ext uri="{FF2B5EF4-FFF2-40B4-BE49-F238E27FC236}">
                <a16:creationId xmlns:a16="http://schemas.microsoft.com/office/drawing/2014/main" id="{D4456DF3-4975-4A4C-A85C-009733473372}"/>
              </a:ext>
            </a:extLst>
          </p:cNvPr>
          <p:cNvSpPr/>
          <p:nvPr/>
        </p:nvSpPr>
        <p:spPr>
          <a:xfrm flipV="1">
            <a:off x="15400671" y="-129737"/>
            <a:ext cx="5774657" cy="5000852"/>
          </a:xfrm>
          <a:prstGeom prst="triangle">
            <a:avLst/>
          </a:prstGeom>
          <a:solidFill>
            <a:srgbClr val="AC9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80854" y="1565555"/>
            <a:ext cx="4519845" cy="921544"/>
          </a:xfrm>
          <a:prstGeom prst="rect">
            <a:avLst/>
          </a:prstGeom>
        </p:spPr>
        <p:txBody>
          <a:bodyPr wrap="square" lIns="0" tIns="0" rIns="0" bIns="0" rtlCol="0" anchor="t">
            <a:spAutoFit/>
          </a:bodyPr>
          <a:lstStyle/>
          <a:p>
            <a:pPr>
              <a:lnSpc>
                <a:spcPts val="7200"/>
              </a:lnSpc>
            </a:pPr>
            <a:r>
              <a:rPr lang="en-US" sz="6000">
                <a:solidFill>
                  <a:srgbClr val="31356E"/>
                </a:solidFill>
                <a:latin typeface="Berlin Sans FB" panose="020E0602020502020306" pitchFamily="34" charset="0"/>
              </a:rPr>
              <a:t>Dossier public</a:t>
            </a:r>
          </a:p>
        </p:txBody>
      </p:sp>
      <p:grpSp>
        <p:nvGrpSpPr>
          <p:cNvPr id="34" name="Group 34"/>
          <p:cNvGrpSpPr/>
          <p:nvPr/>
        </p:nvGrpSpPr>
        <p:grpSpPr>
          <a:xfrm rot="10800000" flipV="1">
            <a:off x="16428230" y="8438997"/>
            <a:ext cx="1859770" cy="1856795"/>
            <a:chOff x="0" y="0"/>
            <a:chExt cx="6350000" cy="6339840"/>
          </a:xfrm>
          <a:solidFill>
            <a:srgbClr val="2C233F"/>
          </a:solidFill>
        </p:grpSpPr>
        <p:sp>
          <p:nvSpPr>
            <p:cNvPr id="35" name="Freeform 3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pic>
        <p:nvPicPr>
          <p:cNvPr id="4" name="Image 3">
            <a:extLst>
              <a:ext uri="{FF2B5EF4-FFF2-40B4-BE49-F238E27FC236}">
                <a16:creationId xmlns:a16="http://schemas.microsoft.com/office/drawing/2014/main" id="{C0E0429B-4F08-490A-9168-970DCC32A881}"/>
              </a:ext>
            </a:extLst>
          </p:cNvPr>
          <p:cNvPicPr>
            <a:picLocks noChangeAspect="1"/>
          </p:cNvPicPr>
          <p:nvPr/>
        </p:nvPicPr>
        <p:blipFill>
          <a:blip r:embed="rId3"/>
          <a:stretch>
            <a:fillRect/>
          </a:stretch>
        </p:blipFill>
        <p:spPr>
          <a:xfrm>
            <a:off x="1104300" y="2705099"/>
            <a:ext cx="4138845" cy="6980725"/>
          </a:xfrm>
          <a:prstGeom prst="rect">
            <a:avLst/>
          </a:prstGeom>
        </p:spPr>
      </p:pic>
      <p:sp>
        <p:nvSpPr>
          <p:cNvPr id="7" name="TextBox 2">
            <a:extLst>
              <a:ext uri="{FF2B5EF4-FFF2-40B4-BE49-F238E27FC236}">
                <a16:creationId xmlns:a16="http://schemas.microsoft.com/office/drawing/2014/main" id="{63816F50-7688-4C25-9F60-18BC4EB67889}"/>
              </a:ext>
            </a:extLst>
          </p:cNvPr>
          <p:cNvSpPr txBox="1"/>
          <p:nvPr/>
        </p:nvSpPr>
        <p:spPr>
          <a:xfrm>
            <a:off x="4448007" y="366480"/>
            <a:ext cx="9391986" cy="981075"/>
          </a:xfrm>
          <a:prstGeom prst="rect">
            <a:avLst/>
          </a:prstGeom>
        </p:spPr>
        <p:txBody>
          <a:bodyPr wrap="square" lIns="0" tIns="0" rIns="0" bIns="0" rtlCol="0" anchor="t">
            <a:spAutoFit/>
          </a:bodyPr>
          <a:lstStyle/>
          <a:p>
            <a:pPr marL="0" lvl="0" indent="0">
              <a:lnSpc>
                <a:spcPts val="7710"/>
              </a:lnSpc>
              <a:spcBef>
                <a:spcPct val="0"/>
              </a:spcBef>
            </a:pPr>
            <a:r>
              <a:rPr lang="en-US" sz="6425" err="1">
                <a:solidFill>
                  <a:srgbClr val="31356E"/>
                </a:solidFill>
                <a:latin typeface="Berlin Sans FB" panose="020E0602020502020306" pitchFamily="34" charset="0"/>
              </a:rPr>
              <a:t>Exemple</a:t>
            </a:r>
            <a:r>
              <a:rPr lang="en-US" sz="6425">
                <a:solidFill>
                  <a:srgbClr val="31356E"/>
                </a:solidFill>
                <a:latin typeface="Berlin Sans FB" panose="020E0602020502020306" pitchFamily="34" charset="0"/>
              </a:rPr>
              <a:t> </a:t>
            </a:r>
            <a:r>
              <a:rPr lang="en-US" sz="6425" err="1">
                <a:solidFill>
                  <a:srgbClr val="31356E"/>
                </a:solidFill>
                <a:latin typeface="Berlin Sans FB" panose="020E0602020502020306" pitchFamily="34" charset="0"/>
              </a:rPr>
              <a:t>BoardController</a:t>
            </a:r>
            <a:endParaRPr lang="en-US" sz="6425">
              <a:solidFill>
                <a:srgbClr val="31356E"/>
              </a:solidFill>
              <a:latin typeface="Berlin Sans FB" panose="020E0602020502020306" pitchFamily="34" charset="0"/>
            </a:endParaRPr>
          </a:p>
        </p:txBody>
      </p:sp>
      <p:sp>
        <p:nvSpPr>
          <p:cNvPr id="5" name="Rectangle 4">
            <a:extLst>
              <a:ext uri="{FF2B5EF4-FFF2-40B4-BE49-F238E27FC236}">
                <a16:creationId xmlns:a16="http://schemas.microsoft.com/office/drawing/2014/main" id="{57ECB7A1-063C-4B93-8A61-8C63EA39E2E8}"/>
              </a:ext>
            </a:extLst>
          </p:cNvPr>
          <p:cNvSpPr/>
          <p:nvPr/>
        </p:nvSpPr>
        <p:spPr>
          <a:xfrm>
            <a:off x="1271355" y="7048500"/>
            <a:ext cx="3176652"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avec flèche 14">
            <a:extLst>
              <a:ext uri="{FF2B5EF4-FFF2-40B4-BE49-F238E27FC236}">
                <a16:creationId xmlns:a16="http://schemas.microsoft.com/office/drawing/2014/main" id="{D55B2698-00CD-4845-98F6-D8DF47C8D781}"/>
              </a:ext>
            </a:extLst>
          </p:cNvPr>
          <p:cNvCxnSpPr/>
          <p:nvPr/>
        </p:nvCxnSpPr>
        <p:spPr>
          <a:xfrm flipV="1">
            <a:off x="4800600" y="2705099"/>
            <a:ext cx="1752600" cy="45720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Image 16">
            <a:extLst>
              <a:ext uri="{FF2B5EF4-FFF2-40B4-BE49-F238E27FC236}">
                <a16:creationId xmlns:a16="http://schemas.microsoft.com/office/drawing/2014/main" id="{74DD68AA-A466-4118-AFAF-13BF0AF12BB6}"/>
              </a:ext>
            </a:extLst>
          </p:cNvPr>
          <p:cNvPicPr>
            <a:picLocks noChangeAspect="1"/>
          </p:cNvPicPr>
          <p:nvPr/>
        </p:nvPicPr>
        <p:blipFill>
          <a:blip r:embed="rId4"/>
          <a:stretch>
            <a:fillRect/>
          </a:stretch>
        </p:blipFill>
        <p:spPr>
          <a:xfrm>
            <a:off x="6676190" y="2625968"/>
            <a:ext cx="6430211" cy="61674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1028410" y="1149521"/>
            <a:ext cx="4662488" cy="921544"/>
          </a:xfrm>
          <a:prstGeom prst="rect">
            <a:avLst/>
          </a:prstGeom>
        </p:spPr>
        <p:txBody>
          <a:bodyPr wrap="square" lIns="0" tIns="0" rIns="0" bIns="0" rtlCol="0" anchor="t">
            <a:spAutoFit/>
          </a:bodyPr>
          <a:lstStyle/>
          <a:p>
            <a:pPr>
              <a:lnSpc>
                <a:spcPts val="7200"/>
              </a:lnSpc>
            </a:pPr>
            <a:r>
              <a:rPr lang="en-US" sz="6000">
                <a:solidFill>
                  <a:srgbClr val="31356E"/>
                </a:solidFill>
                <a:latin typeface="Berlin Sans FB" panose="020E0602020502020306" pitchFamily="34" charset="0"/>
              </a:rPr>
              <a:t>Controller</a:t>
            </a:r>
          </a:p>
        </p:txBody>
      </p:sp>
      <p:grpSp>
        <p:nvGrpSpPr>
          <p:cNvPr id="20" name="Group 20"/>
          <p:cNvGrpSpPr/>
          <p:nvPr/>
        </p:nvGrpSpPr>
        <p:grpSpPr>
          <a:xfrm rot="16200000" flipV="1">
            <a:off x="-1488" y="8443373"/>
            <a:ext cx="1859770" cy="1856795"/>
            <a:chOff x="0" y="0"/>
            <a:chExt cx="6350000" cy="6339840"/>
          </a:xfrm>
          <a:solidFill>
            <a:srgbClr val="2C233F"/>
          </a:solidFill>
        </p:grpSpPr>
        <p:sp>
          <p:nvSpPr>
            <p:cNvPr id="21" name="Freeform 2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22" name="Group 22"/>
          <p:cNvGrpSpPr/>
          <p:nvPr/>
        </p:nvGrpSpPr>
        <p:grpSpPr>
          <a:xfrm rot="5400000" flipV="1">
            <a:off x="16435580" y="1487"/>
            <a:ext cx="1859770" cy="1856795"/>
            <a:chOff x="0" y="0"/>
            <a:chExt cx="6350000" cy="6339840"/>
          </a:xfrm>
          <a:solidFill>
            <a:srgbClr val="2C233F"/>
          </a:solidFill>
        </p:grpSpPr>
        <p:sp>
          <p:nvSpPr>
            <p:cNvPr id="23" name="Freeform 2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pic>
        <p:nvPicPr>
          <p:cNvPr id="13" name="Image 12">
            <a:extLst>
              <a:ext uri="{FF2B5EF4-FFF2-40B4-BE49-F238E27FC236}">
                <a16:creationId xmlns:a16="http://schemas.microsoft.com/office/drawing/2014/main" id="{91D30BD9-7C5E-44D7-8558-9B171F83EC1E}"/>
              </a:ext>
            </a:extLst>
          </p:cNvPr>
          <p:cNvPicPr>
            <a:picLocks noChangeAspect="1"/>
          </p:cNvPicPr>
          <p:nvPr/>
        </p:nvPicPr>
        <p:blipFill>
          <a:blip r:embed="rId3"/>
          <a:stretch>
            <a:fillRect/>
          </a:stretch>
        </p:blipFill>
        <p:spPr>
          <a:xfrm>
            <a:off x="718848" y="2676590"/>
            <a:ext cx="4972050" cy="5417658"/>
          </a:xfrm>
          <a:prstGeom prst="rect">
            <a:avLst/>
          </a:prstGeom>
        </p:spPr>
      </p:pic>
      <p:pic>
        <p:nvPicPr>
          <p:cNvPr id="8" name="Image 7">
            <a:extLst>
              <a:ext uri="{FF2B5EF4-FFF2-40B4-BE49-F238E27FC236}">
                <a16:creationId xmlns:a16="http://schemas.microsoft.com/office/drawing/2014/main" id="{489FAF36-24B7-46C0-A4BA-4C686F43265C}"/>
              </a:ext>
            </a:extLst>
          </p:cNvPr>
          <p:cNvPicPr>
            <a:picLocks noChangeAspect="1"/>
          </p:cNvPicPr>
          <p:nvPr/>
        </p:nvPicPr>
        <p:blipFill>
          <a:blip r:embed="rId4"/>
          <a:stretch>
            <a:fillRect/>
          </a:stretch>
        </p:blipFill>
        <p:spPr>
          <a:xfrm>
            <a:off x="5879150" y="1224891"/>
            <a:ext cx="11380440" cy="8108779"/>
          </a:xfrm>
          <a:prstGeom prst="rect">
            <a:avLst/>
          </a:prstGeom>
        </p:spPr>
      </p:pic>
      <p:sp>
        <p:nvSpPr>
          <p:cNvPr id="19" name="Rectangle 18">
            <a:extLst>
              <a:ext uri="{FF2B5EF4-FFF2-40B4-BE49-F238E27FC236}">
                <a16:creationId xmlns:a16="http://schemas.microsoft.com/office/drawing/2014/main" id="{9EC93365-B557-488C-8F3C-A8FC7A84D0F2}"/>
              </a:ext>
            </a:extLst>
          </p:cNvPr>
          <p:cNvSpPr/>
          <p:nvPr/>
        </p:nvSpPr>
        <p:spPr>
          <a:xfrm>
            <a:off x="1443057" y="3771900"/>
            <a:ext cx="3176652"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 name="Connecteur droit avec flèche 2">
            <a:extLst>
              <a:ext uri="{FF2B5EF4-FFF2-40B4-BE49-F238E27FC236}">
                <a16:creationId xmlns:a16="http://schemas.microsoft.com/office/drawing/2014/main" id="{77F60C4D-4F17-40A0-8E69-8882405331DE}"/>
              </a:ext>
            </a:extLst>
          </p:cNvPr>
          <p:cNvCxnSpPr>
            <a:endCxn id="12" idx="3"/>
          </p:cNvCxnSpPr>
          <p:nvPr/>
        </p:nvCxnSpPr>
        <p:spPr>
          <a:xfrm flipV="1">
            <a:off x="4846320" y="1610293"/>
            <a:ext cx="844578" cy="24130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8"/>
          <p:cNvGrpSpPr/>
          <p:nvPr/>
        </p:nvGrpSpPr>
        <p:grpSpPr>
          <a:xfrm rot="-10800000">
            <a:off x="16428230" y="0"/>
            <a:ext cx="1859770" cy="1856795"/>
            <a:chOff x="0" y="0"/>
            <a:chExt cx="6350000" cy="6339840"/>
          </a:xfrm>
          <a:solidFill>
            <a:srgbClr val="2C233F"/>
          </a:solidFill>
        </p:grpSpPr>
        <p:sp>
          <p:nvSpPr>
            <p:cNvPr id="19" name="Freeform 1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pic>
        <p:nvPicPr>
          <p:cNvPr id="9" name="Image 8">
            <a:extLst>
              <a:ext uri="{FF2B5EF4-FFF2-40B4-BE49-F238E27FC236}">
                <a16:creationId xmlns:a16="http://schemas.microsoft.com/office/drawing/2014/main" id="{AF2BE9FD-CBAA-47C6-9960-198D1237A786}"/>
              </a:ext>
            </a:extLst>
          </p:cNvPr>
          <p:cNvPicPr>
            <a:picLocks noChangeAspect="1"/>
          </p:cNvPicPr>
          <p:nvPr/>
        </p:nvPicPr>
        <p:blipFill>
          <a:blip r:embed="rId3"/>
          <a:stretch>
            <a:fillRect/>
          </a:stretch>
        </p:blipFill>
        <p:spPr>
          <a:xfrm>
            <a:off x="726451" y="1856796"/>
            <a:ext cx="4662488" cy="4640391"/>
          </a:xfrm>
          <a:prstGeom prst="rect">
            <a:avLst/>
          </a:prstGeom>
        </p:spPr>
      </p:pic>
      <p:sp>
        <p:nvSpPr>
          <p:cNvPr id="10" name="TextBox 2">
            <a:extLst>
              <a:ext uri="{FF2B5EF4-FFF2-40B4-BE49-F238E27FC236}">
                <a16:creationId xmlns:a16="http://schemas.microsoft.com/office/drawing/2014/main" id="{B06F3F0A-AC6B-4C69-909D-D80E5FD5A775}"/>
              </a:ext>
            </a:extLst>
          </p:cNvPr>
          <p:cNvSpPr txBox="1"/>
          <p:nvPr/>
        </p:nvSpPr>
        <p:spPr>
          <a:xfrm>
            <a:off x="1566714" y="437860"/>
            <a:ext cx="2804881" cy="981075"/>
          </a:xfrm>
          <a:prstGeom prst="rect">
            <a:avLst/>
          </a:prstGeom>
        </p:spPr>
        <p:txBody>
          <a:bodyPr wrap="square" lIns="0" tIns="0" rIns="0" bIns="0" rtlCol="0" anchor="t">
            <a:spAutoFit/>
          </a:bodyPr>
          <a:lstStyle/>
          <a:p>
            <a:pPr marL="0" lvl="0" indent="0">
              <a:lnSpc>
                <a:spcPts val="7710"/>
              </a:lnSpc>
              <a:spcBef>
                <a:spcPct val="0"/>
              </a:spcBef>
            </a:pPr>
            <a:r>
              <a:rPr lang="en-US" sz="6425">
                <a:solidFill>
                  <a:srgbClr val="31356E"/>
                </a:solidFill>
                <a:latin typeface="Berlin Sans FB" panose="020E0602020502020306" pitchFamily="34" charset="0"/>
              </a:rPr>
              <a:t>Model</a:t>
            </a:r>
          </a:p>
        </p:txBody>
      </p:sp>
      <p:pic>
        <p:nvPicPr>
          <p:cNvPr id="7" name="Image 6">
            <a:extLst>
              <a:ext uri="{FF2B5EF4-FFF2-40B4-BE49-F238E27FC236}">
                <a16:creationId xmlns:a16="http://schemas.microsoft.com/office/drawing/2014/main" id="{FD0165FE-01A9-49A6-AA60-D5016FB9EE25}"/>
              </a:ext>
            </a:extLst>
          </p:cNvPr>
          <p:cNvPicPr>
            <a:picLocks noChangeAspect="1"/>
          </p:cNvPicPr>
          <p:nvPr/>
        </p:nvPicPr>
        <p:blipFill>
          <a:blip r:embed="rId4"/>
          <a:stretch>
            <a:fillRect/>
          </a:stretch>
        </p:blipFill>
        <p:spPr>
          <a:xfrm>
            <a:off x="5791200" y="1856796"/>
            <a:ext cx="11359260" cy="5005388"/>
          </a:xfrm>
          <a:prstGeom prst="rect">
            <a:avLst/>
          </a:prstGeom>
        </p:spPr>
      </p:pic>
      <p:sp>
        <p:nvSpPr>
          <p:cNvPr id="13" name="Rectangle 12">
            <a:extLst>
              <a:ext uri="{FF2B5EF4-FFF2-40B4-BE49-F238E27FC236}">
                <a16:creationId xmlns:a16="http://schemas.microsoft.com/office/drawing/2014/main" id="{211E253E-7576-4FA9-943B-AC913022C4F4}"/>
              </a:ext>
            </a:extLst>
          </p:cNvPr>
          <p:cNvSpPr/>
          <p:nvPr/>
        </p:nvSpPr>
        <p:spPr>
          <a:xfrm>
            <a:off x="1380828" y="2908300"/>
            <a:ext cx="3176652"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Image 13">
            <a:extLst>
              <a:ext uri="{FF2B5EF4-FFF2-40B4-BE49-F238E27FC236}">
                <a16:creationId xmlns:a16="http://schemas.microsoft.com/office/drawing/2014/main" id="{65322EAA-E0A7-4A5F-A9B9-0A4FF99FA6BD}"/>
              </a:ext>
            </a:extLst>
          </p:cNvPr>
          <p:cNvPicPr>
            <a:picLocks noChangeAspect="1"/>
          </p:cNvPicPr>
          <p:nvPr/>
        </p:nvPicPr>
        <p:blipFill>
          <a:blip r:embed="rId5"/>
          <a:stretch>
            <a:fillRect/>
          </a:stretch>
        </p:blipFill>
        <p:spPr>
          <a:xfrm>
            <a:off x="13367974" y="6488395"/>
            <a:ext cx="4193575" cy="2586038"/>
          </a:xfrm>
          <a:prstGeom prst="rect">
            <a:avLst/>
          </a:prstGeom>
        </p:spPr>
      </p:pic>
      <p:cxnSp>
        <p:nvCxnSpPr>
          <p:cNvPr id="12" name="Connecteur droit avec flèche 11">
            <a:extLst>
              <a:ext uri="{FF2B5EF4-FFF2-40B4-BE49-F238E27FC236}">
                <a16:creationId xmlns:a16="http://schemas.microsoft.com/office/drawing/2014/main" id="{2F8B9E71-7717-4A30-AD11-2EBB3EF5CB84}"/>
              </a:ext>
            </a:extLst>
          </p:cNvPr>
          <p:cNvCxnSpPr/>
          <p:nvPr/>
        </p:nvCxnSpPr>
        <p:spPr>
          <a:xfrm>
            <a:off x="11277600" y="5981700"/>
            <a:ext cx="2438400" cy="2209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57200" y="419100"/>
            <a:ext cx="17373599" cy="9448800"/>
          </a:xfrm>
          <a:prstGeom prst="rect">
            <a:avLst/>
          </a:prstGeom>
          <a:solidFill>
            <a:srgbClr val="242424">
              <a:alpha val="4706"/>
            </a:srgbClr>
          </a:solidFill>
        </p:spPr>
      </p:sp>
      <p:grpSp>
        <p:nvGrpSpPr>
          <p:cNvPr id="3" name="Group 3"/>
          <p:cNvGrpSpPr/>
          <p:nvPr/>
        </p:nvGrpSpPr>
        <p:grpSpPr>
          <a:xfrm rot="10800000" flipH="1">
            <a:off x="492369" y="419100"/>
            <a:ext cx="1227019" cy="1225055"/>
            <a:chOff x="0" y="0"/>
            <a:chExt cx="6350000" cy="6339840"/>
          </a:xfrm>
          <a:solidFill>
            <a:srgbClr val="2C233F"/>
          </a:solidFill>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14" name="TextBox 9">
            <a:extLst>
              <a:ext uri="{FF2B5EF4-FFF2-40B4-BE49-F238E27FC236}">
                <a16:creationId xmlns:a16="http://schemas.microsoft.com/office/drawing/2014/main" id="{FFF458F6-3A1D-4D19-AD69-5B5857392378}"/>
              </a:ext>
            </a:extLst>
          </p:cNvPr>
          <p:cNvSpPr txBox="1"/>
          <p:nvPr/>
        </p:nvSpPr>
        <p:spPr>
          <a:xfrm>
            <a:off x="1482978" y="1456337"/>
            <a:ext cx="3952875" cy="923330"/>
          </a:xfrm>
          <a:prstGeom prst="rect">
            <a:avLst/>
          </a:prstGeom>
        </p:spPr>
        <p:txBody>
          <a:bodyPr wrap="square" lIns="0" tIns="0" rIns="0" bIns="0" rtlCol="0" anchor="t">
            <a:spAutoFit/>
          </a:bodyPr>
          <a:lstStyle/>
          <a:p>
            <a:pPr>
              <a:lnSpc>
                <a:spcPts val="7200"/>
              </a:lnSpc>
            </a:pPr>
            <a:r>
              <a:rPr lang="en-US" sz="6000">
                <a:solidFill>
                  <a:srgbClr val="31356E"/>
                </a:solidFill>
                <a:latin typeface="Berlin Sans FB" panose="020E0602020502020306" pitchFamily="34" charset="0"/>
              </a:rPr>
              <a:t>View</a:t>
            </a:r>
          </a:p>
        </p:txBody>
      </p:sp>
      <p:pic>
        <p:nvPicPr>
          <p:cNvPr id="15" name="Image 14">
            <a:extLst>
              <a:ext uri="{FF2B5EF4-FFF2-40B4-BE49-F238E27FC236}">
                <a16:creationId xmlns:a16="http://schemas.microsoft.com/office/drawing/2014/main" id="{E3BC5761-55DC-4B3F-A59E-C831B51DAA2B}"/>
              </a:ext>
            </a:extLst>
          </p:cNvPr>
          <p:cNvPicPr>
            <a:picLocks noChangeAspect="1"/>
          </p:cNvPicPr>
          <p:nvPr/>
        </p:nvPicPr>
        <p:blipFill>
          <a:blip r:embed="rId3"/>
          <a:stretch>
            <a:fillRect/>
          </a:stretch>
        </p:blipFill>
        <p:spPr>
          <a:xfrm>
            <a:off x="1482978" y="2912974"/>
            <a:ext cx="3952875" cy="5296085"/>
          </a:xfrm>
          <a:prstGeom prst="rect">
            <a:avLst/>
          </a:prstGeom>
        </p:spPr>
      </p:pic>
      <p:pic>
        <p:nvPicPr>
          <p:cNvPr id="23" name="Image 22">
            <a:extLst>
              <a:ext uri="{FF2B5EF4-FFF2-40B4-BE49-F238E27FC236}">
                <a16:creationId xmlns:a16="http://schemas.microsoft.com/office/drawing/2014/main" id="{B3456A85-17DD-4558-8D21-039ACCDB6162}"/>
              </a:ext>
            </a:extLst>
          </p:cNvPr>
          <p:cNvPicPr>
            <a:picLocks noChangeAspect="1"/>
          </p:cNvPicPr>
          <p:nvPr/>
        </p:nvPicPr>
        <p:blipFill>
          <a:blip r:embed="rId4"/>
          <a:stretch>
            <a:fillRect/>
          </a:stretch>
        </p:blipFill>
        <p:spPr>
          <a:xfrm>
            <a:off x="6934200" y="2992222"/>
            <a:ext cx="9369997" cy="5296085"/>
          </a:xfrm>
          <a:prstGeom prst="rect">
            <a:avLst/>
          </a:prstGeom>
        </p:spPr>
      </p:pic>
      <p:sp>
        <p:nvSpPr>
          <p:cNvPr id="24" name="Rectangle 23">
            <a:extLst>
              <a:ext uri="{FF2B5EF4-FFF2-40B4-BE49-F238E27FC236}">
                <a16:creationId xmlns:a16="http://schemas.microsoft.com/office/drawing/2014/main" id="{3D2CBD5C-FD08-4456-9088-9B4148A7CF27}"/>
              </a:ext>
            </a:extLst>
          </p:cNvPr>
          <p:cNvSpPr/>
          <p:nvPr/>
        </p:nvSpPr>
        <p:spPr>
          <a:xfrm>
            <a:off x="1518147" y="5065716"/>
            <a:ext cx="3176652"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avec flèche 5">
            <a:extLst>
              <a:ext uri="{FF2B5EF4-FFF2-40B4-BE49-F238E27FC236}">
                <a16:creationId xmlns:a16="http://schemas.microsoft.com/office/drawing/2014/main" id="{7134126E-7B7D-44BD-AFDE-B429DB1C5B7D}"/>
              </a:ext>
            </a:extLst>
          </p:cNvPr>
          <p:cNvCxnSpPr/>
          <p:nvPr/>
        </p:nvCxnSpPr>
        <p:spPr>
          <a:xfrm flipV="1">
            <a:off x="4992624" y="3255264"/>
            <a:ext cx="1810512" cy="18882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Parallélogramme 7">
            <a:extLst>
              <a:ext uri="{FF2B5EF4-FFF2-40B4-BE49-F238E27FC236}">
                <a16:creationId xmlns:a16="http://schemas.microsoft.com/office/drawing/2014/main" id="{6888BD9C-90BF-4F76-B501-B719D12183B2}"/>
              </a:ext>
            </a:extLst>
          </p:cNvPr>
          <p:cNvSpPr/>
          <p:nvPr/>
        </p:nvSpPr>
        <p:spPr>
          <a:xfrm>
            <a:off x="-248589" y="-498587"/>
            <a:ext cx="9937631" cy="10800271"/>
          </a:xfrm>
          <a:prstGeom prst="parallelogram">
            <a:avLst>
              <a:gd name="adj" fmla="val 64415"/>
            </a:avLst>
          </a:prstGeom>
          <a:solidFill>
            <a:srgbClr val="3CCE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TextBox 6"/>
          <p:cNvSpPr txBox="1"/>
          <p:nvPr/>
        </p:nvSpPr>
        <p:spPr>
          <a:xfrm>
            <a:off x="9027236" y="1366258"/>
            <a:ext cx="8675921" cy="565476"/>
          </a:xfrm>
          <a:prstGeom prst="rect">
            <a:avLst/>
          </a:prstGeom>
        </p:spPr>
        <p:txBody>
          <a:bodyPr lIns="0" tIns="0" rIns="0" bIns="0" rtlCol="0" anchor="t">
            <a:spAutoFit/>
          </a:bodyPr>
          <a:lstStyle/>
          <a:p>
            <a:pPr algn="r">
              <a:lnSpc>
                <a:spcPts val="3990"/>
              </a:lnSpc>
            </a:pPr>
            <a:r>
              <a:rPr lang="en-US" sz="6000" b="1" dirty="0">
                <a:solidFill>
                  <a:srgbClr val="5A5A5A"/>
                </a:solidFill>
                <a:latin typeface="Montserrat" panose="00000500000000000000" pitchFamily="50" charset="0"/>
              </a:rPr>
              <a:t>Résumé du </a:t>
            </a:r>
            <a:r>
              <a:rPr lang="en-US" sz="6000" b="1" dirty="0" err="1">
                <a:solidFill>
                  <a:srgbClr val="5A5A5A"/>
                </a:solidFill>
                <a:latin typeface="Montserrat" panose="00000500000000000000" pitchFamily="50" charset="0"/>
              </a:rPr>
              <a:t>contenu</a:t>
            </a:r>
            <a:endParaRPr lang="en-US" sz="6000" b="1" dirty="0">
              <a:solidFill>
                <a:srgbClr val="5A5A5A"/>
              </a:solidFill>
              <a:latin typeface="Montserrat" panose="00000500000000000000" pitchFamily="50" charset="0"/>
            </a:endParaRPr>
          </a:p>
        </p:txBody>
      </p:sp>
      <p:sp>
        <p:nvSpPr>
          <p:cNvPr id="10" name="Parallélogramme 9">
            <a:extLst>
              <a:ext uri="{FF2B5EF4-FFF2-40B4-BE49-F238E27FC236}">
                <a16:creationId xmlns:a16="http://schemas.microsoft.com/office/drawing/2014/main" id="{50BCF726-53BD-4EBA-8451-F7CFEB5D90E9}"/>
              </a:ext>
            </a:extLst>
          </p:cNvPr>
          <p:cNvSpPr/>
          <p:nvPr/>
        </p:nvSpPr>
        <p:spPr>
          <a:xfrm>
            <a:off x="-3924744" y="-1603558"/>
            <a:ext cx="9937631" cy="10800271"/>
          </a:xfrm>
          <a:prstGeom prst="parallelogram">
            <a:avLst>
              <a:gd name="adj" fmla="val 64415"/>
            </a:avLst>
          </a:prstGeom>
          <a:solidFill>
            <a:srgbClr val="3CCE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ZoneTexte 22">
            <a:extLst>
              <a:ext uri="{FF2B5EF4-FFF2-40B4-BE49-F238E27FC236}">
                <a16:creationId xmlns:a16="http://schemas.microsoft.com/office/drawing/2014/main" id="{B73296DA-D649-4BBD-8BCB-501DA71BC69B}"/>
              </a:ext>
            </a:extLst>
          </p:cNvPr>
          <p:cNvSpPr txBox="1"/>
          <p:nvPr/>
        </p:nvSpPr>
        <p:spPr>
          <a:xfrm>
            <a:off x="7867233" y="3112457"/>
            <a:ext cx="3515771" cy="769313"/>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Tx/>
              <a:buAutoNum type="arabicPeriod"/>
              <a:tabLst/>
              <a:defRPr/>
            </a:pP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Le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projet</a:t>
            </a:r>
            <a:endPar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7" name="ZoneTexte 26">
            <a:extLst>
              <a:ext uri="{FF2B5EF4-FFF2-40B4-BE49-F238E27FC236}">
                <a16:creationId xmlns:a16="http://schemas.microsoft.com/office/drawing/2014/main" id="{392583A4-41D2-4B14-9D0A-55350ACDFF2F}"/>
              </a:ext>
            </a:extLst>
          </p:cNvPr>
          <p:cNvSpPr txBox="1"/>
          <p:nvPr/>
        </p:nvSpPr>
        <p:spPr>
          <a:xfrm>
            <a:off x="7461353" y="3747580"/>
            <a:ext cx="13201650" cy="769313"/>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2"/>
              <a:tabLst/>
              <a:defRPr/>
            </a:pP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Methodologies de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projet</a:t>
            </a: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(Kanban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etc</a:t>
            </a: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a:t>
            </a:r>
          </a:p>
        </p:txBody>
      </p:sp>
      <p:sp>
        <p:nvSpPr>
          <p:cNvPr id="31" name="ZoneTexte 30">
            <a:extLst>
              <a:ext uri="{FF2B5EF4-FFF2-40B4-BE49-F238E27FC236}">
                <a16:creationId xmlns:a16="http://schemas.microsoft.com/office/drawing/2014/main" id="{B29F9B6D-692E-4653-89DF-24BA92E9BFA8}"/>
              </a:ext>
            </a:extLst>
          </p:cNvPr>
          <p:cNvSpPr txBox="1"/>
          <p:nvPr/>
        </p:nvSpPr>
        <p:spPr>
          <a:xfrm>
            <a:off x="7044871" y="4516893"/>
            <a:ext cx="14572342" cy="769313"/>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3"/>
              <a:tabLst/>
              <a:defRPr/>
            </a:pP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MCD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fonctionnalité</a:t>
            </a: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 de bases)</a:t>
            </a:r>
          </a:p>
        </p:txBody>
      </p:sp>
      <p:sp>
        <p:nvSpPr>
          <p:cNvPr id="35" name="ZoneTexte 34">
            <a:extLst>
              <a:ext uri="{FF2B5EF4-FFF2-40B4-BE49-F238E27FC236}">
                <a16:creationId xmlns:a16="http://schemas.microsoft.com/office/drawing/2014/main" id="{F3896B43-3DBC-4BD6-BDAC-68E48428229C}"/>
              </a:ext>
            </a:extLst>
          </p:cNvPr>
          <p:cNvSpPr txBox="1"/>
          <p:nvPr/>
        </p:nvSpPr>
        <p:spPr>
          <a:xfrm>
            <a:off x="6559947" y="5250012"/>
            <a:ext cx="14572342" cy="769313"/>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4"/>
              <a:tabLst/>
              <a:defRPr/>
            </a:pP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Fonctionnalités</a:t>
            </a: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supplémentaires</a:t>
            </a:r>
            <a:endPar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9" name="ZoneTexte 38">
            <a:extLst>
              <a:ext uri="{FF2B5EF4-FFF2-40B4-BE49-F238E27FC236}">
                <a16:creationId xmlns:a16="http://schemas.microsoft.com/office/drawing/2014/main" id="{F08C9555-1D90-4A8A-8107-CA865B263C1E}"/>
              </a:ext>
            </a:extLst>
          </p:cNvPr>
          <p:cNvSpPr txBox="1"/>
          <p:nvPr/>
        </p:nvSpPr>
        <p:spPr>
          <a:xfrm>
            <a:off x="6230524" y="5928468"/>
            <a:ext cx="14572342" cy="769313"/>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5"/>
              <a:tabLst/>
              <a:defRPr/>
            </a:pP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Problèmes</a:t>
            </a: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rencontrées</a:t>
            </a:r>
            <a:endPar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3" name="ZoneTexte 42">
            <a:extLst>
              <a:ext uri="{FF2B5EF4-FFF2-40B4-BE49-F238E27FC236}">
                <a16:creationId xmlns:a16="http://schemas.microsoft.com/office/drawing/2014/main" id="{8C970C81-8595-4838-8203-C79483BFEB52}"/>
              </a:ext>
            </a:extLst>
          </p:cNvPr>
          <p:cNvSpPr txBox="1"/>
          <p:nvPr/>
        </p:nvSpPr>
        <p:spPr>
          <a:xfrm>
            <a:off x="5748701" y="6656189"/>
            <a:ext cx="14572342" cy="769313"/>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6"/>
              <a:tabLst/>
              <a:defRPr/>
            </a:pP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Démo</a:t>
            </a: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en</a:t>
            </a: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3600" b="0" i="0" u="none" strike="noStrike" kern="1200" cap="none" spc="0" normalizeH="0" baseline="0" noProof="0" dirty="0" err="1">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ligne</a:t>
            </a:r>
            <a:endPar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7" name="ZoneTexte 46">
            <a:extLst>
              <a:ext uri="{FF2B5EF4-FFF2-40B4-BE49-F238E27FC236}">
                <a16:creationId xmlns:a16="http://schemas.microsoft.com/office/drawing/2014/main" id="{426E61B6-BE50-4DFF-8C63-92DADD88C9E3}"/>
              </a:ext>
            </a:extLst>
          </p:cNvPr>
          <p:cNvSpPr txBox="1"/>
          <p:nvPr/>
        </p:nvSpPr>
        <p:spPr>
          <a:xfrm>
            <a:off x="5364216" y="7425502"/>
            <a:ext cx="14572342" cy="769313"/>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7"/>
              <a:tabLst/>
              <a:defRPr/>
            </a:pPr>
            <a:r>
              <a:rPr kumimoji="0" lang="en-US" sz="3600" b="0" i="0" u="none" strike="noStrike" kern="1200" cap="none" spc="0" normalizeH="0" baseline="0" noProof="0" dirty="0">
                <a:ln>
                  <a:noFill/>
                </a:ln>
                <a:solidFill>
                  <a:srgbClr val="5A5A5A"/>
                </a:solidFill>
                <a:effectLst/>
                <a:uLnTx/>
                <a:uFillTx/>
                <a:latin typeface="Open Sans" panose="020B0606030504020204" pitchFamily="34" charset="0"/>
                <a:ea typeface="Open Sans" panose="020B0606030504020204" pitchFamily="34" charset="0"/>
                <a:cs typeface="Open Sans" panose="020B0606030504020204" pitchFamily="34" charset="0"/>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C98D6"/>
        </a:solidFill>
        <a:effectLst/>
      </p:bgPr>
    </p:bg>
    <p:spTree>
      <p:nvGrpSpPr>
        <p:cNvPr id="1" name=""/>
        <p:cNvGrpSpPr/>
        <p:nvPr/>
      </p:nvGrpSpPr>
      <p:grpSpPr>
        <a:xfrm>
          <a:off x="0" y="0"/>
          <a:ext cx="0" cy="0"/>
          <a:chOff x="0" y="0"/>
          <a:chExt cx="0" cy="0"/>
        </a:xfrm>
      </p:grpSpPr>
      <p:sp>
        <p:nvSpPr>
          <p:cNvPr id="3" name="AutoShape 3"/>
          <p:cNvSpPr/>
          <p:nvPr/>
        </p:nvSpPr>
        <p:spPr>
          <a:xfrm rot="3595211">
            <a:off x="-3308314" y="369691"/>
            <a:ext cx="16864442" cy="12676911"/>
          </a:xfrm>
          <a:prstGeom prst="rect">
            <a:avLst/>
          </a:prstGeom>
          <a:solidFill>
            <a:srgbClr val="2C233F"/>
          </a:solidFill>
        </p:spPr>
      </p:sp>
      <p:sp>
        <p:nvSpPr>
          <p:cNvPr id="6" name="TextBox 6"/>
          <p:cNvSpPr txBox="1"/>
          <p:nvPr/>
        </p:nvSpPr>
        <p:spPr>
          <a:xfrm>
            <a:off x="1591772" y="2626968"/>
            <a:ext cx="6583310" cy="2291461"/>
          </a:xfrm>
          <a:prstGeom prst="rect">
            <a:avLst/>
          </a:prstGeom>
        </p:spPr>
        <p:txBody>
          <a:bodyPr lIns="0" tIns="0" rIns="0" bIns="0" rtlCol="0" anchor="t">
            <a:spAutoFit/>
          </a:bodyPr>
          <a:lstStyle/>
          <a:p>
            <a:pPr>
              <a:lnSpc>
                <a:spcPts val="9600"/>
              </a:lnSpc>
            </a:pPr>
            <a:r>
              <a:rPr lang="en-US" sz="4800">
                <a:solidFill>
                  <a:srgbClr val="FFFFFF"/>
                </a:solidFill>
                <a:latin typeface="Berlin Sans FB" panose="020E0602020502020306" pitchFamily="34" charset="0"/>
              </a:rPr>
              <a:t>6. </a:t>
            </a:r>
            <a:r>
              <a:rPr lang="en-US" sz="4800" err="1">
                <a:solidFill>
                  <a:srgbClr val="FFFFFF"/>
                </a:solidFill>
                <a:latin typeface="Berlin Sans FB" panose="020E0602020502020306" pitchFamily="34" charset="0"/>
              </a:rPr>
              <a:t>Problèmes</a:t>
            </a:r>
            <a:r>
              <a:rPr lang="en-US" sz="4800">
                <a:solidFill>
                  <a:srgbClr val="FFFFFF"/>
                </a:solidFill>
                <a:latin typeface="Berlin Sans FB" panose="020E0602020502020306" pitchFamily="34" charset="0"/>
              </a:rPr>
              <a:t> </a:t>
            </a:r>
            <a:r>
              <a:rPr lang="en-US" sz="4800" err="1">
                <a:solidFill>
                  <a:srgbClr val="FFFFFF"/>
                </a:solidFill>
                <a:latin typeface="Berlin Sans FB" panose="020E0602020502020306" pitchFamily="34" charset="0"/>
              </a:rPr>
              <a:t>rencontrées</a:t>
            </a:r>
            <a:r>
              <a:rPr lang="en-US" sz="4800">
                <a:solidFill>
                  <a:srgbClr val="FFFFFF"/>
                </a:solidFill>
                <a:latin typeface="Berlin Sans FB" panose="020E0602020502020306" pitchFamily="34" charset="0"/>
              </a:rPr>
              <a:t> et </a:t>
            </a:r>
            <a:r>
              <a:rPr lang="en-US" sz="4800" err="1">
                <a:solidFill>
                  <a:srgbClr val="FFFFFF"/>
                </a:solidFill>
                <a:latin typeface="Berlin Sans FB" panose="020E0602020502020306" pitchFamily="34" charset="0"/>
              </a:rPr>
              <a:t>bilan</a:t>
            </a:r>
            <a:endParaRPr lang="en-US" sz="4800">
              <a:solidFill>
                <a:srgbClr val="FFFFFF"/>
              </a:solidFill>
              <a:latin typeface="Berlin Sans FB" panose="020E0602020502020306" pitchFamily="34" charset="0"/>
            </a:endParaRPr>
          </a:p>
        </p:txBody>
      </p:sp>
      <p:grpSp>
        <p:nvGrpSpPr>
          <p:cNvPr id="7" name="Group 7"/>
          <p:cNvGrpSpPr>
            <a:grpSpLocks noChangeAspect="1"/>
          </p:cNvGrpSpPr>
          <p:nvPr/>
        </p:nvGrpSpPr>
        <p:grpSpPr>
          <a:xfrm>
            <a:off x="9857807" y="6250499"/>
            <a:ext cx="4661087" cy="4036501"/>
            <a:chOff x="0" y="0"/>
            <a:chExt cx="6350000" cy="5499100"/>
          </a:xfrm>
        </p:grpSpPr>
        <p:sp>
          <p:nvSpPr>
            <p:cNvPr id="8" name="Freeform 8"/>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8"/>
          <p:cNvSpPr txBox="1"/>
          <p:nvPr/>
        </p:nvSpPr>
        <p:spPr>
          <a:xfrm>
            <a:off x="1319204" y="1390070"/>
            <a:ext cx="13458664" cy="923925"/>
          </a:xfrm>
          <a:prstGeom prst="rect">
            <a:avLst/>
          </a:prstGeom>
        </p:spPr>
        <p:txBody>
          <a:bodyPr lIns="0" tIns="0" rIns="0" bIns="0" rtlCol="0" anchor="t">
            <a:spAutoFit/>
          </a:bodyPr>
          <a:lstStyle/>
          <a:p>
            <a:pPr>
              <a:lnSpc>
                <a:spcPts val="7200"/>
              </a:lnSpc>
            </a:pPr>
            <a:r>
              <a:rPr lang="en-US" sz="6000" err="1">
                <a:solidFill>
                  <a:srgbClr val="31356E"/>
                </a:solidFill>
                <a:latin typeface="Berlin Sans FB" panose="020E0602020502020306" pitchFamily="34" charset="0"/>
              </a:rPr>
              <a:t>Fonctionnalités</a:t>
            </a:r>
            <a:r>
              <a:rPr lang="en-US" sz="6000">
                <a:solidFill>
                  <a:srgbClr val="31356E"/>
                </a:solidFill>
                <a:latin typeface="Berlin Sans FB" panose="020E0602020502020306" pitchFamily="34" charset="0"/>
              </a:rPr>
              <a:t> </a:t>
            </a:r>
          </a:p>
        </p:txBody>
      </p:sp>
      <p:grpSp>
        <p:nvGrpSpPr>
          <p:cNvPr id="23" name="Group 23"/>
          <p:cNvGrpSpPr/>
          <p:nvPr/>
        </p:nvGrpSpPr>
        <p:grpSpPr>
          <a:xfrm rot="-10800000">
            <a:off x="14777868" y="0"/>
            <a:ext cx="3510132" cy="3504516"/>
            <a:chOff x="0" y="0"/>
            <a:chExt cx="6350000" cy="6339840"/>
          </a:xfrm>
          <a:solidFill>
            <a:srgbClr val="2C233F"/>
          </a:solidFill>
        </p:grpSpPr>
        <p:sp>
          <p:nvSpPr>
            <p:cNvPr id="24" name="Freeform 2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9" name="TextBox 9">
            <a:extLst>
              <a:ext uri="{FF2B5EF4-FFF2-40B4-BE49-F238E27FC236}">
                <a16:creationId xmlns:a16="http://schemas.microsoft.com/office/drawing/2014/main" id="{5332637E-5373-49D3-B6A0-7E007E5395B5}"/>
              </a:ext>
            </a:extLst>
          </p:cNvPr>
          <p:cNvSpPr txBox="1"/>
          <p:nvPr/>
        </p:nvSpPr>
        <p:spPr>
          <a:xfrm>
            <a:off x="1318654" y="3503091"/>
            <a:ext cx="6010279" cy="3336811"/>
          </a:xfrm>
          <a:prstGeom prst="rect">
            <a:avLst/>
          </a:prstGeom>
        </p:spPr>
        <p:txBody>
          <a:bodyPr lIns="0" tIns="0" rIns="0" bIns="0" rtlCol="0" anchor="t">
            <a:spAutoFit/>
          </a:bodyPr>
          <a:lstStyle/>
          <a:p>
            <a:r>
              <a:rPr lang="en-US" sz="2800" dirty="0">
                <a:latin typeface="Berlin Sans FB"/>
                <a:ea typeface="+mn-lt"/>
                <a:cs typeface="+mn-lt"/>
              </a:rPr>
              <a:t>-Drag and Drop </a:t>
            </a:r>
            <a:r>
              <a:rPr lang="en-US" sz="2800" dirty="0" err="1">
                <a:latin typeface="Berlin Sans FB"/>
                <a:ea typeface="+mn-lt"/>
                <a:cs typeface="+mn-lt"/>
              </a:rPr>
              <a:t>capricieux</a:t>
            </a:r>
            <a:endParaRPr lang="en-US" sz="2800" dirty="0">
              <a:latin typeface="Berlin Sans FB"/>
              <a:cs typeface="Calibri"/>
            </a:endParaRPr>
          </a:p>
          <a:p>
            <a:endParaRPr lang="en-US" sz="2800" dirty="0">
              <a:latin typeface="Berlin Sans FB"/>
              <a:ea typeface="+mn-lt"/>
              <a:cs typeface="+mn-lt"/>
            </a:endParaRPr>
          </a:p>
          <a:p>
            <a:endParaRPr lang="en-US" sz="2800" dirty="0">
              <a:latin typeface="Berlin Sans FB"/>
              <a:ea typeface="+mn-lt"/>
              <a:cs typeface="+mn-lt"/>
            </a:endParaRPr>
          </a:p>
          <a:p>
            <a:r>
              <a:rPr lang="en-US" sz="2800" dirty="0">
                <a:latin typeface="Berlin Sans FB"/>
                <a:ea typeface="+mn-lt"/>
                <a:cs typeface="+mn-lt"/>
              </a:rPr>
              <a:t>-Gestion </a:t>
            </a:r>
            <a:r>
              <a:rPr lang="en-US" sz="2800" dirty="0" err="1">
                <a:latin typeface="Berlin Sans FB"/>
                <a:ea typeface="+mn-lt"/>
                <a:cs typeface="+mn-lt"/>
              </a:rPr>
              <a:t>positionnement</a:t>
            </a:r>
            <a:r>
              <a:rPr lang="en-US" sz="2800" dirty="0">
                <a:latin typeface="Berlin Sans FB"/>
                <a:ea typeface="+mn-lt"/>
                <a:cs typeface="+mn-lt"/>
              </a:rPr>
              <a:t> + BDD</a:t>
            </a:r>
            <a:endParaRPr lang="en-US" sz="2400" dirty="0">
              <a:latin typeface="Berlin Sans FB"/>
            </a:endParaRPr>
          </a:p>
          <a:p>
            <a:endParaRPr lang="en-US" sz="2800" dirty="0">
              <a:latin typeface="Berlin Sans FB"/>
              <a:cs typeface="Calibri"/>
            </a:endParaRPr>
          </a:p>
          <a:p>
            <a:endParaRPr lang="en-US" sz="2800" dirty="0">
              <a:latin typeface="Berlin Sans FB"/>
              <a:ea typeface="+mn-lt"/>
              <a:cs typeface="+mn-lt"/>
            </a:endParaRPr>
          </a:p>
          <a:p>
            <a:r>
              <a:rPr lang="en-US" sz="2800" dirty="0">
                <a:latin typeface="Berlin Sans FB"/>
                <a:ea typeface="+mn-lt"/>
                <a:cs typeface="+mn-lt"/>
              </a:rPr>
              <a:t>-Le fetch</a:t>
            </a:r>
            <a:endParaRPr lang="en-US" sz="2400" dirty="0">
              <a:latin typeface="Berlin Sans FB"/>
            </a:endParaRPr>
          </a:p>
          <a:p>
            <a:pPr marL="0" lvl="0" indent="0" algn="l">
              <a:lnSpc>
                <a:spcPts val="2490"/>
              </a:lnSpc>
              <a:spcBef>
                <a:spcPct val="0"/>
              </a:spcBef>
            </a:pPr>
            <a:endParaRPr lang="en-US" sz="2800" dirty="0">
              <a:solidFill>
                <a:srgbClr val="2C233F"/>
              </a:solidFill>
              <a:latin typeface="Berlin Sans FB" panose="020E0602020502020306" pitchFamily="34" charset="0"/>
            </a:endParaRPr>
          </a:p>
        </p:txBody>
      </p:sp>
      <p:sp>
        <p:nvSpPr>
          <p:cNvPr id="14" name="TextBox 12">
            <a:extLst>
              <a:ext uri="{FF2B5EF4-FFF2-40B4-BE49-F238E27FC236}">
                <a16:creationId xmlns:a16="http://schemas.microsoft.com/office/drawing/2014/main" id="{E47F7783-9021-45D5-81C2-8E82513F31F4}"/>
              </a:ext>
            </a:extLst>
          </p:cNvPr>
          <p:cNvSpPr txBox="1"/>
          <p:nvPr/>
        </p:nvSpPr>
        <p:spPr>
          <a:xfrm>
            <a:off x="8063189" y="1219400"/>
            <a:ext cx="4805931" cy="1094595"/>
          </a:xfrm>
          <a:prstGeom prst="rect">
            <a:avLst/>
          </a:prstGeom>
        </p:spPr>
        <p:txBody>
          <a:bodyPr wrap="square" lIns="0" tIns="0" rIns="0" bIns="0" rtlCol="0" anchor="t">
            <a:spAutoFit/>
          </a:bodyPr>
          <a:lstStyle/>
          <a:p>
            <a:pPr>
              <a:lnSpc>
                <a:spcPts val="9600"/>
              </a:lnSpc>
            </a:pPr>
            <a:r>
              <a:rPr lang="en-US" sz="6000" err="1">
                <a:solidFill>
                  <a:srgbClr val="31356E"/>
                </a:solidFill>
                <a:latin typeface="Berlin Sans FB" panose="020E0602020502020306" pitchFamily="34" charset="0"/>
              </a:rPr>
              <a:t>Amélioration</a:t>
            </a:r>
            <a:endParaRPr lang="en-US" sz="6000">
              <a:solidFill>
                <a:srgbClr val="31356E"/>
              </a:solidFill>
              <a:latin typeface="Berlin Sans FB" panose="020E0602020502020306" pitchFamily="34" charset="0"/>
            </a:endParaRPr>
          </a:p>
        </p:txBody>
      </p:sp>
      <p:sp>
        <p:nvSpPr>
          <p:cNvPr id="2" name="TextBox 1">
            <a:extLst>
              <a:ext uri="{FF2B5EF4-FFF2-40B4-BE49-F238E27FC236}">
                <a16:creationId xmlns:a16="http://schemas.microsoft.com/office/drawing/2014/main" id="{7BC322E2-4960-475E-AECF-B1F535304950}"/>
              </a:ext>
            </a:extLst>
          </p:cNvPr>
          <p:cNvSpPr txBox="1"/>
          <p:nvPr/>
        </p:nvSpPr>
        <p:spPr>
          <a:xfrm>
            <a:off x="7879556" y="3498056"/>
            <a:ext cx="726757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dirty="0">
                <a:latin typeface="Berlin Sans FB"/>
                <a:ea typeface="+mn-lt"/>
                <a:cs typeface="+mn-lt"/>
              </a:rPr>
              <a:t>-Optimisation du </a:t>
            </a:r>
            <a:r>
              <a:rPr lang="fr-FR" sz="2800" dirty="0" err="1">
                <a:latin typeface="Berlin Sans FB"/>
                <a:ea typeface="+mn-lt"/>
                <a:cs typeface="+mn-lt"/>
              </a:rPr>
              <a:t>fetch</a:t>
            </a:r>
            <a:endParaRPr lang="en-US" sz="2400" dirty="0">
              <a:latin typeface="Berlin Sans FB"/>
            </a:endParaRPr>
          </a:p>
          <a:p>
            <a:endParaRPr lang="fr-FR" sz="2800" dirty="0">
              <a:latin typeface="Berlin Sans FB"/>
              <a:ea typeface="+mn-lt"/>
              <a:cs typeface="+mn-lt"/>
            </a:endParaRPr>
          </a:p>
          <a:p>
            <a:endParaRPr lang="fr-FR" sz="2800" dirty="0">
              <a:latin typeface="Berlin Sans FB"/>
              <a:ea typeface="+mn-lt"/>
              <a:cs typeface="+mn-lt"/>
            </a:endParaRPr>
          </a:p>
          <a:p>
            <a:r>
              <a:rPr lang="fr-FR" sz="2800" dirty="0">
                <a:latin typeface="Berlin Sans FB"/>
                <a:ea typeface="+mn-lt"/>
                <a:cs typeface="+mn-lt"/>
              </a:rPr>
              <a:t>-Refactorisation / Optimisation du code</a:t>
            </a:r>
            <a:endParaRPr lang="fr-FR" sz="2400" dirty="0">
              <a:latin typeface="Berlin Sans FB"/>
            </a:endParaRPr>
          </a:p>
          <a:p>
            <a:endParaRPr lang="fr-FR" sz="2800" dirty="0">
              <a:latin typeface="Berlin Sans FB"/>
              <a:ea typeface="+mn-lt"/>
              <a:cs typeface="+mn-lt"/>
            </a:endParaRPr>
          </a:p>
          <a:p>
            <a:endParaRPr lang="fr-FR" sz="2800" dirty="0">
              <a:latin typeface="Berlin Sans FB"/>
              <a:ea typeface="+mn-lt"/>
              <a:cs typeface="+mn-lt"/>
            </a:endParaRPr>
          </a:p>
          <a:p>
            <a:r>
              <a:rPr lang="fr-FR" sz="2800" dirty="0">
                <a:latin typeface="Berlin Sans FB"/>
                <a:ea typeface="+mn-lt"/>
                <a:cs typeface="+mn-lt"/>
              </a:rPr>
              <a:t>-Mail via API</a:t>
            </a:r>
            <a:endParaRPr lang="fr-FR" sz="2400" dirty="0">
              <a:latin typeface="Berlin Sans FB"/>
            </a:endParaRPr>
          </a:p>
          <a:p>
            <a:endParaRPr lang="fr-FR" sz="2800" dirty="0">
              <a:latin typeface="Berlin Sans FB"/>
              <a:ea typeface="+mn-lt"/>
              <a:cs typeface="+mn-lt"/>
            </a:endParaRPr>
          </a:p>
          <a:p>
            <a:endParaRPr lang="fr-FR" sz="2800" dirty="0">
              <a:latin typeface="Berlin Sans FB"/>
              <a:ea typeface="+mn-lt"/>
              <a:cs typeface="+mn-lt"/>
            </a:endParaRPr>
          </a:p>
          <a:p>
            <a:r>
              <a:rPr lang="fr-FR" sz="2800" dirty="0">
                <a:latin typeface="Berlin Sans FB"/>
                <a:ea typeface="+mn-lt"/>
                <a:cs typeface="+mn-lt"/>
              </a:rPr>
              <a:t>-La </a:t>
            </a:r>
            <a:r>
              <a:rPr lang="fr-FR" sz="2800" dirty="0" err="1">
                <a:latin typeface="Berlin Sans FB"/>
                <a:ea typeface="+mn-lt"/>
                <a:cs typeface="+mn-lt"/>
              </a:rPr>
              <a:t>synchronization</a:t>
            </a:r>
            <a:endParaRPr lang="fr-FR" sz="2400" dirty="0">
              <a:latin typeface="Berlin Sans FB"/>
            </a:endParaRPr>
          </a:p>
          <a:p>
            <a:endParaRPr lang="fr-FR" sz="2800" dirty="0">
              <a:solidFill>
                <a:srgbClr val="2C233F"/>
              </a:solidFill>
              <a:latin typeface="Berlin Sans FB"/>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AC98D6"/>
        </a:solidFill>
        <a:effectLst/>
      </p:bgPr>
    </p:bg>
    <p:spTree>
      <p:nvGrpSpPr>
        <p:cNvPr id="1" name=""/>
        <p:cNvGrpSpPr/>
        <p:nvPr/>
      </p:nvGrpSpPr>
      <p:grpSpPr>
        <a:xfrm>
          <a:off x="0" y="0"/>
          <a:ext cx="0" cy="0"/>
          <a:chOff x="0" y="0"/>
          <a:chExt cx="0" cy="0"/>
        </a:xfrm>
      </p:grpSpPr>
      <p:sp>
        <p:nvSpPr>
          <p:cNvPr id="3" name="AutoShape 3"/>
          <p:cNvSpPr/>
          <p:nvPr/>
        </p:nvSpPr>
        <p:spPr>
          <a:xfrm rot="7186307">
            <a:off x="-2955790" y="-4263428"/>
            <a:ext cx="18822226" cy="15081846"/>
          </a:xfrm>
          <a:prstGeom prst="rect">
            <a:avLst/>
          </a:prstGeom>
          <a:solidFill>
            <a:srgbClr val="2C233F"/>
          </a:solidFill>
        </p:spPr>
      </p:sp>
      <p:grpSp>
        <p:nvGrpSpPr>
          <p:cNvPr id="4" name="Group 4"/>
          <p:cNvGrpSpPr>
            <a:grpSpLocks noChangeAspect="1"/>
          </p:cNvGrpSpPr>
          <p:nvPr/>
        </p:nvGrpSpPr>
        <p:grpSpPr>
          <a:xfrm>
            <a:off x="11110443" y="7568663"/>
            <a:ext cx="3138957" cy="2718337"/>
            <a:chOff x="0" y="0"/>
            <a:chExt cx="6350000" cy="5499100"/>
          </a:xfrm>
          <a:solidFill>
            <a:srgbClr val="594D6C"/>
          </a:solidFill>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grpFill/>
          </p:spPr>
        </p:sp>
      </p:grpSp>
      <p:sp>
        <p:nvSpPr>
          <p:cNvPr id="9" name="TextBox 9"/>
          <p:cNvSpPr txBox="1"/>
          <p:nvPr/>
        </p:nvSpPr>
        <p:spPr>
          <a:xfrm>
            <a:off x="1600200" y="4529137"/>
            <a:ext cx="11623905" cy="1228725"/>
          </a:xfrm>
          <a:prstGeom prst="rect">
            <a:avLst/>
          </a:prstGeom>
        </p:spPr>
        <p:txBody>
          <a:bodyPr lIns="0" tIns="0" rIns="0" bIns="0" rtlCol="0" anchor="t">
            <a:spAutoFit/>
          </a:bodyPr>
          <a:lstStyle/>
          <a:p>
            <a:pPr>
              <a:lnSpc>
                <a:spcPts val="9600"/>
              </a:lnSpc>
            </a:pPr>
            <a:r>
              <a:rPr lang="en-US" sz="8000">
                <a:solidFill>
                  <a:schemeClr val="bg1"/>
                </a:solidFill>
                <a:latin typeface="Berlin Sans FB" panose="020E0602020502020306" pitchFamily="34" charset="0"/>
              </a:rPr>
              <a:t>7. </a:t>
            </a:r>
            <a:r>
              <a:rPr lang="en-US" sz="8000" err="1">
                <a:solidFill>
                  <a:schemeClr val="bg1"/>
                </a:solidFill>
                <a:latin typeface="Berlin Sans FB" panose="020E0602020502020306" pitchFamily="34" charset="0"/>
              </a:rPr>
              <a:t>Passons</a:t>
            </a:r>
            <a:r>
              <a:rPr lang="en-US" sz="8000">
                <a:solidFill>
                  <a:schemeClr val="bg1"/>
                </a:solidFill>
                <a:latin typeface="Berlin Sans FB" panose="020E0602020502020306" pitchFamily="34" charset="0"/>
              </a:rPr>
              <a:t> à la </a:t>
            </a:r>
            <a:r>
              <a:rPr lang="en-US" sz="8000" err="1">
                <a:solidFill>
                  <a:schemeClr val="bg1"/>
                </a:solidFill>
                <a:latin typeface="Berlin Sans FB" panose="020E0602020502020306" pitchFamily="34" charset="0"/>
              </a:rPr>
              <a:t>démo</a:t>
            </a:r>
            <a:endParaRPr lang="en-US" sz="8000">
              <a:solidFill>
                <a:schemeClr val="bg1"/>
              </a:solidFill>
              <a:latin typeface="Berlin Sans FB" panose="020E0602020502020306"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7003270" y="4970375"/>
            <a:ext cx="7284230" cy="346249"/>
          </a:xfrm>
          <a:prstGeom prst="rect">
            <a:avLst/>
          </a:prstGeom>
        </p:spPr>
        <p:txBody>
          <a:bodyPr wrap="square" lIns="0" tIns="0" rIns="0" bIns="0" rtlCol="0" anchor="t">
            <a:spAutoFit/>
          </a:bodyPr>
          <a:lstStyle/>
          <a:p>
            <a:pPr>
              <a:lnSpc>
                <a:spcPts val="2729"/>
              </a:lnSpc>
            </a:pPr>
            <a:r>
              <a:rPr lang="en-US" sz="2800" dirty="0" err="1">
                <a:solidFill>
                  <a:srgbClr val="3CCE8B"/>
                </a:solidFill>
                <a:latin typeface="Berlin Sans FB" panose="020E0602020502020306" pitchFamily="34" charset="0"/>
              </a:rPr>
              <a:t>Présentation</a:t>
            </a:r>
            <a:r>
              <a:rPr lang="en-US" sz="2800" dirty="0">
                <a:solidFill>
                  <a:srgbClr val="3CCE8B"/>
                </a:solidFill>
                <a:latin typeface="Berlin Sans FB" panose="020E0602020502020306" pitchFamily="34" charset="0"/>
              </a:rPr>
              <a:t> du </a:t>
            </a:r>
            <a:r>
              <a:rPr lang="en-US" sz="2800" dirty="0" err="1">
                <a:solidFill>
                  <a:srgbClr val="3CCE8B"/>
                </a:solidFill>
                <a:latin typeface="Berlin Sans FB" panose="020E0602020502020306" pitchFamily="34" charset="0"/>
              </a:rPr>
              <a:t>projet</a:t>
            </a:r>
            <a:r>
              <a:rPr lang="en-US" sz="2800" dirty="0">
                <a:solidFill>
                  <a:srgbClr val="3CCE8B"/>
                </a:solidFill>
                <a:latin typeface="Berlin Sans FB" panose="020E0602020502020306" pitchFamily="34" charset="0"/>
              </a:rPr>
              <a:t> + techno</a:t>
            </a:r>
          </a:p>
        </p:txBody>
      </p:sp>
      <p:grpSp>
        <p:nvGrpSpPr>
          <p:cNvPr id="8" name="Group 8"/>
          <p:cNvGrpSpPr/>
          <p:nvPr/>
        </p:nvGrpSpPr>
        <p:grpSpPr>
          <a:xfrm rot="-10800000">
            <a:off x="14287500" y="-1"/>
            <a:ext cx="4000500" cy="3314700"/>
            <a:chOff x="0" y="0"/>
            <a:chExt cx="6350000" cy="6339840"/>
          </a:xfrm>
          <a:solidFill>
            <a:srgbClr val="3CCE8B"/>
          </a:solidFill>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10" name="Group 10"/>
          <p:cNvGrpSpPr/>
          <p:nvPr/>
        </p:nvGrpSpPr>
        <p:grpSpPr>
          <a:xfrm>
            <a:off x="0" y="6877051"/>
            <a:ext cx="4781550" cy="3409950"/>
            <a:chOff x="0" y="0"/>
            <a:chExt cx="6350000" cy="6339840"/>
          </a:xfrm>
          <a:solidFill>
            <a:srgbClr val="3CCE8B"/>
          </a:solidFill>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
        <p:nvSpPr>
          <p:cNvPr id="13" name="ZoneTexte 12">
            <a:extLst>
              <a:ext uri="{FF2B5EF4-FFF2-40B4-BE49-F238E27FC236}">
                <a16:creationId xmlns:a16="http://schemas.microsoft.com/office/drawing/2014/main" id="{6B301CB2-0FAF-412F-ADA0-2E0FFC10D558}"/>
              </a:ext>
            </a:extLst>
          </p:cNvPr>
          <p:cNvSpPr txBox="1"/>
          <p:nvPr/>
        </p:nvSpPr>
        <p:spPr>
          <a:xfrm>
            <a:off x="1199733" y="768772"/>
            <a:ext cx="5448717" cy="888577"/>
          </a:xfrm>
          <a:prstGeom prst="rect">
            <a:avLst/>
          </a:prstGeom>
          <a:noFill/>
        </p:spPr>
        <p:txBody>
          <a:bodyPr wrap="square">
            <a:noAutofit/>
          </a:bodyPr>
          <a:lstStyle/>
          <a:p>
            <a:pPr marL="914400" marR="0" lvl="0" indent="-914400" algn="l" defTabSz="914400" rtl="0" eaLnBrk="1" fontAlgn="auto" latinLnBrk="0" hangingPunct="1">
              <a:lnSpc>
                <a:spcPts val="5759"/>
              </a:lnSpc>
              <a:spcBef>
                <a:spcPts val="0"/>
              </a:spcBef>
              <a:spcAft>
                <a:spcPts val="0"/>
              </a:spcAft>
              <a:buClrTx/>
              <a:buSzTx/>
              <a:buFontTx/>
              <a:buAutoNum type="arabicPeriod"/>
              <a:tabLst/>
              <a:defRPr/>
            </a:pP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Le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projet</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8F8ADBCE-BA51-4F23-BDDB-9ECA24A95308}"/>
              </a:ext>
            </a:extLst>
          </p:cNvPr>
          <p:cNvSpPr txBox="1"/>
          <p:nvPr/>
        </p:nvSpPr>
        <p:spPr>
          <a:xfrm>
            <a:off x="8841985" y="4000500"/>
            <a:ext cx="7284230" cy="1731243"/>
          </a:xfrm>
          <a:prstGeom prst="rect">
            <a:avLst/>
          </a:prstGeom>
        </p:spPr>
        <p:txBody>
          <a:bodyPr lIns="0" tIns="0" rIns="0" bIns="0" rtlCol="0" anchor="t">
            <a:spAutoFit/>
          </a:bodyPr>
          <a:lstStyle/>
          <a:p>
            <a:pPr>
              <a:lnSpc>
                <a:spcPts val="2729"/>
              </a:lnSpc>
            </a:pPr>
            <a:r>
              <a:rPr lang="en-US" sz="2800" dirty="0">
                <a:solidFill>
                  <a:srgbClr val="3CCE8B"/>
                </a:solidFill>
                <a:latin typeface="Open Sans" panose="020B0606030504020204" pitchFamily="34" charset="0"/>
                <a:ea typeface="Open Sans" panose="020B0606030504020204" pitchFamily="34" charset="0"/>
                <a:cs typeface="Open Sans" panose="020B0606030504020204" pitchFamily="34" charset="0"/>
              </a:rPr>
              <a:t>Looping</a:t>
            </a:r>
          </a:p>
          <a:p>
            <a:pPr>
              <a:lnSpc>
                <a:spcPts val="2729"/>
              </a:lnSpc>
            </a:pPr>
            <a:r>
              <a:rPr lang="en-US" sz="2800" dirty="0" err="1">
                <a:solidFill>
                  <a:srgbClr val="3CCE8B"/>
                </a:solidFill>
                <a:latin typeface="Open Sans" panose="020B0606030504020204" pitchFamily="34" charset="0"/>
                <a:ea typeface="Open Sans" panose="020B0606030504020204" pitchFamily="34" charset="0"/>
                <a:cs typeface="Open Sans" panose="020B0606030504020204" pitchFamily="34" charset="0"/>
              </a:rPr>
              <a:t>StarUML</a:t>
            </a:r>
            <a:endParaRPr lang="en-US" sz="2800" dirty="0">
              <a:solidFill>
                <a:srgbClr val="3CCE8B"/>
              </a:solidFill>
              <a:latin typeface="Open Sans" panose="020B0606030504020204" pitchFamily="34" charset="0"/>
              <a:ea typeface="Open Sans" panose="020B0606030504020204" pitchFamily="34" charset="0"/>
              <a:cs typeface="Open Sans" panose="020B0606030504020204" pitchFamily="34" charset="0"/>
            </a:endParaRPr>
          </a:p>
          <a:p>
            <a:pPr>
              <a:lnSpc>
                <a:spcPts val="2729"/>
              </a:lnSpc>
            </a:pPr>
            <a:r>
              <a:rPr lang="en-US" sz="2800" dirty="0">
                <a:solidFill>
                  <a:srgbClr val="3CCE8B"/>
                </a:solidFill>
                <a:latin typeface="Open Sans" panose="020B0606030504020204" pitchFamily="34" charset="0"/>
                <a:ea typeface="Open Sans" panose="020B0606030504020204" pitchFamily="34" charset="0"/>
                <a:cs typeface="Open Sans" panose="020B0606030504020204" pitchFamily="34" charset="0"/>
              </a:rPr>
              <a:t>GitHub</a:t>
            </a:r>
          </a:p>
          <a:p>
            <a:pPr>
              <a:lnSpc>
                <a:spcPts val="2729"/>
              </a:lnSpc>
            </a:pPr>
            <a:r>
              <a:rPr lang="en-US" sz="2800" dirty="0">
                <a:solidFill>
                  <a:srgbClr val="3CCE8B"/>
                </a:solidFill>
                <a:latin typeface="Open Sans" panose="020B0606030504020204" pitchFamily="34" charset="0"/>
                <a:ea typeface="Open Sans" panose="020B0606030504020204" pitchFamily="34" charset="0"/>
                <a:cs typeface="Open Sans" panose="020B0606030504020204" pitchFamily="34" charset="0"/>
              </a:rPr>
              <a:t>Trello</a:t>
            </a:r>
          </a:p>
          <a:p>
            <a:pPr>
              <a:lnSpc>
                <a:spcPts val="2729"/>
              </a:lnSpc>
            </a:pPr>
            <a:r>
              <a:rPr lang="en-US" sz="2800" dirty="0" err="1">
                <a:solidFill>
                  <a:srgbClr val="3CCE8B"/>
                </a:solidFill>
                <a:latin typeface="Open Sans" panose="020B0606030504020204" pitchFamily="34" charset="0"/>
                <a:ea typeface="Open Sans" panose="020B0606030504020204" pitchFamily="34" charset="0"/>
                <a:cs typeface="Open Sans" panose="020B0606030504020204" pitchFamily="34" charset="0"/>
              </a:rPr>
              <a:t>TPlanner</a:t>
            </a:r>
            <a:endParaRPr lang="en-US" sz="2800" dirty="0">
              <a:solidFill>
                <a:srgbClr val="3CCE8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ZoneTexte 11">
            <a:extLst>
              <a:ext uri="{FF2B5EF4-FFF2-40B4-BE49-F238E27FC236}">
                <a16:creationId xmlns:a16="http://schemas.microsoft.com/office/drawing/2014/main" id="{8E904296-B7BC-4527-8FB0-C6AE81AB891E}"/>
              </a:ext>
            </a:extLst>
          </p:cNvPr>
          <p:cNvSpPr txBox="1"/>
          <p:nvPr/>
        </p:nvSpPr>
        <p:spPr>
          <a:xfrm>
            <a:off x="4794250" y="608396"/>
            <a:ext cx="12363450"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2"/>
              <a:tabLst/>
              <a:defRPr/>
            </a:pP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Methodologies de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projet</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grpSp>
        <p:nvGrpSpPr>
          <p:cNvPr id="13" name="Group 8">
            <a:extLst>
              <a:ext uri="{FF2B5EF4-FFF2-40B4-BE49-F238E27FC236}">
                <a16:creationId xmlns:a16="http://schemas.microsoft.com/office/drawing/2014/main" id="{C7894737-6FD8-4374-938B-2114C22F8126}"/>
              </a:ext>
            </a:extLst>
          </p:cNvPr>
          <p:cNvGrpSpPr/>
          <p:nvPr/>
        </p:nvGrpSpPr>
        <p:grpSpPr>
          <a:xfrm rot="16200000">
            <a:off x="14630400" y="6629400"/>
            <a:ext cx="4000500" cy="3314700"/>
            <a:chOff x="0" y="0"/>
            <a:chExt cx="6350000" cy="6339840"/>
          </a:xfrm>
          <a:solidFill>
            <a:srgbClr val="3CCE8B"/>
          </a:solidFill>
        </p:grpSpPr>
        <p:sp>
          <p:nvSpPr>
            <p:cNvPr id="14" name="Freeform 9">
              <a:extLst>
                <a:ext uri="{FF2B5EF4-FFF2-40B4-BE49-F238E27FC236}">
                  <a16:creationId xmlns:a16="http://schemas.microsoft.com/office/drawing/2014/main" id="{D5C59593-F8A0-4BEE-9874-B9E5FED51D05}"/>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grpSp>
        <p:nvGrpSpPr>
          <p:cNvPr id="15" name="Group 8">
            <a:extLst>
              <a:ext uri="{FF2B5EF4-FFF2-40B4-BE49-F238E27FC236}">
                <a16:creationId xmlns:a16="http://schemas.microsoft.com/office/drawing/2014/main" id="{C574C900-7FC5-457D-A09C-E774F7ACAEE9}"/>
              </a:ext>
            </a:extLst>
          </p:cNvPr>
          <p:cNvGrpSpPr/>
          <p:nvPr/>
        </p:nvGrpSpPr>
        <p:grpSpPr>
          <a:xfrm rot="5400000">
            <a:off x="-342900" y="226838"/>
            <a:ext cx="4000500" cy="3314700"/>
            <a:chOff x="0" y="0"/>
            <a:chExt cx="6350000" cy="6339840"/>
          </a:xfrm>
          <a:solidFill>
            <a:srgbClr val="3CCE8B"/>
          </a:solidFill>
        </p:grpSpPr>
        <p:sp>
          <p:nvSpPr>
            <p:cNvPr id="16" name="Freeform 9">
              <a:extLst>
                <a:ext uri="{FF2B5EF4-FFF2-40B4-BE49-F238E27FC236}">
                  <a16:creationId xmlns:a16="http://schemas.microsoft.com/office/drawing/2014/main" id="{4D6A7DA5-7B65-4463-82FA-72C62587C8BF}"/>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élogramme 4">
            <a:extLst>
              <a:ext uri="{FF2B5EF4-FFF2-40B4-BE49-F238E27FC236}">
                <a16:creationId xmlns:a16="http://schemas.microsoft.com/office/drawing/2014/main" id="{7C8B5C6C-1A32-44AF-B850-A12E1C433008}"/>
              </a:ext>
            </a:extLst>
          </p:cNvPr>
          <p:cNvSpPr/>
          <p:nvPr/>
        </p:nvSpPr>
        <p:spPr>
          <a:xfrm rot="3785739">
            <a:off x="4175185" y="-4490212"/>
            <a:ext cx="9937631" cy="10800271"/>
          </a:xfrm>
          <a:prstGeom prst="parallelogram">
            <a:avLst>
              <a:gd name="adj" fmla="val 64415"/>
            </a:avLst>
          </a:prstGeom>
          <a:solidFill>
            <a:srgbClr val="3CCE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ZoneTexte 1">
            <a:extLst>
              <a:ext uri="{FF2B5EF4-FFF2-40B4-BE49-F238E27FC236}">
                <a16:creationId xmlns:a16="http://schemas.microsoft.com/office/drawing/2014/main" id="{1983B6B0-A52C-462D-929B-C4514D7B372C}"/>
              </a:ext>
            </a:extLst>
          </p:cNvPr>
          <p:cNvSpPr txBox="1"/>
          <p:nvPr/>
        </p:nvSpPr>
        <p:spPr>
          <a:xfrm>
            <a:off x="7398913" y="290476"/>
            <a:ext cx="3490174"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3"/>
              <a:tabLst/>
              <a:defRPr/>
            </a:pP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MCD</a:t>
            </a:r>
          </a:p>
        </p:txBody>
      </p:sp>
      <p:pic>
        <p:nvPicPr>
          <p:cNvPr id="4" name="Image 3">
            <a:extLst>
              <a:ext uri="{FF2B5EF4-FFF2-40B4-BE49-F238E27FC236}">
                <a16:creationId xmlns:a16="http://schemas.microsoft.com/office/drawing/2014/main" id="{B5451A46-3B48-4BBE-87FE-DCD4E64CF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31099"/>
            <a:ext cx="18963528" cy="9155902"/>
          </a:xfrm>
          <a:prstGeom prst="rect">
            <a:avLst/>
          </a:prstGeom>
        </p:spPr>
      </p:pic>
    </p:spTree>
    <p:extLst>
      <p:ext uri="{BB962C8B-B14F-4D97-AF65-F5344CB8AC3E}">
        <p14:creationId xmlns:p14="http://schemas.microsoft.com/office/powerpoint/2010/main" val="161476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F53F867-7AAC-44C2-B9F7-26AA3A4B4299}"/>
              </a:ext>
            </a:extLst>
          </p:cNvPr>
          <p:cNvSpPr txBox="1"/>
          <p:nvPr/>
        </p:nvSpPr>
        <p:spPr>
          <a:xfrm>
            <a:off x="2943225" y="506562"/>
            <a:ext cx="12401550"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4"/>
              <a:tabLst/>
              <a:defRPr/>
            </a:pP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Fonctionnalités</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ajoutées</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sp>
        <p:nvSpPr>
          <p:cNvPr id="3" name="ZoneTexte 2">
            <a:extLst>
              <a:ext uri="{FF2B5EF4-FFF2-40B4-BE49-F238E27FC236}">
                <a16:creationId xmlns:a16="http://schemas.microsoft.com/office/drawing/2014/main" id="{EF07739D-1709-4716-810C-3C975FD8302A}"/>
              </a:ext>
            </a:extLst>
          </p:cNvPr>
          <p:cNvSpPr txBox="1"/>
          <p:nvPr/>
        </p:nvSpPr>
        <p:spPr>
          <a:xfrm>
            <a:off x="3654738" y="4044630"/>
            <a:ext cx="9565567" cy="2677656"/>
          </a:xfrm>
          <a:prstGeom prst="rect">
            <a:avLst/>
          </a:prstGeom>
          <a:noFill/>
        </p:spPr>
        <p:txBody>
          <a:bodyPr wrap="none" rtlCol="0">
            <a:spAutoFit/>
          </a:bodyPr>
          <a:lstStyle/>
          <a:p>
            <a:pPr marL="514350" indent="-514350">
              <a:buAutoNum type="arabicParenR"/>
            </a:pPr>
            <a:r>
              <a:rPr lang="fr-FR" sz="2800" dirty="0">
                <a:latin typeface="Open Sans" panose="020B0606030504020204" pitchFamily="34" charset="0"/>
                <a:ea typeface="Open Sans" panose="020B0606030504020204" pitchFamily="34" charset="0"/>
                <a:cs typeface="Open Sans" panose="020B0606030504020204" pitchFamily="34" charset="0"/>
              </a:rPr>
              <a:t>Les </a:t>
            </a:r>
            <a:r>
              <a:rPr lang="fr-FR" sz="2800" dirty="0" err="1">
                <a:latin typeface="Open Sans" panose="020B0606030504020204" pitchFamily="34" charset="0"/>
                <a:ea typeface="Open Sans" panose="020B0606030504020204" pitchFamily="34" charset="0"/>
                <a:cs typeface="Open Sans" panose="020B0606030504020204" pitchFamily="34" charset="0"/>
              </a:rPr>
              <a:t>extrafields</a:t>
            </a:r>
            <a:endParaRPr lang="fr-FR" sz="2800" dirty="0">
              <a:latin typeface="Open Sans" panose="020B0606030504020204" pitchFamily="34" charset="0"/>
              <a:ea typeface="Open Sans" panose="020B0606030504020204" pitchFamily="34" charset="0"/>
              <a:cs typeface="Open Sans" panose="020B0606030504020204" pitchFamily="34" charset="0"/>
            </a:endParaRPr>
          </a:p>
          <a:p>
            <a:pPr marL="514350" indent="-514350">
              <a:buAutoNum type="arabicParenR"/>
            </a:pPr>
            <a:r>
              <a:rPr lang="fr-FR" sz="2800" dirty="0">
                <a:latin typeface="Open Sans" panose="020B0606030504020204" pitchFamily="34" charset="0"/>
                <a:ea typeface="Open Sans" panose="020B0606030504020204" pitchFamily="34" charset="0"/>
                <a:cs typeface="Open Sans" panose="020B0606030504020204" pitchFamily="34" charset="0"/>
              </a:rPr>
              <a:t>Les filtres et la recherche (quels filtres, quelle techno)</a:t>
            </a:r>
          </a:p>
          <a:p>
            <a:pPr marL="514350" indent="-514350">
              <a:buAutoNum type="arabicParenR"/>
            </a:pPr>
            <a:r>
              <a:rPr lang="fr-FR" sz="2800" dirty="0">
                <a:latin typeface="Open Sans" panose="020B0606030504020204" pitchFamily="34" charset="0"/>
                <a:ea typeface="Open Sans" panose="020B0606030504020204" pitchFamily="34" charset="0"/>
                <a:cs typeface="Open Sans" panose="020B0606030504020204" pitchFamily="34" charset="0"/>
              </a:rPr>
              <a:t>Les niveau d’accès</a:t>
            </a:r>
          </a:p>
          <a:p>
            <a:pPr marL="514350" indent="-514350">
              <a:buFontTx/>
              <a:buAutoNum type="arabicParenR"/>
            </a:pPr>
            <a:r>
              <a:rPr lang="fr-FR" sz="2800" dirty="0">
                <a:latin typeface="Open Sans" panose="020B0606030504020204" pitchFamily="34" charset="0"/>
                <a:ea typeface="Open Sans" panose="020B0606030504020204" pitchFamily="34" charset="0"/>
                <a:cs typeface="Open Sans" panose="020B0606030504020204" pitchFamily="34" charset="0"/>
              </a:rPr>
              <a:t>Le </a:t>
            </a:r>
            <a:r>
              <a:rPr lang="fr-FR" sz="2800" dirty="0" err="1">
                <a:latin typeface="Open Sans" panose="020B0606030504020204" pitchFamily="34" charset="0"/>
                <a:ea typeface="Open Sans" panose="020B0606030504020204" pitchFamily="34" charset="0"/>
                <a:cs typeface="Open Sans" panose="020B0606030504020204" pitchFamily="34" charset="0"/>
              </a:rPr>
              <a:t>pannel</a:t>
            </a:r>
            <a:r>
              <a:rPr lang="fr-FR" sz="2800" dirty="0">
                <a:latin typeface="Open Sans" panose="020B0606030504020204" pitchFamily="34" charset="0"/>
                <a:ea typeface="Open Sans" panose="020B0606030504020204" pitchFamily="34" charset="0"/>
                <a:cs typeface="Open Sans" panose="020B0606030504020204" pitchFamily="34" charset="0"/>
              </a:rPr>
              <a:t> admin</a:t>
            </a:r>
          </a:p>
          <a:p>
            <a:pPr marL="514350" indent="-514350">
              <a:buAutoNum type="arabicParenR"/>
            </a:pPr>
            <a:r>
              <a:rPr lang="fr-FR" sz="2800" dirty="0">
                <a:latin typeface="Open Sans" panose="020B0606030504020204" pitchFamily="34" charset="0"/>
                <a:ea typeface="Open Sans" panose="020B0606030504020204" pitchFamily="34" charset="0"/>
                <a:cs typeface="Open Sans" panose="020B0606030504020204" pitchFamily="34" charset="0"/>
              </a:rPr>
              <a:t>Le système d’équipe</a:t>
            </a:r>
          </a:p>
          <a:p>
            <a:pPr marL="514350" indent="-514350">
              <a:buAutoNum type="arabicParenR"/>
            </a:pPr>
            <a:endParaRPr lang="fr-FR" sz="2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3301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EC11285-1C23-4415-A49F-B747D3162B4E}"/>
              </a:ext>
            </a:extLst>
          </p:cNvPr>
          <p:cNvSpPr txBox="1"/>
          <p:nvPr/>
        </p:nvSpPr>
        <p:spPr>
          <a:xfrm>
            <a:off x="3206839" y="501539"/>
            <a:ext cx="11874322"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5"/>
              <a:tabLst/>
              <a:defRPr/>
            </a:pP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Problèmes</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rencontrées</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625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82B56122-B48A-41AC-9A4D-42F92CA5E641}"/>
              </a:ext>
            </a:extLst>
          </p:cNvPr>
          <p:cNvSpPr/>
          <p:nvPr/>
        </p:nvSpPr>
        <p:spPr>
          <a:xfrm rot="7186307">
            <a:off x="4760114" y="-2308090"/>
            <a:ext cx="15516385" cy="15631976"/>
          </a:xfrm>
          <a:prstGeom prst="rect">
            <a:avLst/>
          </a:prstGeom>
          <a:solidFill>
            <a:srgbClr val="87E1B8"/>
          </a:solidFill>
        </p:spPr>
      </p:sp>
      <p:sp>
        <p:nvSpPr>
          <p:cNvPr id="3" name="AutoShape 3">
            <a:extLst>
              <a:ext uri="{FF2B5EF4-FFF2-40B4-BE49-F238E27FC236}">
                <a16:creationId xmlns:a16="http://schemas.microsoft.com/office/drawing/2014/main" id="{74FF3ADE-2D40-449F-A3A1-297B265BDF38}"/>
              </a:ext>
            </a:extLst>
          </p:cNvPr>
          <p:cNvSpPr/>
          <p:nvPr/>
        </p:nvSpPr>
        <p:spPr>
          <a:xfrm rot="7186307">
            <a:off x="-4170666" y="-1335084"/>
            <a:ext cx="15369919" cy="10035745"/>
          </a:xfrm>
          <a:prstGeom prst="rect">
            <a:avLst/>
          </a:prstGeom>
          <a:solidFill>
            <a:srgbClr val="3CCE8B"/>
          </a:solidFill>
        </p:spPr>
      </p:sp>
      <p:sp>
        <p:nvSpPr>
          <p:cNvPr id="6" name="Triangle isocèle 5">
            <a:extLst>
              <a:ext uri="{FF2B5EF4-FFF2-40B4-BE49-F238E27FC236}">
                <a16:creationId xmlns:a16="http://schemas.microsoft.com/office/drawing/2014/main" id="{E98DDE15-5BCF-4979-8611-08C8146871D1}"/>
              </a:ext>
            </a:extLst>
          </p:cNvPr>
          <p:cNvSpPr/>
          <p:nvPr/>
        </p:nvSpPr>
        <p:spPr>
          <a:xfrm rot="3632225">
            <a:off x="2796885" y="3644807"/>
            <a:ext cx="6586792" cy="5886450"/>
          </a:xfrm>
          <a:prstGeom prst="triangle">
            <a:avLst/>
          </a:prstGeom>
          <a:solidFill>
            <a:srgbClr val="87E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Triangle isocèle 4">
            <a:extLst>
              <a:ext uri="{FF2B5EF4-FFF2-40B4-BE49-F238E27FC236}">
                <a16:creationId xmlns:a16="http://schemas.microsoft.com/office/drawing/2014/main" id="{6A44A180-03BD-4F22-8E71-C9ECD3B5AA37}"/>
              </a:ext>
            </a:extLst>
          </p:cNvPr>
          <p:cNvSpPr/>
          <p:nvPr/>
        </p:nvSpPr>
        <p:spPr>
          <a:xfrm>
            <a:off x="8362255" y="-742950"/>
            <a:ext cx="6586792" cy="5886450"/>
          </a:xfrm>
          <a:prstGeom prst="triangle">
            <a:avLst/>
          </a:prstGeom>
          <a:solidFill>
            <a:srgbClr val="3CCE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ZoneTexte 1">
            <a:extLst>
              <a:ext uri="{FF2B5EF4-FFF2-40B4-BE49-F238E27FC236}">
                <a16:creationId xmlns:a16="http://schemas.microsoft.com/office/drawing/2014/main" id="{EE3C7F6F-B6B5-4EA2-97D4-86CAF6AAAE79}"/>
              </a:ext>
            </a:extLst>
          </p:cNvPr>
          <p:cNvSpPr txBox="1"/>
          <p:nvPr/>
        </p:nvSpPr>
        <p:spPr>
          <a:xfrm>
            <a:off x="5186108" y="4276403"/>
            <a:ext cx="7915784"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6"/>
              <a:tabLst/>
              <a:defRPr/>
            </a:pP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Démo</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en</a:t>
            </a: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 </a:t>
            </a:r>
            <a:r>
              <a:rPr kumimoji="0" lang="en-US" sz="7200" b="0" i="0" u="none" strike="noStrike" kern="1200" cap="none" spc="0" normalizeH="0" baseline="0" noProof="0" dirty="0" err="1">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ligne</a:t>
            </a:r>
            <a:endPar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7667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6DC323F-A4C9-4185-8DCA-704FE6448D44}"/>
              </a:ext>
            </a:extLst>
          </p:cNvPr>
          <p:cNvSpPr txBox="1"/>
          <p:nvPr/>
        </p:nvSpPr>
        <p:spPr>
          <a:xfrm>
            <a:off x="5869628" y="496668"/>
            <a:ext cx="6548743" cy="867097"/>
          </a:xfrm>
          <a:prstGeom prst="rect">
            <a:avLst/>
          </a:prstGeom>
          <a:noFill/>
        </p:spPr>
        <p:txBody>
          <a:bodyPr wrap="square">
            <a:spAutoFit/>
          </a:bodyPr>
          <a:lstStyle/>
          <a:p>
            <a:pPr marL="914400" marR="0" lvl="0" indent="-914400" algn="l" defTabSz="914400" rtl="0" eaLnBrk="1" fontAlgn="auto" latinLnBrk="0" hangingPunct="1">
              <a:lnSpc>
                <a:spcPts val="5759"/>
              </a:lnSpc>
              <a:spcBef>
                <a:spcPts val="0"/>
              </a:spcBef>
              <a:spcAft>
                <a:spcPts val="0"/>
              </a:spcAft>
              <a:buClrTx/>
              <a:buSzTx/>
              <a:buFont typeface="+mj-lt"/>
              <a:buAutoNum type="arabicPeriod" startAt="7"/>
              <a:tabLst/>
              <a:defRPr/>
            </a:pPr>
            <a:r>
              <a:rPr kumimoji="0" lang="en-US" sz="7200" b="0" i="0" u="none" strike="noStrike" kern="1200" cap="none" spc="0" normalizeH="0" baseline="0" noProof="0" dirty="0">
                <a:ln>
                  <a:noFill/>
                </a:ln>
                <a:solidFill>
                  <a:srgbClr val="5A5A5A"/>
                </a:solidFill>
                <a:effectLst/>
                <a:uLnTx/>
                <a:uFillTx/>
                <a:latin typeface="Montserrat" panose="00000500000000000000" pitchFamily="50" charset="0"/>
                <a:ea typeface="Open Sans" panose="020B0606030504020204" pitchFamily="34" charset="0"/>
                <a:cs typeface="Open Sans" panose="020B0606030504020204" pitchFamily="34" charset="0"/>
              </a:rPr>
              <a:t>Conclusion</a:t>
            </a:r>
          </a:p>
        </p:txBody>
      </p:sp>
    </p:spTree>
    <p:extLst>
      <p:ext uri="{BB962C8B-B14F-4D97-AF65-F5344CB8AC3E}">
        <p14:creationId xmlns:p14="http://schemas.microsoft.com/office/powerpoint/2010/main" val="2847631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1506</Words>
  <Application>Microsoft Office PowerPoint</Application>
  <PresentationFormat>Personnalisé</PresentationFormat>
  <Paragraphs>153</Paragraphs>
  <Slides>22</Slides>
  <Notes>15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22</vt:i4>
      </vt:variant>
    </vt:vector>
  </HeadingPairs>
  <TitlesOfParts>
    <vt:vector size="29" baseType="lpstr">
      <vt:lpstr>Bauhaus 93</vt:lpstr>
      <vt:lpstr>Montserrat</vt:lpstr>
      <vt:lpstr>Open Sans</vt:lpstr>
      <vt:lpstr>Arial</vt:lpstr>
      <vt:lpstr>Berlin Sans FB</vt:lpstr>
      <vt:lpstr>Calibri</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Domicile</dc:creator>
  <cp:lastModifiedBy>ROESS Thomas</cp:lastModifiedBy>
  <cp:revision>7</cp:revision>
  <dcterms:created xsi:type="dcterms:W3CDTF">2006-08-16T00:00:00Z</dcterms:created>
  <dcterms:modified xsi:type="dcterms:W3CDTF">2022-03-08T18:37:01Z</dcterms:modified>
  <dc:identifier>DAE15ZG852Y</dc:identifier>
</cp:coreProperties>
</file>