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77" r:id="rId2"/>
    <p:sldId id="257" r:id="rId3"/>
    <p:sldId id="258" r:id="rId4"/>
    <p:sldId id="259" r:id="rId5"/>
    <p:sldId id="278" r:id="rId6"/>
    <p:sldId id="279" r:id="rId7"/>
    <p:sldId id="285" r:id="rId8"/>
    <p:sldId id="284" r:id="rId9"/>
    <p:sldId id="283" r:id="rId10"/>
    <p:sldId id="286" r:id="rId11"/>
    <p:sldId id="281" r:id="rId12"/>
    <p:sldId id="280" r:id="rId13"/>
    <p:sldId id="282" r:id="rId14"/>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Montserrat" panose="00000500000000000000" pitchFamily="50" charset="0"/>
      <p:regular r:id="rId20"/>
      <p:bold r:id="rId21"/>
      <p:italic r:id="rId22"/>
      <p:boldItalic r:id="rId23"/>
    </p:embeddedFont>
    <p:embeddedFont>
      <p:font typeface="Open Sans" pitchFamily="2"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ESS Thomas" initials="RT" lastIdx="1" clrIdx="0">
    <p:extLst>
      <p:ext uri="{19B8F6BF-5375-455C-9EA6-DF929625EA0E}">
        <p15:presenceInfo xmlns:p15="http://schemas.microsoft.com/office/powerpoint/2012/main" userId="ROESS Thom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CE8B"/>
    <a:srgbClr val="5A5A5A"/>
    <a:srgbClr val="87E1B8"/>
    <a:srgbClr val="72AE2F"/>
    <a:srgbClr val="970DA3"/>
    <a:srgbClr val="E80BBB"/>
    <a:srgbClr val="6E0707"/>
    <a:srgbClr val="6B1A84"/>
    <a:srgbClr val="E5A3F3"/>
    <a:srgbClr val="E2FC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260" autoAdjust="0"/>
  </p:normalViewPr>
  <p:slideViewPr>
    <p:cSldViewPr snapToGrid="0">
      <p:cViewPr varScale="1">
        <p:scale>
          <a:sx n="56" d="100"/>
          <a:sy n="56" d="100"/>
        </p:scale>
        <p:origin x="15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09T16:15:10.550" idx="1">
    <p:pos x="12255" y="9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DA1EB-982E-4152-A047-73576CA8B38C}" type="datetimeFigureOut">
              <a:rPr lang="fr-FR" smtClean="0"/>
              <a:t>09/03/2022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FE73D-D590-4561-A663-EBB2C76713C7}" type="slidenum">
              <a:rPr lang="fr-FR" smtClean="0"/>
              <a:t>‹#›</a:t>
            </a:fld>
            <a:endParaRPr lang="fr-FR"/>
          </a:p>
        </p:txBody>
      </p:sp>
    </p:spTree>
    <p:extLst>
      <p:ext uri="{BB962C8B-B14F-4D97-AF65-F5344CB8AC3E}">
        <p14:creationId xmlns:p14="http://schemas.microsoft.com/office/powerpoint/2010/main" val="374100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et bienvenu à ma présentation, je suis Thomas </a:t>
            </a:r>
            <a:r>
              <a:rPr lang="fr-FR" dirty="0" err="1"/>
              <a:t>Roess</a:t>
            </a:r>
            <a:r>
              <a:rPr lang="fr-FR" dirty="0"/>
              <a:t> et je vais vous présenter mon projet, </a:t>
            </a:r>
            <a:r>
              <a:rPr lang="fr-FR" dirty="0" err="1"/>
              <a:t>Colorfull</a:t>
            </a:r>
            <a:r>
              <a:rPr lang="fr-FR" dirty="0"/>
              <a:t> CRM</a:t>
            </a:r>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1</a:t>
            </a:fld>
            <a:endParaRPr lang="fr-FR"/>
          </a:p>
        </p:txBody>
      </p:sp>
    </p:spTree>
    <p:extLst>
      <p:ext uri="{BB962C8B-B14F-4D97-AF65-F5344CB8AC3E}">
        <p14:creationId xmlns:p14="http://schemas.microsoft.com/office/powerpoint/2010/main" val="4051328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dernière fonctionnalité est le système d’équipe. Il permet aux managers et aux membres d’accéder plus facilement aux collaborateurs et voir leurs plannings.</a:t>
            </a:r>
          </a:p>
        </p:txBody>
      </p:sp>
      <p:sp>
        <p:nvSpPr>
          <p:cNvPr id="4" name="Slide Number Placeholder 3"/>
          <p:cNvSpPr>
            <a:spLocks noGrp="1"/>
          </p:cNvSpPr>
          <p:nvPr>
            <p:ph type="sldNum" sz="quarter" idx="5"/>
          </p:nvPr>
        </p:nvSpPr>
        <p:spPr/>
        <p:txBody>
          <a:bodyPr/>
          <a:lstStyle/>
          <a:p>
            <a:fld id="{C00FE73D-D590-4561-A663-EBB2C76713C7}" type="slidenum">
              <a:rPr lang="fr-FR" smtClean="0"/>
              <a:t>10</a:t>
            </a:fld>
            <a:endParaRPr lang="fr-FR"/>
          </a:p>
        </p:txBody>
      </p:sp>
    </p:spTree>
    <p:extLst>
      <p:ext uri="{BB962C8B-B14F-4D97-AF65-F5344CB8AC3E}">
        <p14:creationId xmlns:p14="http://schemas.microsoft.com/office/powerpoint/2010/main" val="3807743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Je vais maintenant aborder les problèmes rencontrés, surtout le gros problème qui à engendré la plus part des autres : </a:t>
            </a:r>
          </a:p>
          <a:p>
            <a:r>
              <a:rPr lang="fr-FR" dirty="0"/>
              <a:t>Le manque de temps !</a:t>
            </a:r>
          </a:p>
          <a:p>
            <a:r>
              <a:rPr lang="fr-FR" dirty="0"/>
              <a:t>Cette deadline si courte à été très frustrantes car je comptais ajouter encore pas mal de fonctionnalités et finir a 100% tout ce que j’avais prévu dans mon projet.</a:t>
            </a:r>
          </a:p>
          <a:p>
            <a:r>
              <a:rPr lang="fr-FR" dirty="0"/>
              <a:t>Ce manque de temps à engendré un manque de </a:t>
            </a:r>
            <a:r>
              <a:rPr lang="fr-FR" dirty="0" err="1"/>
              <a:t>reflexion</a:t>
            </a:r>
            <a:r>
              <a:rPr lang="fr-FR" dirty="0"/>
              <a:t> sur certaines parties, comme les </a:t>
            </a:r>
            <a:r>
              <a:rPr lang="fr-FR" dirty="0" err="1"/>
              <a:t>extrafields</a:t>
            </a:r>
            <a:r>
              <a:rPr lang="fr-FR" dirty="0"/>
              <a:t> qui aurait pu être bien pensé dès le début du projet.</a:t>
            </a:r>
          </a:p>
          <a:p>
            <a:r>
              <a:rPr lang="fr-FR" dirty="0"/>
              <a:t>Les outils internes de </a:t>
            </a:r>
            <a:r>
              <a:rPr lang="fr-FR" dirty="0" err="1"/>
              <a:t>symfony</a:t>
            </a:r>
            <a:r>
              <a:rPr lang="fr-FR" dirty="0"/>
              <a:t> sont parfois très obtus et demande pas mal de recherches pour les adapter a des situations pas forcement prévu, comme par exemple </a:t>
            </a:r>
            <a:r>
              <a:rPr lang="fr-FR" sz="1200" dirty="0">
                <a:solidFill>
                  <a:srgbClr val="5A5A5A"/>
                </a:solidFill>
                <a:latin typeface="Open Sans" panose="020B0606030504020204" pitchFamily="34" charset="0"/>
                <a:ea typeface="Open Sans" panose="020B0606030504020204" pitchFamily="34" charset="0"/>
                <a:cs typeface="Open Sans" panose="020B0606030504020204" pitchFamily="34" charset="0"/>
              </a:rPr>
              <a:t>la validation du captcha et redirection dans un environnement non prévu pour la </a:t>
            </a:r>
            <a:r>
              <a:rPr lang="fr-FR" sz="1200" dirty="0" err="1">
                <a:solidFill>
                  <a:srgbClr val="5A5A5A"/>
                </a:solidFill>
                <a:latin typeface="Open Sans" panose="020B0606030504020204" pitchFamily="34" charset="0"/>
                <a:ea typeface="Open Sans" panose="020B0606030504020204" pitchFamily="34" charset="0"/>
                <a:cs typeface="Open Sans" panose="020B0606030504020204" pitchFamily="34" charset="0"/>
              </a:rPr>
              <a:t>rediredction</a:t>
            </a:r>
            <a:r>
              <a:rPr lang="fr-FR" sz="1200" dirty="0">
                <a:solidFill>
                  <a:srgbClr val="5A5A5A"/>
                </a:solidFill>
                <a:latin typeface="Open Sans" panose="020B0606030504020204" pitchFamily="34" charset="0"/>
                <a:ea typeface="Open Sans" panose="020B0606030504020204" pitchFamily="34" charset="0"/>
                <a:cs typeface="Open Sans" panose="020B0606030504020204" pitchFamily="34" charset="0"/>
              </a:rPr>
              <a:t>.</a:t>
            </a:r>
          </a:p>
          <a:p>
            <a:endParaRPr lang="fr-FR" dirty="0"/>
          </a:p>
        </p:txBody>
      </p:sp>
      <p:sp>
        <p:nvSpPr>
          <p:cNvPr id="4" name="Slide Number Placeholder 3"/>
          <p:cNvSpPr>
            <a:spLocks noGrp="1"/>
          </p:cNvSpPr>
          <p:nvPr>
            <p:ph type="sldNum" sz="quarter" idx="5"/>
          </p:nvPr>
        </p:nvSpPr>
        <p:spPr/>
        <p:txBody>
          <a:bodyPr/>
          <a:lstStyle/>
          <a:p>
            <a:fld id="{C00FE73D-D590-4561-A663-EBB2C76713C7}" type="slidenum">
              <a:rPr lang="fr-FR" smtClean="0"/>
              <a:t>12</a:t>
            </a:fld>
            <a:endParaRPr lang="fr-FR"/>
          </a:p>
        </p:txBody>
      </p:sp>
    </p:spTree>
    <p:extLst>
      <p:ext uri="{BB962C8B-B14F-4D97-AF65-F5344CB8AC3E}">
        <p14:creationId xmlns:p14="http://schemas.microsoft.com/office/powerpoint/2010/main" val="3844755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 conclusion, j’ai bien apprécié ce projet et j’ai pu essayer de me challenger avec de nouvelles fonctionnalités. Mais j’ai en même temps été très frustré de ne pas pouvoir tout faire, moi qui aime bien quand tout est bien carré.</a:t>
            </a:r>
          </a:p>
          <a:p>
            <a:r>
              <a:rPr lang="fr-FR" dirty="0"/>
              <a:t>J’espère que vous aurez apprécié ma présentation.</a:t>
            </a:r>
          </a:p>
        </p:txBody>
      </p:sp>
      <p:sp>
        <p:nvSpPr>
          <p:cNvPr id="4" name="Slide Number Placeholder 3"/>
          <p:cNvSpPr>
            <a:spLocks noGrp="1"/>
          </p:cNvSpPr>
          <p:nvPr>
            <p:ph type="sldNum" sz="quarter" idx="5"/>
          </p:nvPr>
        </p:nvSpPr>
        <p:spPr/>
        <p:txBody>
          <a:bodyPr/>
          <a:lstStyle/>
          <a:p>
            <a:fld id="{C00FE73D-D590-4561-A663-EBB2C76713C7}" type="slidenum">
              <a:rPr lang="fr-FR" smtClean="0"/>
              <a:t>13</a:t>
            </a:fld>
            <a:endParaRPr lang="fr-FR"/>
          </a:p>
        </p:txBody>
      </p:sp>
    </p:spTree>
    <p:extLst>
      <p:ext uri="{BB962C8B-B14F-4D97-AF65-F5344CB8AC3E}">
        <p14:creationId xmlns:p14="http://schemas.microsoft.com/office/powerpoint/2010/main" val="3778554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vais commencer par parler du projet et de sa contextualisation, </a:t>
            </a:r>
          </a:p>
          <a:p>
            <a:r>
              <a:rPr lang="fr-FR" dirty="0"/>
              <a:t>les méthodologies et outils utilisée,</a:t>
            </a:r>
          </a:p>
          <a:p>
            <a:r>
              <a:rPr lang="fr-FR" dirty="0"/>
              <a:t>Le mcd et les fonctionnalités de bases</a:t>
            </a:r>
          </a:p>
          <a:p>
            <a:r>
              <a:rPr lang="fr-FR" dirty="0"/>
              <a:t>Les fonctionnalités supplémentaires que j’ai apporté au projet</a:t>
            </a:r>
          </a:p>
          <a:p>
            <a:r>
              <a:rPr lang="fr-FR" dirty="0"/>
              <a:t>Je passerais ensuite à la démo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Je parlerais ensuite des problèmes que j’ai rencontré durant le projet</a:t>
            </a:r>
          </a:p>
          <a:p>
            <a:r>
              <a:rPr lang="fr-FR" dirty="0"/>
              <a:t>et finirait avec une conclusion</a:t>
            </a:r>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2</a:t>
            </a:fld>
            <a:endParaRPr lang="fr-FR"/>
          </a:p>
        </p:txBody>
      </p:sp>
    </p:spTree>
    <p:extLst>
      <p:ext uri="{BB962C8B-B14F-4D97-AF65-F5344CB8AC3E}">
        <p14:creationId xmlns:p14="http://schemas.microsoft.com/office/powerpoint/2010/main" val="780102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dirty="0" err="1"/>
              <a:t>ColorfullCRM</a:t>
            </a:r>
            <a:r>
              <a:rPr lang="fr-FR" dirty="0"/>
              <a:t> est donc un CRM lite </a:t>
            </a:r>
            <a:r>
              <a:rPr lang="fr-FR" dirty="0" err="1"/>
              <a:t>dévelopé</a:t>
            </a:r>
            <a:r>
              <a:rPr lang="fr-FR" dirty="0"/>
              <a:t> sous le </a:t>
            </a:r>
            <a:r>
              <a:rPr lang="fr-FR" dirty="0" err="1"/>
              <a:t>framework</a:t>
            </a:r>
            <a:r>
              <a:rPr lang="fr-FR" dirty="0"/>
              <a:t> </a:t>
            </a:r>
            <a:r>
              <a:rPr lang="fr-FR" dirty="0" err="1"/>
              <a:t>symfony</a:t>
            </a:r>
            <a:r>
              <a:rPr lang="fr-FR" dirty="0"/>
              <a:t> version 5.4 et en </a:t>
            </a:r>
            <a:r>
              <a:rPr lang="fr-FR" dirty="0" err="1"/>
              <a:t>php</a:t>
            </a:r>
            <a:r>
              <a:rPr lang="fr-FR" dirty="0"/>
              <a:t> 7.4</a:t>
            </a:r>
          </a:p>
          <a:p>
            <a:pPr algn="just"/>
            <a:r>
              <a:rPr lang="fr-FR" dirty="0"/>
              <a:t>J’ai également utilisé du JS pour plusieurs fonctionnalités et l’api </a:t>
            </a:r>
            <a:r>
              <a:rPr lang="fr-FR" dirty="0" err="1"/>
              <a:t>fetch</a:t>
            </a:r>
            <a:r>
              <a:rPr lang="fr-FR" dirty="0"/>
              <a:t> pour rendre certaines pages plus fluides.</a:t>
            </a:r>
          </a:p>
          <a:p>
            <a:pPr algn="just"/>
            <a:r>
              <a:rPr lang="fr-FR" dirty="0"/>
              <a:t>Je me suis aidé de </a:t>
            </a:r>
            <a:r>
              <a:rPr lang="fr-FR" dirty="0" err="1"/>
              <a:t>bootstrap</a:t>
            </a:r>
            <a:r>
              <a:rPr lang="fr-FR" dirty="0"/>
              <a:t> et d’un thème que j’ai légèrement modifié pour le faire convenir à mes besoins.</a:t>
            </a:r>
          </a:p>
          <a:p>
            <a:pPr algn="just"/>
            <a:r>
              <a:rPr lang="fr-FR" dirty="0"/>
              <a:t>Je me suis aidé de plusieurs package pour le projet, et surtout </a:t>
            </a:r>
            <a:r>
              <a:rPr lang="fr-FR" dirty="0" err="1"/>
              <a:t>Fullcalendar</a:t>
            </a:r>
            <a:r>
              <a:rPr lang="fr-FR" dirty="0"/>
              <a:t> qui offre beaucoup d’options préfabriqués pour la gestions des calendriers </a:t>
            </a:r>
          </a:p>
          <a:p>
            <a:pPr algn="just"/>
            <a:endParaRPr lang="fr-FR" dirty="0"/>
          </a:p>
          <a:p>
            <a:pPr algn="just"/>
            <a:endParaRPr lang="fr-FR" dirty="0"/>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3</a:t>
            </a:fld>
            <a:endParaRPr lang="fr-FR"/>
          </a:p>
        </p:txBody>
      </p:sp>
    </p:spTree>
    <p:extLst>
      <p:ext uri="{BB962C8B-B14F-4D97-AF65-F5344CB8AC3E}">
        <p14:creationId xmlns:p14="http://schemas.microsoft.com/office/powerpoint/2010/main" val="2748460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les méthodologies et outils </a:t>
            </a:r>
          </a:p>
          <a:p>
            <a:r>
              <a:rPr lang="fr-FR" dirty="0"/>
              <a:t>J’ai utilisé Looping et Star UML pour toute la gestion du Merise et UML</a:t>
            </a:r>
          </a:p>
          <a:p>
            <a:r>
              <a:rPr lang="fr-FR" dirty="0"/>
              <a:t>Tout au long du développement du projet j’ai utilisé GIT et </a:t>
            </a:r>
            <a:r>
              <a:rPr lang="fr-FR" dirty="0" err="1"/>
              <a:t>github</a:t>
            </a:r>
            <a:r>
              <a:rPr lang="fr-FR" dirty="0"/>
              <a:t> pour versionner mon projet et garder des traces de son évolution, puis je l’ai utilisé pour m’aider à déployer le site.</a:t>
            </a:r>
          </a:p>
          <a:p>
            <a:r>
              <a:rPr lang="fr-FR" dirty="0"/>
              <a:t>J’avais commencé à utiliser mon Kanban, </a:t>
            </a:r>
            <a:r>
              <a:rPr lang="fr-FR" dirty="0" err="1"/>
              <a:t>Tplanner</a:t>
            </a:r>
            <a:r>
              <a:rPr lang="fr-FR" dirty="0"/>
              <a:t>, qui est un de mes projets personnels pour l’utiliser en cas réel et voir quels sont les éléments à améliorer ou modifier, mais la demande d’un Gantt m’a fait changer d’outil pour un gain de temps. </a:t>
            </a:r>
          </a:p>
          <a:p>
            <a:r>
              <a:rPr lang="fr-FR" dirty="0"/>
              <a:t>J’ai donc utilisé Trello avec l’</a:t>
            </a:r>
            <a:r>
              <a:rPr lang="fr-FR" dirty="0" err="1"/>
              <a:t>addon</a:t>
            </a:r>
            <a:r>
              <a:rPr lang="fr-FR" dirty="0"/>
              <a:t> </a:t>
            </a:r>
            <a:r>
              <a:rPr lang="fr-FR" dirty="0" err="1"/>
              <a:t>Elegantt</a:t>
            </a:r>
            <a:r>
              <a:rPr lang="fr-FR" dirty="0"/>
              <a:t> pour organiser mon travails et mieux me focus sur quelles taches accomplir et dans quel ordre.</a:t>
            </a:r>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4</a:t>
            </a:fld>
            <a:endParaRPr lang="fr-FR"/>
          </a:p>
        </p:txBody>
      </p:sp>
    </p:spTree>
    <p:extLst>
      <p:ext uri="{BB962C8B-B14F-4D97-AF65-F5344CB8AC3E}">
        <p14:creationId xmlns:p14="http://schemas.microsoft.com/office/powerpoint/2010/main" val="232714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00FE73D-D590-4561-A663-EBB2C76713C7}" type="slidenum">
              <a:rPr lang="fr-FR" smtClean="0"/>
              <a:t>5</a:t>
            </a:fld>
            <a:endParaRPr lang="fr-FR"/>
          </a:p>
        </p:txBody>
      </p:sp>
    </p:spTree>
    <p:extLst>
      <p:ext uri="{BB962C8B-B14F-4D97-AF65-F5344CB8AC3E}">
        <p14:creationId xmlns:p14="http://schemas.microsoft.com/office/powerpoint/2010/main" val="2116234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Je vais ensuite vous parler des fonctionnalités que j’ai ajouté.</a:t>
            </a:r>
          </a:p>
          <a:p>
            <a:r>
              <a:rPr lang="fr-FR" dirty="0"/>
              <a:t>La 1</a:t>
            </a:r>
            <a:r>
              <a:rPr lang="fr-FR" baseline="30000" dirty="0"/>
              <a:t>ère</a:t>
            </a:r>
            <a:r>
              <a:rPr lang="fr-FR" dirty="0"/>
              <a:t> fonctionnalité que j’ai ajouté au projet sont les </a:t>
            </a:r>
            <a:r>
              <a:rPr lang="fr-FR" dirty="0" err="1"/>
              <a:t>extrafields</a:t>
            </a:r>
            <a:r>
              <a:rPr lang="fr-FR" dirty="0"/>
              <a:t>, les champs supplémentaires pour les contacts. Un administrateur peux rajouter des champs personnalisés qui pourront s’afficher lors de la création d’un contact. Le choix des </a:t>
            </a:r>
            <a:r>
              <a:rPr lang="fr-FR" dirty="0" err="1"/>
              <a:t>extrafields</a:t>
            </a:r>
            <a:r>
              <a:rPr lang="fr-FR" dirty="0"/>
              <a:t> changeront en fonction de si le contact sera une entreprise ou une personne seule. </a:t>
            </a:r>
          </a:p>
          <a:p>
            <a:r>
              <a:rPr lang="fr-FR" dirty="0"/>
              <a:t>Cette fonctionnalité est encore voué à bien s’améliorer dans le future en rajoutant de nouvelles possibilités comme l’ajout et la suppression de nouveaux champs lors de l’édition d’un contact, et une gestion de l’ordre des champs.</a:t>
            </a:r>
          </a:p>
          <a:p>
            <a:endParaRPr lang="fr-FR" dirty="0"/>
          </a:p>
        </p:txBody>
      </p:sp>
      <p:sp>
        <p:nvSpPr>
          <p:cNvPr id="4" name="Slide Number Placeholder 3"/>
          <p:cNvSpPr>
            <a:spLocks noGrp="1"/>
          </p:cNvSpPr>
          <p:nvPr>
            <p:ph type="sldNum" sz="quarter" idx="5"/>
          </p:nvPr>
        </p:nvSpPr>
        <p:spPr/>
        <p:txBody>
          <a:bodyPr/>
          <a:lstStyle/>
          <a:p>
            <a:fld id="{C00FE73D-D590-4561-A663-EBB2C76713C7}" type="slidenum">
              <a:rPr lang="fr-FR" smtClean="0"/>
              <a:t>6</a:t>
            </a:fld>
            <a:endParaRPr lang="fr-FR"/>
          </a:p>
        </p:txBody>
      </p:sp>
    </p:spTree>
    <p:extLst>
      <p:ext uri="{BB962C8B-B14F-4D97-AF65-F5344CB8AC3E}">
        <p14:creationId xmlns:p14="http://schemas.microsoft.com/office/powerpoint/2010/main" val="768347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2</a:t>
            </a:r>
            <a:r>
              <a:rPr lang="fr-FR" baseline="30000" dirty="0"/>
              <a:t>ème</a:t>
            </a:r>
            <a:r>
              <a:rPr lang="fr-FR" dirty="0"/>
              <a:t> fonctionnalité est un système de filtres et d’un champ de recherche.</a:t>
            </a:r>
          </a:p>
          <a:p>
            <a:r>
              <a:rPr lang="fr-FR" dirty="0"/>
              <a:t>Elle est présente uniquement dans la liste des contacts actuellement. </a:t>
            </a:r>
          </a:p>
          <a:p>
            <a:r>
              <a:rPr lang="fr-FR" dirty="0"/>
              <a:t>Elle est codée en JS en utilisant </a:t>
            </a:r>
            <a:r>
              <a:rPr lang="fr-FR" dirty="0" err="1"/>
              <a:t>fetch</a:t>
            </a:r>
            <a:r>
              <a:rPr lang="fr-FR" dirty="0"/>
              <a:t>, elle permet de lancer des recherches et de filtrer en fonctions de différents paramètres que l’ont verra plus en détails durant la démo.</a:t>
            </a:r>
          </a:p>
          <a:p>
            <a:r>
              <a:rPr lang="fr-FR" dirty="0"/>
              <a:t>Grace au </a:t>
            </a:r>
            <a:r>
              <a:rPr lang="fr-FR" dirty="0" err="1"/>
              <a:t>fetch</a:t>
            </a:r>
            <a:r>
              <a:rPr lang="fr-FR" dirty="0"/>
              <a:t> et au </a:t>
            </a:r>
            <a:r>
              <a:rPr lang="fr-FR" dirty="0" err="1"/>
              <a:t>js</a:t>
            </a:r>
            <a:r>
              <a:rPr lang="fr-FR" dirty="0"/>
              <a:t> cette recherche se fait sans relancer la page et garde donc les paramètres lorsque l’on veux affiner la recherche.</a:t>
            </a:r>
          </a:p>
          <a:p>
            <a:r>
              <a:rPr lang="fr-FR" dirty="0"/>
              <a:t>A l’avenir j’aimerais l’ajouter à toutes les listes d’utilisateurs / contacts/ </a:t>
            </a:r>
            <a:r>
              <a:rPr lang="fr-FR" dirty="0" err="1"/>
              <a:t>évenements</a:t>
            </a:r>
            <a:r>
              <a:rPr lang="fr-FR" dirty="0"/>
              <a:t>.</a:t>
            </a:r>
          </a:p>
          <a:p>
            <a:r>
              <a:rPr lang="fr-FR" dirty="0"/>
              <a:t>Il faut aussi que j’optimise cette recherche pour l’adapter à de plus gros volumes.</a:t>
            </a:r>
          </a:p>
        </p:txBody>
      </p:sp>
      <p:sp>
        <p:nvSpPr>
          <p:cNvPr id="4" name="Slide Number Placeholder 3"/>
          <p:cNvSpPr>
            <a:spLocks noGrp="1"/>
          </p:cNvSpPr>
          <p:nvPr>
            <p:ph type="sldNum" sz="quarter" idx="5"/>
          </p:nvPr>
        </p:nvSpPr>
        <p:spPr/>
        <p:txBody>
          <a:bodyPr/>
          <a:lstStyle/>
          <a:p>
            <a:fld id="{C00FE73D-D590-4561-A663-EBB2C76713C7}" type="slidenum">
              <a:rPr lang="fr-FR" smtClean="0"/>
              <a:t>7</a:t>
            </a:fld>
            <a:endParaRPr lang="fr-FR"/>
          </a:p>
        </p:txBody>
      </p:sp>
    </p:spTree>
    <p:extLst>
      <p:ext uri="{BB962C8B-B14F-4D97-AF65-F5344CB8AC3E}">
        <p14:creationId xmlns:p14="http://schemas.microsoft.com/office/powerpoint/2010/main" val="48555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fonctionnalité suivante est importante pour la sécurité, c’est la gestions des niveaux d’accès.</a:t>
            </a:r>
          </a:p>
          <a:p>
            <a:r>
              <a:rPr lang="fr-FR" dirty="0"/>
              <a:t>Cette gestion se base sur les </a:t>
            </a:r>
            <a:r>
              <a:rPr lang="fr-FR" dirty="0" err="1"/>
              <a:t>roles</a:t>
            </a:r>
            <a:r>
              <a:rPr lang="fr-FR" dirty="0"/>
              <a:t> des utilisateurs. Ils auront des accès retreins à certaines partie du sites et ne pourront pas modifier les mêmes propriétés .</a:t>
            </a:r>
          </a:p>
          <a:p>
            <a:r>
              <a:rPr lang="fr-FR" dirty="0"/>
              <a:t>Comme par exemple lors de l’édition d’un utilisateur, le manager ne pourra pas donner de </a:t>
            </a:r>
            <a:r>
              <a:rPr lang="fr-FR" dirty="0" err="1"/>
              <a:t>roles</a:t>
            </a:r>
            <a:r>
              <a:rPr lang="fr-FR" dirty="0"/>
              <a:t> supérieur à son rang, alors qu’un super admin pourra faire comme bon lui semble.</a:t>
            </a:r>
          </a:p>
        </p:txBody>
      </p:sp>
      <p:sp>
        <p:nvSpPr>
          <p:cNvPr id="4" name="Slide Number Placeholder 3"/>
          <p:cNvSpPr>
            <a:spLocks noGrp="1"/>
          </p:cNvSpPr>
          <p:nvPr>
            <p:ph type="sldNum" sz="quarter" idx="5"/>
          </p:nvPr>
        </p:nvSpPr>
        <p:spPr/>
        <p:txBody>
          <a:bodyPr/>
          <a:lstStyle/>
          <a:p>
            <a:fld id="{C00FE73D-D590-4561-A663-EBB2C76713C7}" type="slidenum">
              <a:rPr lang="fr-FR" smtClean="0"/>
              <a:t>8</a:t>
            </a:fld>
            <a:endParaRPr lang="fr-FR"/>
          </a:p>
        </p:txBody>
      </p:sp>
    </p:spTree>
    <p:extLst>
      <p:ext uri="{BB962C8B-B14F-4D97-AF65-F5344CB8AC3E}">
        <p14:creationId xmlns:p14="http://schemas.microsoft.com/office/powerpoint/2010/main" val="3356716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fonctionnalité suivante est le panel admin que l’on verra plus en détails durant la présentation. </a:t>
            </a:r>
          </a:p>
          <a:p>
            <a:r>
              <a:rPr lang="fr-FR" dirty="0"/>
              <a:t>Un administrateur peux avoir accès à pas mal de menu de configurations , comme le menu d’édition des </a:t>
            </a:r>
            <a:r>
              <a:rPr lang="fr-FR" dirty="0" err="1"/>
              <a:t>extrafields</a:t>
            </a:r>
            <a:r>
              <a:rPr lang="fr-FR" dirty="0"/>
              <a:t>, l’ajout d’un nouvel utilisateur, </a:t>
            </a:r>
            <a:r>
              <a:rPr lang="fr-FR" dirty="0" err="1"/>
              <a:t>l’edition</a:t>
            </a:r>
            <a:r>
              <a:rPr lang="fr-FR" dirty="0"/>
              <a:t> des autres utilisateurs, </a:t>
            </a:r>
            <a:r>
              <a:rPr lang="fr-FR" dirty="0" err="1"/>
              <a:t>etc</a:t>
            </a:r>
            <a:r>
              <a:rPr lang="fr-FR" dirty="0"/>
              <a:t> …</a:t>
            </a:r>
          </a:p>
          <a:p>
            <a:r>
              <a:rPr lang="fr-FR" dirty="0"/>
              <a:t>Quelqu’un qui n’a pas au moins le </a:t>
            </a:r>
            <a:r>
              <a:rPr lang="fr-FR" dirty="0" err="1"/>
              <a:t>role</a:t>
            </a:r>
            <a:r>
              <a:rPr lang="fr-FR" dirty="0"/>
              <a:t> admin se verra bien sur l’accès refusé.</a:t>
            </a:r>
          </a:p>
        </p:txBody>
      </p:sp>
      <p:sp>
        <p:nvSpPr>
          <p:cNvPr id="4" name="Slide Number Placeholder 3"/>
          <p:cNvSpPr>
            <a:spLocks noGrp="1"/>
          </p:cNvSpPr>
          <p:nvPr>
            <p:ph type="sldNum" sz="quarter" idx="5"/>
          </p:nvPr>
        </p:nvSpPr>
        <p:spPr/>
        <p:txBody>
          <a:bodyPr/>
          <a:lstStyle/>
          <a:p>
            <a:fld id="{C00FE73D-D590-4561-A663-EBB2C76713C7}" type="slidenum">
              <a:rPr lang="fr-FR" smtClean="0"/>
              <a:t>9</a:t>
            </a:fld>
            <a:endParaRPr lang="fr-FR"/>
          </a:p>
        </p:txBody>
      </p:sp>
    </p:spTree>
    <p:extLst>
      <p:ext uri="{BB962C8B-B14F-4D97-AF65-F5344CB8AC3E}">
        <p14:creationId xmlns:p14="http://schemas.microsoft.com/office/powerpoint/2010/main" val="305655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3CCE8B"/>
            </a:gs>
            <a:gs pos="0">
              <a:schemeClr val="accent1">
                <a:lumMod val="5000"/>
                <a:lumOff val="95000"/>
              </a:schemeClr>
            </a:gs>
            <a:gs pos="100000">
              <a:srgbClr val="B9CCE4"/>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11" name="Parallélogramme 10">
            <a:extLst>
              <a:ext uri="{FF2B5EF4-FFF2-40B4-BE49-F238E27FC236}">
                <a16:creationId xmlns:a16="http://schemas.microsoft.com/office/drawing/2014/main" id="{DB29CE13-F187-4FB8-BBC5-BC0CA7D0E748}"/>
              </a:ext>
            </a:extLst>
          </p:cNvPr>
          <p:cNvSpPr/>
          <p:nvPr/>
        </p:nvSpPr>
        <p:spPr>
          <a:xfrm>
            <a:off x="13928784" y="635360"/>
            <a:ext cx="9937631" cy="11086021"/>
          </a:xfrm>
          <a:prstGeom prst="parallelogram">
            <a:avLst>
              <a:gd name="adj" fmla="val 64415"/>
            </a:avLst>
          </a:prstGeom>
          <a:gradFill>
            <a:gsLst>
              <a:gs pos="100000">
                <a:srgbClr val="3CCE8B"/>
              </a:gs>
              <a:gs pos="0">
                <a:schemeClr val="accent1">
                  <a:lumMod val="5000"/>
                  <a:lumOff val="95000"/>
                </a:schemeClr>
              </a:gs>
              <a:gs pos="100000">
                <a:srgbClr val="B9CCE4"/>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TextBox 9">
            <a:extLst>
              <a:ext uri="{FF2B5EF4-FFF2-40B4-BE49-F238E27FC236}">
                <a16:creationId xmlns:a16="http://schemas.microsoft.com/office/drawing/2014/main" id="{B02250A9-65ED-4398-8014-6C01F6AA75BB}"/>
              </a:ext>
            </a:extLst>
          </p:cNvPr>
          <p:cNvSpPr txBox="1"/>
          <p:nvPr/>
        </p:nvSpPr>
        <p:spPr>
          <a:xfrm>
            <a:off x="3352689" y="635360"/>
            <a:ext cx="5904115" cy="340671"/>
          </a:xfrm>
          <a:prstGeom prst="rect">
            <a:avLst/>
          </a:prstGeom>
        </p:spPr>
        <p:txBody>
          <a:bodyPr wrap="square" lIns="0" tIns="0" rIns="0" bIns="0" rtlCol="0" anchor="t">
            <a:spAutoFit/>
          </a:bodyPr>
          <a:lstStyle/>
          <a:p>
            <a:pPr>
              <a:lnSpc>
                <a:spcPts val="2869"/>
              </a:lnSpc>
            </a:pPr>
            <a:r>
              <a:rPr lang="en-US" sz="2049" dirty="0" err="1">
                <a:solidFill>
                  <a:srgbClr val="5A5A5A"/>
                </a:solidFill>
                <a:latin typeface="Montserrat" panose="00000500000000000000" pitchFamily="50" charset="0"/>
              </a:rPr>
              <a:t>Projet</a:t>
            </a:r>
            <a:r>
              <a:rPr lang="en-US" sz="2049" dirty="0">
                <a:solidFill>
                  <a:srgbClr val="5A5A5A"/>
                </a:solidFill>
                <a:latin typeface="Montserrat" panose="00000500000000000000" pitchFamily="50" charset="0"/>
              </a:rPr>
              <a:t> CRM lite sous le framework Symfony</a:t>
            </a:r>
          </a:p>
        </p:txBody>
      </p:sp>
      <p:sp>
        <p:nvSpPr>
          <p:cNvPr id="10" name="TextBox 7">
            <a:extLst>
              <a:ext uri="{FF2B5EF4-FFF2-40B4-BE49-F238E27FC236}">
                <a16:creationId xmlns:a16="http://schemas.microsoft.com/office/drawing/2014/main" id="{53B6E824-1151-4C27-886D-88C9D588681B}"/>
              </a:ext>
            </a:extLst>
          </p:cNvPr>
          <p:cNvSpPr txBox="1"/>
          <p:nvPr/>
        </p:nvSpPr>
        <p:spPr>
          <a:xfrm>
            <a:off x="10411389" y="8605006"/>
            <a:ext cx="5077878" cy="1411925"/>
          </a:xfrm>
          <a:prstGeom prst="rect">
            <a:avLst/>
          </a:prstGeom>
        </p:spPr>
        <p:txBody>
          <a:bodyPr wrap="square" lIns="0" tIns="0" rIns="0" bIns="0" rtlCol="0" anchor="t">
            <a:spAutoFit/>
          </a:bodyPr>
          <a:lstStyle/>
          <a:p>
            <a:pPr>
              <a:lnSpc>
                <a:spcPts val="3779"/>
              </a:lnSpc>
            </a:pPr>
            <a:r>
              <a:rPr lang="en-US" sz="2400" spc="54" dirty="0" err="1">
                <a:solidFill>
                  <a:srgbClr val="5A5A5A"/>
                </a:solidFill>
                <a:latin typeface="Montserrat" panose="00000500000000000000" pitchFamily="50" charset="0"/>
              </a:rPr>
              <a:t>Présenté</a:t>
            </a:r>
            <a:r>
              <a:rPr lang="en-US" sz="2400" spc="54" dirty="0">
                <a:solidFill>
                  <a:srgbClr val="5A5A5A"/>
                </a:solidFill>
                <a:latin typeface="Montserrat" panose="00000500000000000000" pitchFamily="50" charset="0"/>
              </a:rPr>
              <a:t> par ROESS Thomas</a:t>
            </a:r>
          </a:p>
          <a:p>
            <a:pPr>
              <a:lnSpc>
                <a:spcPts val="3779"/>
              </a:lnSpc>
            </a:pPr>
            <a:r>
              <a:rPr lang="en-US" sz="2000" spc="54" dirty="0">
                <a:solidFill>
                  <a:srgbClr val="5A5A5A"/>
                </a:solidFill>
                <a:latin typeface="Montserrat" panose="00000500000000000000" pitchFamily="50" charset="0"/>
              </a:rPr>
              <a:t>DIPSW 2021-2022</a:t>
            </a:r>
          </a:p>
          <a:p>
            <a:pPr>
              <a:lnSpc>
                <a:spcPts val="3779"/>
              </a:lnSpc>
            </a:pPr>
            <a:r>
              <a:rPr lang="en-US" sz="2000" spc="54" dirty="0">
                <a:solidFill>
                  <a:srgbClr val="5A5A5A"/>
                </a:solidFill>
                <a:latin typeface="Montserrat" panose="00000500000000000000" pitchFamily="50" charset="0"/>
              </a:rPr>
              <a:t>CCI Campus de Strasbourg</a:t>
            </a:r>
          </a:p>
        </p:txBody>
      </p:sp>
      <p:sp>
        <p:nvSpPr>
          <p:cNvPr id="12" name="Parallélogramme 11">
            <a:extLst>
              <a:ext uri="{FF2B5EF4-FFF2-40B4-BE49-F238E27FC236}">
                <a16:creationId xmlns:a16="http://schemas.microsoft.com/office/drawing/2014/main" id="{A572CF35-DCE6-4C00-A81F-16DB5DC76914}"/>
              </a:ext>
            </a:extLst>
          </p:cNvPr>
          <p:cNvSpPr/>
          <p:nvPr/>
        </p:nvSpPr>
        <p:spPr>
          <a:xfrm>
            <a:off x="-5578415" y="-1489303"/>
            <a:ext cx="9937631" cy="10800271"/>
          </a:xfrm>
          <a:prstGeom prst="parallelogram">
            <a:avLst>
              <a:gd name="adj" fmla="val 64415"/>
            </a:avLst>
          </a:prstGeom>
          <a:gradFill>
            <a:gsLst>
              <a:gs pos="100000">
                <a:srgbClr val="3CCE8B"/>
              </a:gs>
              <a:gs pos="0">
                <a:schemeClr val="accent1">
                  <a:lumMod val="5000"/>
                  <a:lumOff val="95000"/>
                </a:schemeClr>
              </a:gs>
              <a:gs pos="100000">
                <a:srgbClr val="B9CCE4"/>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TextBox 6">
            <a:extLst>
              <a:ext uri="{FF2B5EF4-FFF2-40B4-BE49-F238E27FC236}">
                <a16:creationId xmlns:a16="http://schemas.microsoft.com/office/drawing/2014/main" id="{C2F0563E-0CAA-49BC-944F-C7191FA9654D}"/>
              </a:ext>
            </a:extLst>
          </p:cNvPr>
          <p:cNvSpPr txBox="1"/>
          <p:nvPr/>
        </p:nvSpPr>
        <p:spPr>
          <a:xfrm>
            <a:off x="4146639" y="4777887"/>
            <a:ext cx="10220330" cy="731226"/>
          </a:xfrm>
          <a:prstGeom prst="rect">
            <a:avLst/>
          </a:prstGeom>
        </p:spPr>
        <p:txBody>
          <a:bodyPr wrap="square" lIns="0" tIns="0" rIns="0" bIns="0" rtlCol="0" anchor="t">
            <a:spAutoFit/>
          </a:bodyPr>
          <a:lstStyle/>
          <a:p>
            <a:pPr algn="r">
              <a:lnSpc>
                <a:spcPts val="3990"/>
              </a:lnSpc>
            </a:pPr>
            <a:r>
              <a:rPr lang="en-US" sz="11500" dirty="0" err="1">
                <a:solidFill>
                  <a:srgbClr val="C47347"/>
                </a:solidFill>
                <a:latin typeface="Montserrat" panose="00000500000000000000" pitchFamily="50" charset="0"/>
              </a:rPr>
              <a:t>C</a:t>
            </a:r>
            <a:r>
              <a:rPr lang="en-US" sz="11500" dirty="0" err="1">
                <a:solidFill>
                  <a:srgbClr val="5DCA66"/>
                </a:solidFill>
                <a:latin typeface="Montserrat" panose="00000500000000000000" pitchFamily="50" charset="0"/>
              </a:rPr>
              <a:t>o</a:t>
            </a:r>
            <a:r>
              <a:rPr lang="en-US" sz="11500" dirty="0" err="1">
                <a:solidFill>
                  <a:srgbClr val="9DBBAD"/>
                </a:solidFill>
                <a:latin typeface="Montserrat" panose="00000500000000000000" pitchFamily="50" charset="0"/>
              </a:rPr>
              <a:t>l</a:t>
            </a:r>
            <a:r>
              <a:rPr lang="en-US" sz="11500" dirty="0" err="1">
                <a:solidFill>
                  <a:srgbClr val="8A07B1"/>
                </a:solidFill>
                <a:latin typeface="Montserrat" panose="00000500000000000000" pitchFamily="50" charset="0"/>
              </a:rPr>
              <a:t>o</a:t>
            </a:r>
            <a:r>
              <a:rPr lang="en-US" sz="11500" dirty="0" err="1">
                <a:solidFill>
                  <a:srgbClr val="AF3E15"/>
                </a:solidFill>
                <a:latin typeface="Montserrat" panose="00000500000000000000" pitchFamily="50" charset="0"/>
              </a:rPr>
              <a:t>r</a:t>
            </a:r>
            <a:r>
              <a:rPr lang="en-US" sz="11500" dirty="0" err="1">
                <a:solidFill>
                  <a:srgbClr val="CA7E27"/>
                </a:solidFill>
                <a:latin typeface="Montserrat" panose="00000500000000000000" pitchFamily="50" charset="0"/>
              </a:rPr>
              <a:t>f</a:t>
            </a:r>
            <a:r>
              <a:rPr lang="en-US" sz="11500" dirty="0" err="1">
                <a:solidFill>
                  <a:srgbClr val="E5A3F3"/>
                </a:solidFill>
                <a:latin typeface="Montserrat" panose="00000500000000000000" pitchFamily="50" charset="0"/>
              </a:rPr>
              <a:t>u</a:t>
            </a:r>
            <a:r>
              <a:rPr lang="en-US" sz="11500" dirty="0" err="1">
                <a:solidFill>
                  <a:srgbClr val="6B1A84"/>
                </a:solidFill>
                <a:latin typeface="Montserrat" panose="00000500000000000000" pitchFamily="50" charset="0"/>
              </a:rPr>
              <a:t>l</a:t>
            </a:r>
            <a:r>
              <a:rPr lang="en-US" sz="11500" dirty="0" err="1">
                <a:solidFill>
                  <a:srgbClr val="6E0707"/>
                </a:solidFill>
                <a:latin typeface="Montserrat" panose="00000500000000000000" pitchFamily="50" charset="0"/>
              </a:rPr>
              <a:t>l</a:t>
            </a:r>
            <a:r>
              <a:rPr lang="en-US" sz="11500" dirty="0">
                <a:solidFill>
                  <a:srgbClr val="5A5A5A"/>
                </a:solidFill>
                <a:latin typeface="Montserrat" panose="00000500000000000000" pitchFamily="50" charset="0"/>
              </a:rPr>
              <a:t> </a:t>
            </a:r>
            <a:r>
              <a:rPr lang="en-US" sz="11500" dirty="0">
                <a:solidFill>
                  <a:srgbClr val="E80BBB"/>
                </a:solidFill>
                <a:latin typeface="Montserrat" panose="00000500000000000000" pitchFamily="50" charset="0"/>
              </a:rPr>
              <a:t>C</a:t>
            </a:r>
            <a:r>
              <a:rPr lang="en-US" sz="11500" dirty="0">
                <a:solidFill>
                  <a:srgbClr val="970DA3"/>
                </a:solidFill>
                <a:latin typeface="Montserrat" panose="00000500000000000000" pitchFamily="50" charset="0"/>
              </a:rPr>
              <a:t>R</a:t>
            </a:r>
            <a:r>
              <a:rPr lang="en-US" sz="11500" dirty="0">
                <a:solidFill>
                  <a:srgbClr val="72AE2F"/>
                </a:solidFill>
                <a:latin typeface="Montserrat" panose="00000500000000000000" pitchFamily="50" charset="0"/>
              </a:rPr>
              <a:t>M</a:t>
            </a:r>
          </a:p>
        </p:txBody>
      </p:sp>
    </p:spTree>
    <p:extLst>
      <p:ext uri="{BB962C8B-B14F-4D97-AF65-F5344CB8AC3E}">
        <p14:creationId xmlns:p14="http://schemas.microsoft.com/office/powerpoint/2010/main" val="3317482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1">
            <a:extLst>
              <a:ext uri="{FF2B5EF4-FFF2-40B4-BE49-F238E27FC236}">
                <a16:creationId xmlns:a16="http://schemas.microsoft.com/office/drawing/2014/main" id="{354C5822-B2D8-4F11-964D-98BAE352EA8F}"/>
              </a:ext>
            </a:extLst>
          </p:cNvPr>
          <p:cNvSpPr txBox="1"/>
          <p:nvPr/>
        </p:nvSpPr>
        <p:spPr>
          <a:xfrm>
            <a:off x="2943225" y="506562"/>
            <a:ext cx="12401550"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4"/>
              <a:tabLst/>
              <a:defRPr/>
            </a:pP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Fonctionnalités</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ajoutées</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AEE4CACC-46E8-498E-907C-1C3810DB9820}"/>
              </a:ext>
            </a:extLst>
          </p:cNvPr>
          <p:cNvPicPr>
            <a:picLocks noChangeAspect="1"/>
          </p:cNvPicPr>
          <p:nvPr/>
        </p:nvPicPr>
        <p:blipFill>
          <a:blip r:embed="rId3"/>
          <a:stretch>
            <a:fillRect/>
          </a:stretch>
        </p:blipFill>
        <p:spPr>
          <a:xfrm>
            <a:off x="3955748" y="2989527"/>
            <a:ext cx="10070803" cy="2826322"/>
          </a:xfrm>
          <a:prstGeom prst="rect">
            <a:avLst/>
          </a:prstGeom>
        </p:spPr>
      </p:pic>
      <p:sp>
        <p:nvSpPr>
          <p:cNvPr id="7" name="TextBox 6">
            <a:extLst>
              <a:ext uri="{FF2B5EF4-FFF2-40B4-BE49-F238E27FC236}">
                <a16:creationId xmlns:a16="http://schemas.microsoft.com/office/drawing/2014/main" id="{8005B416-4A3C-42C6-BA7C-A81AB65873F5}"/>
              </a:ext>
            </a:extLst>
          </p:cNvPr>
          <p:cNvSpPr txBox="1"/>
          <p:nvPr/>
        </p:nvSpPr>
        <p:spPr>
          <a:xfrm>
            <a:off x="6868564" y="1720525"/>
            <a:ext cx="4550871" cy="646331"/>
          </a:xfrm>
          <a:prstGeom prst="rect">
            <a:avLst/>
          </a:prstGeom>
          <a:noFill/>
        </p:spPr>
        <p:txBody>
          <a:bodyPr wrap="square">
            <a:spAutoFit/>
          </a:bodyPr>
          <a:lstStyle/>
          <a:p>
            <a:r>
              <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rPr>
              <a:t>Le système d’équipe</a:t>
            </a:r>
          </a:p>
        </p:txBody>
      </p:sp>
      <p:pic>
        <p:nvPicPr>
          <p:cNvPr id="11" name="Picture 10">
            <a:extLst>
              <a:ext uri="{FF2B5EF4-FFF2-40B4-BE49-F238E27FC236}">
                <a16:creationId xmlns:a16="http://schemas.microsoft.com/office/drawing/2014/main" id="{E7B77B4A-C644-4621-B011-86FCCC25CBC0}"/>
              </a:ext>
            </a:extLst>
          </p:cNvPr>
          <p:cNvPicPr>
            <a:picLocks noChangeAspect="1"/>
          </p:cNvPicPr>
          <p:nvPr/>
        </p:nvPicPr>
        <p:blipFill>
          <a:blip r:embed="rId4"/>
          <a:stretch>
            <a:fillRect/>
          </a:stretch>
        </p:blipFill>
        <p:spPr>
          <a:xfrm>
            <a:off x="1201574" y="5806282"/>
            <a:ext cx="16940103" cy="2102235"/>
          </a:xfrm>
          <a:prstGeom prst="rect">
            <a:avLst/>
          </a:prstGeom>
        </p:spPr>
      </p:pic>
      <p:grpSp>
        <p:nvGrpSpPr>
          <p:cNvPr id="12" name="Group 8">
            <a:extLst>
              <a:ext uri="{FF2B5EF4-FFF2-40B4-BE49-F238E27FC236}">
                <a16:creationId xmlns:a16="http://schemas.microsoft.com/office/drawing/2014/main" id="{BC19589D-988C-4DAC-BDA6-F816EE1EED7E}"/>
              </a:ext>
            </a:extLst>
          </p:cNvPr>
          <p:cNvGrpSpPr/>
          <p:nvPr/>
        </p:nvGrpSpPr>
        <p:grpSpPr>
          <a:xfrm rot="5400000">
            <a:off x="393326" y="-393326"/>
            <a:ext cx="2528047" cy="3314700"/>
            <a:chOff x="0" y="0"/>
            <a:chExt cx="6350000" cy="6339840"/>
          </a:xfrm>
          <a:solidFill>
            <a:srgbClr val="3CCE8B"/>
          </a:solidFill>
        </p:grpSpPr>
        <p:sp>
          <p:nvSpPr>
            <p:cNvPr id="13" name="Freeform 9">
              <a:extLst>
                <a:ext uri="{FF2B5EF4-FFF2-40B4-BE49-F238E27FC236}">
                  <a16:creationId xmlns:a16="http://schemas.microsoft.com/office/drawing/2014/main" id="{6E922D24-262E-4BD9-996E-1F5DB9A4CDF9}"/>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14" name="Group 8">
            <a:extLst>
              <a:ext uri="{FF2B5EF4-FFF2-40B4-BE49-F238E27FC236}">
                <a16:creationId xmlns:a16="http://schemas.microsoft.com/office/drawing/2014/main" id="{F6E8CFBB-7406-4932-ADDA-80744DAED2C1}"/>
              </a:ext>
            </a:extLst>
          </p:cNvPr>
          <p:cNvGrpSpPr/>
          <p:nvPr/>
        </p:nvGrpSpPr>
        <p:grpSpPr>
          <a:xfrm rot="16200000">
            <a:off x="15366627" y="7353998"/>
            <a:ext cx="2528047" cy="3314700"/>
            <a:chOff x="0" y="0"/>
            <a:chExt cx="6350000" cy="6339840"/>
          </a:xfrm>
          <a:solidFill>
            <a:srgbClr val="3CCE8B"/>
          </a:solidFill>
        </p:grpSpPr>
        <p:sp>
          <p:nvSpPr>
            <p:cNvPr id="15" name="Freeform 9">
              <a:extLst>
                <a:ext uri="{FF2B5EF4-FFF2-40B4-BE49-F238E27FC236}">
                  <a16:creationId xmlns:a16="http://schemas.microsoft.com/office/drawing/2014/main" id="{09C5AC65-5248-4728-A415-12FA1B396992}"/>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16" name="Group 8">
            <a:extLst>
              <a:ext uri="{FF2B5EF4-FFF2-40B4-BE49-F238E27FC236}">
                <a16:creationId xmlns:a16="http://schemas.microsoft.com/office/drawing/2014/main" id="{172DECB3-C4AE-402E-BBA5-1CC28F36BED2}"/>
              </a:ext>
            </a:extLst>
          </p:cNvPr>
          <p:cNvGrpSpPr/>
          <p:nvPr/>
        </p:nvGrpSpPr>
        <p:grpSpPr>
          <a:xfrm>
            <a:off x="-3" y="6960672"/>
            <a:ext cx="2528047" cy="3314700"/>
            <a:chOff x="0" y="0"/>
            <a:chExt cx="6350000" cy="6339840"/>
          </a:xfrm>
          <a:solidFill>
            <a:srgbClr val="3CCE8B"/>
          </a:solidFill>
        </p:grpSpPr>
        <p:sp>
          <p:nvSpPr>
            <p:cNvPr id="17" name="Freeform 9">
              <a:extLst>
                <a:ext uri="{FF2B5EF4-FFF2-40B4-BE49-F238E27FC236}">
                  <a16:creationId xmlns:a16="http://schemas.microsoft.com/office/drawing/2014/main" id="{3D3CC8A8-6D57-4F7D-9B49-7DC74C7574C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18" name="Group 8">
            <a:extLst>
              <a:ext uri="{FF2B5EF4-FFF2-40B4-BE49-F238E27FC236}">
                <a16:creationId xmlns:a16="http://schemas.microsoft.com/office/drawing/2014/main" id="{BCAE9CBC-741E-4475-B858-2FDE7A2794A9}"/>
              </a:ext>
            </a:extLst>
          </p:cNvPr>
          <p:cNvGrpSpPr/>
          <p:nvPr/>
        </p:nvGrpSpPr>
        <p:grpSpPr>
          <a:xfrm rot="10800000">
            <a:off x="15759953" y="0"/>
            <a:ext cx="2528047" cy="3314700"/>
            <a:chOff x="0" y="0"/>
            <a:chExt cx="6350000" cy="6339840"/>
          </a:xfrm>
          <a:solidFill>
            <a:srgbClr val="3CCE8B"/>
          </a:solidFill>
        </p:grpSpPr>
        <p:sp>
          <p:nvSpPr>
            <p:cNvPr id="19" name="Freeform 9">
              <a:extLst>
                <a:ext uri="{FF2B5EF4-FFF2-40B4-BE49-F238E27FC236}">
                  <a16:creationId xmlns:a16="http://schemas.microsoft.com/office/drawing/2014/main" id="{A2358B8A-D2A9-4976-895B-B3B575D3393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Tree>
    <p:extLst>
      <p:ext uri="{BB962C8B-B14F-4D97-AF65-F5344CB8AC3E}">
        <p14:creationId xmlns:p14="http://schemas.microsoft.com/office/powerpoint/2010/main" val="172058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82B56122-B48A-41AC-9A4D-42F92CA5E641}"/>
              </a:ext>
            </a:extLst>
          </p:cNvPr>
          <p:cNvSpPr/>
          <p:nvPr/>
        </p:nvSpPr>
        <p:spPr>
          <a:xfrm rot="7186307">
            <a:off x="4760114" y="-2308090"/>
            <a:ext cx="15516385" cy="15631976"/>
          </a:xfrm>
          <a:prstGeom prst="rect">
            <a:avLst/>
          </a:prstGeom>
          <a:solidFill>
            <a:srgbClr val="87E1B8"/>
          </a:solidFill>
        </p:spPr>
      </p:sp>
      <p:sp>
        <p:nvSpPr>
          <p:cNvPr id="3" name="AutoShape 3">
            <a:extLst>
              <a:ext uri="{FF2B5EF4-FFF2-40B4-BE49-F238E27FC236}">
                <a16:creationId xmlns:a16="http://schemas.microsoft.com/office/drawing/2014/main" id="{74FF3ADE-2D40-449F-A3A1-297B265BDF38}"/>
              </a:ext>
            </a:extLst>
          </p:cNvPr>
          <p:cNvSpPr/>
          <p:nvPr/>
        </p:nvSpPr>
        <p:spPr>
          <a:xfrm rot="7186307">
            <a:off x="-4170666" y="-1335084"/>
            <a:ext cx="15369919" cy="10035745"/>
          </a:xfrm>
          <a:prstGeom prst="rect">
            <a:avLst/>
          </a:prstGeom>
          <a:solidFill>
            <a:srgbClr val="3CCE8B"/>
          </a:solidFill>
        </p:spPr>
      </p:sp>
      <p:sp>
        <p:nvSpPr>
          <p:cNvPr id="6" name="Triangle isocèle 5">
            <a:extLst>
              <a:ext uri="{FF2B5EF4-FFF2-40B4-BE49-F238E27FC236}">
                <a16:creationId xmlns:a16="http://schemas.microsoft.com/office/drawing/2014/main" id="{E98DDE15-5BCF-4979-8611-08C8146871D1}"/>
              </a:ext>
            </a:extLst>
          </p:cNvPr>
          <p:cNvSpPr/>
          <p:nvPr/>
        </p:nvSpPr>
        <p:spPr>
          <a:xfrm rot="3632225">
            <a:off x="2796885" y="3644807"/>
            <a:ext cx="6586792" cy="5886450"/>
          </a:xfrm>
          <a:prstGeom prst="triangle">
            <a:avLst/>
          </a:prstGeom>
          <a:solidFill>
            <a:srgbClr val="87E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Triangle isocèle 4">
            <a:extLst>
              <a:ext uri="{FF2B5EF4-FFF2-40B4-BE49-F238E27FC236}">
                <a16:creationId xmlns:a16="http://schemas.microsoft.com/office/drawing/2014/main" id="{6A44A180-03BD-4F22-8E71-C9ECD3B5AA37}"/>
              </a:ext>
            </a:extLst>
          </p:cNvPr>
          <p:cNvSpPr/>
          <p:nvPr/>
        </p:nvSpPr>
        <p:spPr>
          <a:xfrm>
            <a:off x="8362255" y="-742950"/>
            <a:ext cx="6586792" cy="5886450"/>
          </a:xfrm>
          <a:prstGeom prst="triangle">
            <a:avLst/>
          </a:prstGeom>
          <a:solidFill>
            <a:srgbClr val="3CCE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ZoneTexte 1">
            <a:extLst>
              <a:ext uri="{FF2B5EF4-FFF2-40B4-BE49-F238E27FC236}">
                <a16:creationId xmlns:a16="http://schemas.microsoft.com/office/drawing/2014/main" id="{EE3C7F6F-B6B5-4EA2-97D4-86CAF6AAAE79}"/>
              </a:ext>
            </a:extLst>
          </p:cNvPr>
          <p:cNvSpPr txBox="1"/>
          <p:nvPr/>
        </p:nvSpPr>
        <p:spPr>
          <a:xfrm>
            <a:off x="5186107" y="4276403"/>
            <a:ext cx="8189233" cy="867097"/>
          </a:xfrm>
          <a:prstGeom prst="rect">
            <a:avLst/>
          </a:prstGeom>
          <a:noFill/>
        </p:spPr>
        <p:txBody>
          <a:bodyPr wrap="square">
            <a:spAutoFit/>
          </a:bodyPr>
          <a:lstStyle/>
          <a:p>
            <a:pPr marL="1143000" marR="0" lvl="0" indent="-1143000" algn="l" defTabSz="914400" rtl="0" eaLnBrk="1" fontAlgn="auto" latinLnBrk="0" hangingPunct="1">
              <a:lnSpc>
                <a:spcPts val="5759"/>
              </a:lnSpc>
              <a:spcBef>
                <a:spcPts val="0"/>
              </a:spcBef>
              <a:spcAft>
                <a:spcPts val="0"/>
              </a:spcAft>
              <a:buClrTx/>
              <a:buSzTx/>
              <a:buFont typeface="+mj-lt"/>
              <a:buAutoNum type="arabicPeriod" startAt="5"/>
              <a:tabLst/>
              <a:defRPr/>
            </a:pP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Démo</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en</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ligne</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7667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a:extLst>
              <a:ext uri="{FF2B5EF4-FFF2-40B4-BE49-F238E27FC236}">
                <a16:creationId xmlns:a16="http://schemas.microsoft.com/office/drawing/2014/main" id="{6591BFCC-01D4-457D-94CF-A545F5B3D88F}"/>
              </a:ext>
            </a:extLst>
          </p:cNvPr>
          <p:cNvGrpSpPr/>
          <p:nvPr/>
        </p:nvGrpSpPr>
        <p:grpSpPr>
          <a:xfrm rot="16200000">
            <a:off x="4000500" y="-4000503"/>
            <a:ext cx="10287002" cy="18288001"/>
            <a:chOff x="0" y="0"/>
            <a:chExt cx="6350000" cy="6339840"/>
          </a:xfrm>
          <a:solidFill>
            <a:srgbClr val="3CCE8B"/>
          </a:solidFill>
        </p:grpSpPr>
        <p:sp>
          <p:nvSpPr>
            <p:cNvPr id="9" name="Freeform 9">
              <a:extLst>
                <a:ext uri="{FF2B5EF4-FFF2-40B4-BE49-F238E27FC236}">
                  <a16:creationId xmlns:a16="http://schemas.microsoft.com/office/drawing/2014/main" id="{54C25CA8-AAA5-4ADF-9C2E-DBF6173BA403}"/>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3" name="ZoneTexte 2">
            <a:extLst>
              <a:ext uri="{FF2B5EF4-FFF2-40B4-BE49-F238E27FC236}">
                <a16:creationId xmlns:a16="http://schemas.microsoft.com/office/drawing/2014/main" id="{2EC11285-1C23-4415-A49F-B747D3162B4E}"/>
              </a:ext>
            </a:extLst>
          </p:cNvPr>
          <p:cNvSpPr txBox="1"/>
          <p:nvPr/>
        </p:nvSpPr>
        <p:spPr>
          <a:xfrm>
            <a:off x="3206839" y="501539"/>
            <a:ext cx="12302102" cy="867097"/>
          </a:xfrm>
          <a:prstGeom prst="rect">
            <a:avLst/>
          </a:prstGeom>
          <a:noFill/>
        </p:spPr>
        <p:txBody>
          <a:bodyPr wrap="square">
            <a:spAutoFit/>
          </a:bodyPr>
          <a:lstStyle/>
          <a:p>
            <a:pPr marL="1143000" marR="0" lvl="0" indent="-1143000" algn="l" defTabSz="914400" rtl="0" eaLnBrk="1" fontAlgn="auto" latinLnBrk="0" hangingPunct="1">
              <a:lnSpc>
                <a:spcPts val="5759"/>
              </a:lnSpc>
              <a:spcBef>
                <a:spcPts val="0"/>
              </a:spcBef>
              <a:spcAft>
                <a:spcPts val="0"/>
              </a:spcAft>
              <a:buClrTx/>
              <a:buSzTx/>
              <a:buFont typeface="+mj-lt"/>
              <a:buAutoNum type="arabicPeriod" startAt="6"/>
              <a:tabLst/>
              <a:defRPr/>
            </a:pP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Problèmes</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rencontrées</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CDC517E5-7C93-4EDE-9FF2-0C29D1AE364F}"/>
              </a:ext>
            </a:extLst>
          </p:cNvPr>
          <p:cNvSpPr txBox="1"/>
          <p:nvPr/>
        </p:nvSpPr>
        <p:spPr>
          <a:xfrm>
            <a:off x="1140117" y="2886461"/>
            <a:ext cx="9483059" cy="1754326"/>
          </a:xfrm>
          <a:prstGeom prst="rect">
            <a:avLst/>
          </a:prstGeom>
          <a:noFill/>
        </p:spPr>
        <p:txBody>
          <a:bodyPr wrap="square">
            <a:spAutoFit/>
          </a:bodyPr>
          <a:lstStyle/>
          <a:p>
            <a:pPr marL="571500" indent="-571500">
              <a:buFontTx/>
              <a:buChar char="-"/>
            </a:pPr>
            <a:r>
              <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rPr>
              <a:t>Le manque de temps</a:t>
            </a:r>
          </a:p>
          <a:p>
            <a:pPr marL="571500" indent="-571500">
              <a:buFontTx/>
              <a:buChar char="-"/>
            </a:pPr>
            <a:endPar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571500" indent="-571500">
              <a:buFontTx/>
              <a:buChar char="-"/>
            </a:pPr>
            <a:r>
              <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rPr>
              <a:t>Le manque de </a:t>
            </a:r>
            <a:r>
              <a:rPr lang="fr-FR" sz="3600" dirty="0" err="1">
                <a:solidFill>
                  <a:srgbClr val="5A5A5A"/>
                </a:solidFill>
                <a:latin typeface="Open Sans" panose="020B0606030504020204" pitchFamily="34" charset="0"/>
                <a:ea typeface="Open Sans" panose="020B0606030504020204" pitchFamily="34" charset="0"/>
                <a:cs typeface="Open Sans" panose="020B0606030504020204" pitchFamily="34" charset="0"/>
              </a:rPr>
              <a:t>reflexion</a:t>
            </a:r>
            <a:endPar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CE0ABFA0-34B2-4DC0-8972-E60C7FF9CC91}"/>
              </a:ext>
            </a:extLst>
          </p:cNvPr>
          <p:cNvSpPr txBox="1"/>
          <p:nvPr/>
        </p:nvSpPr>
        <p:spPr>
          <a:xfrm>
            <a:off x="6702717" y="6969361"/>
            <a:ext cx="11648035" cy="1754326"/>
          </a:xfrm>
          <a:prstGeom prst="rect">
            <a:avLst/>
          </a:prstGeom>
          <a:noFill/>
        </p:spPr>
        <p:txBody>
          <a:bodyPr wrap="square">
            <a:spAutoFit/>
          </a:bodyPr>
          <a:lstStyle/>
          <a:p>
            <a:pPr marL="571500" indent="-571500">
              <a:buFontTx/>
              <a:buChar char="-"/>
            </a:pPr>
            <a:r>
              <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rPr>
              <a:t>L’utilisation de certains outils internes de </a:t>
            </a:r>
            <a:r>
              <a:rPr lang="fr-FR" sz="3600" dirty="0" err="1">
                <a:solidFill>
                  <a:srgbClr val="5A5A5A"/>
                </a:solidFill>
                <a:latin typeface="Open Sans" panose="020B0606030504020204" pitchFamily="34" charset="0"/>
                <a:ea typeface="Open Sans" panose="020B0606030504020204" pitchFamily="34" charset="0"/>
                <a:cs typeface="Open Sans" panose="020B0606030504020204" pitchFamily="34" charset="0"/>
              </a:rPr>
              <a:t>symfony</a:t>
            </a:r>
            <a:r>
              <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rPr>
              <a:t> lors de l’ajout ou de modifications des fonctionnalités générées </a:t>
            </a:r>
          </a:p>
        </p:txBody>
      </p:sp>
    </p:spTree>
    <p:extLst>
      <p:ext uri="{BB962C8B-B14F-4D97-AF65-F5344CB8AC3E}">
        <p14:creationId xmlns:p14="http://schemas.microsoft.com/office/powerpoint/2010/main" val="206259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a:extLst>
              <a:ext uri="{FF2B5EF4-FFF2-40B4-BE49-F238E27FC236}">
                <a16:creationId xmlns:a16="http://schemas.microsoft.com/office/drawing/2014/main" id="{43FB82D2-BFE5-4916-B6D9-6CDC26BCA295}"/>
              </a:ext>
            </a:extLst>
          </p:cNvPr>
          <p:cNvSpPr/>
          <p:nvPr/>
        </p:nvSpPr>
        <p:spPr>
          <a:xfrm rot="10543925">
            <a:off x="1606680" y="-5047"/>
            <a:ext cx="15369919" cy="10035745"/>
          </a:xfrm>
          <a:prstGeom prst="rect">
            <a:avLst/>
          </a:prstGeom>
          <a:solidFill>
            <a:srgbClr val="3CCE8B"/>
          </a:solidFill>
        </p:spPr>
      </p:sp>
      <p:sp>
        <p:nvSpPr>
          <p:cNvPr id="2" name="ZoneTexte 1">
            <a:extLst>
              <a:ext uri="{FF2B5EF4-FFF2-40B4-BE49-F238E27FC236}">
                <a16:creationId xmlns:a16="http://schemas.microsoft.com/office/drawing/2014/main" id="{76DC323F-A4C9-4185-8DCA-704FE6448D44}"/>
              </a:ext>
            </a:extLst>
          </p:cNvPr>
          <p:cNvSpPr txBox="1"/>
          <p:nvPr/>
        </p:nvSpPr>
        <p:spPr>
          <a:xfrm>
            <a:off x="5869628" y="4709951"/>
            <a:ext cx="6548743"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7"/>
              <a:tabLst/>
              <a:defRPr/>
            </a:pP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Conclusion</a:t>
            </a:r>
          </a:p>
        </p:txBody>
      </p:sp>
    </p:spTree>
    <p:extLst>
      <p:ext uri="{BB962C8B-B14F-4D97-AF65-F5344CB8AC3E}">
        <p14:creationId xmlns:p14="http://schemas.microsoft.com/office/powerpoint/2010/main" val="284763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Parallélogramme 7">
            <a:extLst>
              <a:ext uri="{FF2B5EF4-FFF2-40B4-BE49-F238E27FC236}">
                <a16:creationId xmlns:a16="http://schemas.microsoft.com/office/drawing/2014/main" id="{6888BD9C-90BF-4F76-B501-B719D12183B2}"/>
              </a:ext>
            </a:extLst>
          </p:cNvPr>
          <p:cNvSpPr/>
          <p:nvPr/>
        </p:nvSpPr>
        <p:spPr>
          <a:xfrm>
            <a:off x="-248589" y="-498587"/>
            <a:ext cx="9937631" cy="10800271"/>
          </a:xfrm>
          <a:prstGeom prst="parallelogram">
            <a:avLst>
              <a:gd name="adj" fmla="val 64415"/>
            </a:avLst>
          </a:prstGeom>
          <a:solidFill>
            <a:srgbClr val="3CCE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TextBox 6"/>
          <p:cNvSpPr txBox="1"/>
          <p:nvPr/>
        </p:nvSpPr>
        <p:spPr>
          <a:xfrm>
            <a:off x="9027236" y="1366258"/>
            <a:ext cx="8675921" cy="565476"/>
          </a:xfrm>
          <a:prstGeom prst="rect">
            <a:avLst/>
          </a:prstGeom>
        </p:spPr>
        <p:txBody>
          <a:bodyPr lIns="0" tIns="0" rIns="0" bIns="0" rtlCol="0" anchor="t">
            <a:spAutoFit/>
          </a:bodyPr>
          <a:lstStyle/>
          <a:p>
            <a:pPr algn="r">
              <a:lnSpc>
                <a:spcPts val="3990"/>
              </a:lnSpc>
            </a:pPr>
            <a:r>
              <a:rPr lang="en-US" sz="6000" b="1" dirty="0">
                <a:solidFill>
                  <a:srgbClr val="5A5A5A"/>
                </a:solidFill>
                <a:latin typeface="Montserrat" panose="00000500000000000000" pitchFamily="50" charset="0"/>
              </a:rPr>
              <a:t>Résumé du </a:t>
            </a:r>
            <a:r>
              <a:rPr lang="en-US" sz="6000" b="1" dirty="0" err="1">
                <a:solidFill>
                  <a:srgbClr val="5A5A5A"/>
                </a:solidFill>
                <a:latin typeface="Montserrat" panose="00000500000000000000" pitchFamily="50" charset="0"/>
              </a:rPr>
              <a:t>contenu</a:t>
            </a:r>
            <a:endParaRPr lang="en-US" sz="6000" b="1" dirty="0">
              <a:solidFill>
                <a:srgbClr val="5A5A5A"/>
              </a:solidFill>
              <a:latin typeface="Montserrat" panose="00000500000000000000" pitchFamily="50" charset="0"/>
            </a:endParaRPr>
          </a:p>
        </p:txBody>
      </p:sp>
      <p:sp>
        <p:nvSpPr>
          <p:cNvPr id="10" name="Parallélogramme 9">
            <a:extLst>
              <a:ext uri="{FF2B5EF4-FFF2-40B4-BE49-F238E27FC236}">
                <a16:creationId xmlns:a16="http://schemas.microsoft.com/office/drawing/2014/main" id="{50BCF726-53BD-4EBA-8451-F7CFEB5D90E9}"/>
              </a:ext>
            </a:extLst>
          </p:cNvPr>
          <p:cNvSpPr/>
          <p:nvPr/>
        </p:nvSpPr>
        <p:spPr>
          <a:xfrm>
            <a:off x="-3924744" y="-1603558"/>
            <a:ext cx="9937631" cy="10800271"/>
          </a:xfrm>
          <a:prstGeom prst="parallelogram">
            <a:avLst>
              <a:gd name="adj" fmla="val 64415"/>
            </a:avLst>
          </a:prstGeom>
          <a:solidFill>
            <a:srgbClr val="3CCE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ZoneTexte 22">
            <a:extLst>
              <a:ext uri="{FF2B5EF4-FFF2-40B4-BE49-F238E27FC236}">
                <a16:creationId xmlns:a16="http://schemas.microsoft.com/office/drawing/2014/main" id="{B73296DA-D649-4BBD-8BCB-501DA71BC69B}"/>
              </a:ext>
            </a:extLst>
          </p:cNvPr>
          <p:cNvSpPr txBox="1"/>
          <p:nvPr/>
        </p:nvSpPr>
        <p:spPr>
          <a:xfrm>
            <a:off x="7867233" y="3112457"/>
            <a:ext cx="3515771" cy="769313"/>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Tx/>
              <a:buAutoNum type="arabicPeriod"/>
              <a:tabLst/>
              <a:defRPr/>
            </a:pP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Le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projet</a:t>
            </a:r>
            <a:endPar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7" name="ZoneTexte 26">
            <a:extLst>
              <a:ext uri="{FF2B5EF4-FFF2-40B4-BE49-F238E27FC236}">
                <a16:creationId xmlns:a16="http://schemas.microsoft.com/office/drawing/2014/main" id="{392583A4-41D2-4B14-9D0A-55350ACDFF2F}"/>
              </a:ext>
            </a:extLst>
          </p:cNvPr>
          <p:cNvSpPr txBox="1"/>
          <p:nvPr/>
        </p:nvSpPr>
        <p:spPr>
          <a:xfrm>
            <a:off x="7461353" y="3747580"/>
            <a:ext cx="13201650" cy="769313"/>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2"/>
              <a:tabLst/>
              <a:defRPr/>
            </a:pP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Methodologies de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projet</a:t>
            </a:r>
            <a:endPar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1" name="ZoneTexte 30">
            <a:extLst>
              <a:ext uri="{FF2B5EF4-FFF2-40B4-BE49-F238E27FC236}">
                <a16:creationId xmlns:a16="http://schemas.microsoft.com/office/drawing/2014/main" id="{B29F9B6D-692E-4653-89DF-24BA92E9BFA8}"/>
              </a:ext>
            </a:extLst>
          </p:cNvPr>
          <p:cNvSpPr txBox="1"/>
          <p:nvPr/>
        </p:nvSpPr>
        <p:spPr>
          <a:xfrm>
            <a:off x="7044871" y="4516893"/>
            <a:ext cx="14572342" cy="769313"/>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3"/>
              <a:tabLst/>
              <a:defRPr/>
            </a:pP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MCD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fonctionnalités</a:t>
            </a: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 de bases)</a:t>
            </a:r>
          </a:p>
        </p:txBody>
      </p:sp>
      <p:sp>
        <p:nvSpPr>
          <p:cNvPr id="35" name="ZoneTexte 34">
            <a:extLst>
              <a:ext uri="{FF2B5EF4-FFF2-40B4-BE49-F238E27FC236}">
                <a16:creationId xmlns:a16="http://schemas.microsoft.com/office/drawing/2014/main" id="{F3896B43-3DBC-4BD6-BDAC-68E48428229C}"/>
              </a:ext>
            </a:extLst>
          </p:cNvPr>
          <p:cNvSpPr txBox="1"/>
          <p:nvPr/>
        </p:nvSpPr>
        <p:spPr>
          <a:xfrm>
            <a:off x="6559947" y="5250012"/>
            <a:ext cx="14572342" cy="769313"/>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4"/>
              <a:tabLst/>
              <a:defRPr/>
            </a:pP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Fonctionnalités</a:t>
            </a: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supplémentaires</a:t>
            </a:r>
            <a:endPar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9" name="ZoneTexte 38">
            <a:extLst>
              <a:ext uri="{FF2B5EF4-FFF2-40B4-BE49-F238E27FC236}">
                <a16:creationId xmlns:a16="http://schemas.microsoft.com/office/drawing/2014/main" id="{F08C9555-1D90-4A8A-8107-CA865B263C1E}"/>
              </a:ext>
            </a:extLst>
          </p:cNvPr>
          <p:cNvSpPr txBox="1"/>
          <p:nvPr/>
        </p:nvSpPr>
        <p:spPr>
          <a:xfrm>
            <a:off x="5683842" y="6656189"/>
            <a:ext cx="14572342" cy="769313"/>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6"/>
              <a:tabLst/>
              <a:defRPr/>
            </a:pP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Problèmes</a:t>
            </a: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rencontrés</a:t>
            </a:r>
            <a:endPar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3" name="ZoneTexte 42">
            <a:extLst>
              <a:ext uri="{FF2B5EF4-FFF2-40B4-BE49-F238E27FC236}">
                <a16:creationId xmlns:a16="http://schemas.microsoft.com/office/drawing/2014/main" id="{8C970C81-8595-4838-8203-C79483BFEB52}"/>
              </a:ext>
            </a:extLst>
          </p:cNvPr>
          <p:cNvSpPr txBox="1"/>
          <p:nvPr/>
        </p:nvSpPr>
        <p:spPr>
          <a:xfrm>
            <a:off x="5683842" y="5953101"/>
            <a:ext cx="14572342" cy="769313"/>
          </a:xfrm>
          <a:prstGeom prst="rect">
            <a:avLst/>
          </a:prstGeom>
          <a:noFill/>
        </p:spPr>
        <p:txBody>
          <a:bodyPr wrap="square">
            <a:spAutoFit/>
          </a:bodyPr>
          <a:lstStyle/>
          <a:p>
            <a:pPr marL="1371600" lvl="1" indent="-914400">
              <a:lnSpc>
                <a:spcPts val="5759"/>
              </a:lnSpc>
              <a:buFont typeface="+mj-lt"/>
              <a:buAutoNum type="arabicPeriod" startAt="5"/>
              <a:defRPr/>
            </a:pP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Démo</a:t>
            </a: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en</a:t>
            </a: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ligne</a:t>
            </a:r>
            <a:endPar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7" name="ZoneTexte 46">
            <a:extLst>
              <a:ext uri="{FF2B5EF4-FFF2-40B4-BE49-F238E27FC236}">
                <a16:creationId xmlns:a16="http://schemas.microsoft.com/office/drawing/2014/main" id="{426E61B6-BE50-4DFF-8C63-92DADD88C9E3}"/>
              </a:ext>
            </a:extLst>
          </p:cNvPr>
          <p:cNvSpPr txBox="1"/>
          <p:nvPr/>
        </p:nvSpPr>
        <p:spPr>
          <a:xfrm>
            <a:off x="5322652" y="7425502"/>
            <a:ext cx="14572342" cy="769313"/>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7"/>
              <a:tabLst/>
              <a:defRPr/>
            </a:pP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rot="-10800000">
            <a:off x="14287500" y="-1"/>
            <a:ext cx="4000500" cy="3314700"/>
            <a:chOff x="0" y="0"/>
            <a:chExt cx="6350000" cy="6339840"/>
          </a:xfrm>
          <a:solidFill>
            <a:srgbClr val="3CCE8B"/>
          </a:solidFill>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10" name="Group 10"/>
          <p:cNvGrpSpPr/>
          <p:nvPr/>
        </p:nvGrpSpPr>
        <p:grpSpPr>
          <a:xfrm>
            <a:off x="0" y="6877051"/>
            <a:ext cx="4781550" cy="3409950"/>
            <a:chOff x="0" y="0"/>
            <a:chExt cx="6350000" cy="6339840"/>
          </a:xfrm>
          <a:solidFill>
            <a:srgbClr val="3CCE8B"/>
          </a:solidFill>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13" name="ZoneTexte 12">
            <a:extLst>
              <a:ext uri="{FF2B5EF4-FFF2-40B4-BE49-F238E27FC236}">
                <a16:creationId xmlns:a16="http://schemas.microsoft.com/office/drawing/2014/main" id="{6B301CB2-0FAF-412F-ADA0-2E0FFC10D558}"/>
              </a:ext>
            </a:extLst>
          </p:cNvPr>
          <p:cNvSpPr txBox="1"/>
          <p:nvPr/>
        </p:nvSpPr>
        <p:spPr>
          <a:xfrm>
            <a:off x="1199733" y="768772"/>
            <a:ext cx="5448717" cy="888577"/>
          </a:xfrm>
          <a:prstGeom prst="rect">
            <a:avLst/>
          </a:prstGeom>
          <a:noFill/>
        </p:spPr>
        <p:txBody>
          <a:bodyPr wrap="square">
            <a:noAutofit/>
          </a:bodyPr>
          <a:lstStyle/>
          <a:p>
            <a:pPr marL="914400" marR="0" lvl="0" indent="-914400" algn="l" defTabSz="914400" rtl="0" eaLnBrk="1" fontAlgn="auto" latinLnBrk="0" hangingPunct="1">
              <a:lnSpc>
                <a:spcPts val="5759"/>
              </a:lnSpc>
              <a:spcBef>
                <a:spcPts val="0"/>
              </a:spcBef>
              <a:spcAft>
                <a:spcPts val="0"/>
              </a:spcAft>
              <a:buClrTx/>
              <a:buSzTx/>
              <a:buFontTx/>
              <a:buAutoNum type="arabicPeriod"/>
              <a:tabLst/>
              <a:defRPr/>
            </a:pP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Le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projet</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sp>
        <p:nvSpPr>
          <p:cNvPr id="2" name="TextBox 1">
            <a:extLst>
              <a:ext uri="{FF2B5EF4-FFF2-40B4-BE49-F238E27FC236}">
                <a16:creationId xmlns:a16="http://schemas.microsoft.com/office/drawing/2014/main" id="{B00C7338-95DD-426E-A210-6ACC279C23A5}"/>
              </a:ext>
            </a:extLst>
          </p:cNvPr>
          <p:cNvSpPr txBox="1"/>
          <p:nvPr/>
        </p:nvSpPr>
        <p:spPr>
          <a:xfrm>
            <a:off x="3924091" y="3421090"/>
            <a:ext cx="7616167" cy="4832092"/>
          </a:xfrm>
          <a:prstGeom prst="rect">
            <a:avLst/>
          </a:prstGeom>
          <a:noFill/>
        </p:spPr>
        <p:txBody>
          <a:bodyPr wrap="square" rtlCol="0">
            <a:spAutoFit/>
          </a:bodyPr>
          <a:lstStyle/>
          <a:p>
            <a:pPr marL="285750" indent="-285750">
              <a:buFontTx/>
              <a:buChar char="-"/>
            </a:pPr>
            <a:r>
              <a:rPr lang="fr-FR" sz="2800" dirty="0">
                <a:latin typeface="Open Sans" pitchFamily="2" charset="0"/>
                <a:ea typeface="Open Sans" pitchFamily="2" charset="0"/>
                <a:cs typeface="Open Sans" pitchFamily="2" charset="0"/>
              </a:rPr>
              <a:t>CRM lite</a:t>
            </a:r>
          </a:p>
          <a:p>
            <a:pPr marL="285750" indent="-285750">
              <a:buFontTx/>
              <a:buChar char="-"/>
            </a:pPr>
            <a:endParaRPr lang="fr-FR" sz="2800" dirty="0">
              <a:latin typeface="Open Sans" pitchFamily="2" charset="0"/>
              <a:ea typeface="Open Sans" pitchFamily="2" charset="0"/>
              <a:cs typeface="Open Sans" pitchFamily="2" charset="0"/>
            </a:endParaRPr>
          </a:p>
          <a:p>
            <a:pPr marL="285750" indent="-285750">
              <a:buFontTx/>
              <a:buChar char="-"/>
            </a:pPr>
            <a:r>
              <a:rPr lang="fr-FR" sz="2800" dirty="0">
                <a:latin typeface="Open Sans" pitchFamily="2" charset="0"/>
                <a:ea typeface="Open Sans" pitchFamily="2" charset="0"/>
                <a:cs typeface="Open Sans" pitchFamily="2" charset="0"/>
              </a:rPr>
              <a:t>Symfony 5.4 + </a:t>
            </a:r>
            <a:r>
              <a:rPr lang="fr-FR" sz="2800" dirty="0" err="1">
                <a:latin typeface="Open Sans" pitchFamily="2" charset="0"/>
                <a:ea typeface="Open Sans" pitchFamily="2" charset="0"/>
                <a:cs typeface="Open Sans" pitchFamily="2" charset="0"/>
              </a:rPr>
              <a:t>php</a:t>
            </a:r>
            <a:r>
              <a:rPr lang="fr-FR" sz="2800" dirty="0">
                <a:latin typeface="Open Sans" pitchFamily="2" charset="0"/>
                <a:ea typeface="Open Sans" pitchFamily="2" charset="0"/>
                <a:cs typeface="Open Sans" pitchFamily="2" charset="0"/>
              </a:rPr>
              <a:t> 7.4</a:t>
            </a:r>
          </a:p>
          <a:p>
            <a:endParaRPr lang="fr-FR" sz="2800" dirty="0">
              <a:latin typeface="Open Sans" pitchFamily="2" charset="0"/>
              <a:ea typeface="Open Sans" pitchFamily="2" charset="0"/>
              <a:cs typeface="Open Sans" pitchFamily="2" charset="0"/>
            </a:endParaRPr>
          </a:p>
          <a:p>
            <a:pPr marL="285750" indent="-285750">
              <a:buFontTx/>
              <a:buChar char="-"/>
            </a:pPr>
            <a:r>
              <a:rPr lang="fr-FR" sz="2800" dirty="0">
                <a:latin typeface="Open Sans" pitchFamily="2" charset="0"/>
                <a:ea typeface="Open Sans" pitchFamily="2" charset="0"/>
                <a:cs typeface="Open Sans" pitchFamily="2" charset="0"/>
              </a:rPr>
              <a:t>JS + </a:t>
            </a:r>
            <a:r>
              <a:rPr lang="fr-FR" sz="2800" dirty="0" err="1">
                <a:latin typeface="Open Sans" pitchFamily="2" charset="0"/>
                <a:ea typeface="Open Sans" pitchFamily="2" charset="0"/>
                <a:cs typeface="Open Sans" pitchFamily="2" charset="0"/>
              </a:rPr>
              <a:t>fetch</a:t>
            </a:r>
            <a:endParaRPr lang="fr-FR" sz="2800" dirty="0">
              <a:latin typeface="Open Sans" pitchFamily="2" charset="0"/>
              <a:ea typeface="Open Sans" pitchFamily="2" charset="0"/>
              <a:cs typeface="Open Sans" pitchFamily="2" charset="0"/>
            </a:endParaRPr>
          </a:p>
          <a:p>
            <a:endParaRPr lang="fr-FR" sz="2800" dirty="0">
              <a:latin typeface="Open Sans" pitchFamily="2" charset="0"/>
              <a:ea typeface="Open Sans" pitchFamily="2" charset="0"/>
              <a:cs typeface="Open Sans" pitchFamily="2" charset="0"/>
            </a:endParaRPr>
          </a:p>
          <a:p>
            <a:pPr marL="285750" indent="-285750">
              <a:buFontTx/>
              <a:buChar char="-"/>
            </a:pPr>
            <a:r>
              <a:rPr lang="fr-FR" sz="2800" dirty="0">
                <a:latin typeface="Open Sans" pitchFamily="2" charset="0"/>
                <a:ea typeface="Open Sans" pitchFamily="2" charset="0"/>
                <a:cs typeface="Open Sans" pitchFamily="2" charset="0"/>
              </a:rPr>
              <a:t>Bootstrap + </a:t>
            </a:r>
            <a:r>
              <a:rPr lang="fr-FR" sz="2800" dirty="0" err="1">
                <a:latin typeface="Open Sans" pitchFamily="2" charset="0"/>
                <a:ea typeface="Open Sans" pitchFamily="2" charset="0"/>
                <a:cs typeface="Open Sans" pitchFamily="2" charset="0"/>
              </a:rPr>
              <a:t>minty</a:t>
            </a:r>
            <a:endParaRPr lang="fr-FR" sz="2800" dirty="0">
              <a:latin typeface="Open Sans" pitchFamily="2" charset="0"/>
              <a:ea typeface="Open Sans" pitchFamily="2" charset="0"/>
              <a:cs typeface="Open Sans" pitchFamily="2" charset="0"/>
            </a:endParaRPr>
          </a:p>
          <a:p>
            <a:endParaRPr lang="fr-FR" sz="2800" dirty="0">
              <a:latin typeface="Open Sans" pitchFamily="2" charset="0"/>
              <a:ea typeface="Open Sans" pitchFamily="2" charset="0"/>
              <a:cs typeface="Open Sans" pitchFamily="2" charset="0"/>
            </a:endParaRPr>
          </a:p>
          <a:p>
            <a:pPr marL="285750" indent="-285750">
              <a:buFontTx/>
              <a:buChar char="-"/>
            </a:pPr>
            <a:r>
              <a:rPr lang="fr-FR" sz="2800" dirty="0" err="1">
                <a:latin typeface="Open Sans" pitchFamily="2" charset="0"/>
                <a:ea typeface="Open Sans" pitchFamily="2" charset="0"/>
                <a:cs typeface="Open Sans" pitchFamily="2" charset="0"/>
              </a:rPr>
              <a:t>Fullcalendar</a:t>
            </a:r>
            <a:r>
              <a:rPr lang="fr-FR" sz="2800" dirty="0">
                <a:latin typeface="Open Sans" pitchFamily="2" charset="0"/>
                <a:ea typeface="Open Sans" pitchFamily="2" charset="0"/>
                <a:cs typeface="Open Sans" pitchFamily="2" charset="0"/>
              </a:rPr>
              <a:t> </a:t>
            </a:r>
          </a:p>
          <a:p>
            <a:pPr marL="285750" indent="-285750">
              <a:buFontTx/>
              <a:buChar char="-"/>
            </a:pPr>
            <a:endParaRPr lang="fr-FR" sz="2800" dirty="0">
              <a:latin typeface="Open Sans" pitchFamily="2" charset="0"/>
              <a:ea typeface="Open Sans" pitchFamily="2" charset="0"/>
              <a:cs typeface="Open Sans" pitchFamily="2" charset="0"/>
            </a:endParaRPr>
          </a:p>
          <a:p>
            <a:endParaRPr lang="fr-FR" sz="2800" dirty="0">
              <a:latin typeface="Open Sans" pitchFamily="2" charset="0"/>
              <a:ea typeface="Open Sans" pitchFamily="2" charset="0"/>
              <a:cs typeface="Open Sans"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8F8ADBCE-BA51-4F23-BDDB-9ECA24A95308}"/>
              </a:ext>
            </a:extLst>
          </p:cNvPr>
          <p:cNvSpPr txBox="1"/>
          <p:nvPr/>
        </p:nvSpPr>
        <p:spPr>
          <a:xfrm>
            <a:off x="1657350" y="3265694"/>
            <a:ext cx="7284230" cy="2429896"/>
          </a:xfrm>
          <a:prstGeom prst="rect">
            <a:avLst/>
          </a:prstGeom>
        </p:spPr>
        <p:txBody>
          <a:bodyPr lIns="0" tIns="0" rIns="0" bIns="0" rtlCol="0" anchor="t">
            <a:spAutoFit/>
          </a:bodyPr>
          <a:lstStyle/>
          <a:p>
            <a:pPr marL="457200" indent="-457200">
              <a:lnSpc>
                <a:spcPts val="2729"/>
              </a:lnSpc>
              <a:buFontTx/>
              <a:buChar char="-"/>
            </a:pPr>
            <a:r>
              <a:rPr lang="en-US" sz="2800" dirty="0">
                <a:solidFill>
                  <a:srgbClr val="5A5A5A"/>
                </a:solidFill>
                <a:latin typeface="Open Sans" panose="020B0606030504020204" pitchFamily="34" charset="0"/>
                <a:ea typeface="Open Sans" panose="020B0606030504020204" pitchFamily="34" charset="0"/>
                <a:cs typeface="Open Sans" panose="020B0606030504020204" pitchFamily="34" charset="0"/>
              </a:rPr>
              <a:t>Looping + </a:t>
            </a:r>
            <a:r>
              <a:rPr lang="en-US" sz="2800" dirty="0" err="1">
                <a:solidFill>
                  <a:srgbClr val="5A5A5A"/>
                </a:solidFill>
                <a:latin typeface="Open Sans" panose="020B0606030504020204" pitchFamily="34" charset="0"/>
                <a:ea typeface="Open Sans" panose="020B0606030504020204" pitchFamily="34" charset="0"/>
                <a:cs typeface="Open Sans" panose="020B0606030504020204" pitchFamily="34" charset="0"/>
              </a:rPr>
              <a:t>StarUML</a:t>
            </a:r>
            <a:endParaRPr lang="en-US" sz="28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nSpc>
                <a:spcPts val="2729"/>
              </a:lnSpc>
              <a:buFontTx/>
              <a:buChar char="-"/>
            </a:pPr>
            <a:endParaRPr lang="en-US" sz="28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nSpc>
                <a:spcPts val="2729"/>
              </a:lnSpc>
              <a:buFontTx/>
              <a:buChar char="-"/>
            </a:pPr>
            <a:r>
              <a:rPr lang="en-US" sz="2800" dirty="0">
                <a:solidFill>
                  <a:srgbClr val="5A5A5A"/>
                </a:solidFill>
                <a:latin typeface="Open Sans" panose="020B0606030504020204" pitchFamily="34" charset="0"/>
                <a:ea typeface="Open Sans" panose="020B0606030504020204" pitchFamily="34" charset="0"/>
                <a:cs typeface="Open Sans" panose="020B0606030504020204" pitchFamily="34" charset="0"/>
              </a:rPr>
              <a:t>GitHub</a:t>
            </a:r>
          </a:p>
          <a:p>
            <a:pPr marL="457200" indent="-457200">
              <a:lnSpc>
                <a:spcPts val="2729"/>
              </a:lnSpc>
              <a:buFontTx/>
              <a:buChar char="-"/>
            </a:pPr>
            <a:endParaRPr lang="en-US" sz="28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nSpc>
                <a:spcPts val="2729"/>
              </a:lnSpc>
              <a:buFontTx/>
              <a:buChar char="-"/>
            </a:pPr>
            <a:r>
              <a:rPr lang="en-US" sz="2800" dirty="0" err="1">
                <a:solidFill>
                  <a:srgbClr val="5A5A5A"/>
                </a:solidFill>
                <a:latin typeface="Open Sans" panose="020B0606030504020204" pitchFamily="34" charset="0"/>
                <a:ea typeface="Open Sans" panose="020B0606030504020204" pitchFamily="34" charset="0"/>
                <a:cs typeface="Open Sans" panose="020B0606030504020204" pitchFamily="34" charset="0"/>
              </a:rPr>
              <a:t>Tplanner</a:t>
            </a:r>
            <a:endParaRPr lang="en-US" sz="28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nSpc>
                <a:spcPts val="2729"/>
              </a:lnSpc>
              <a:buFontTx/>
              <a:buChar char="-"/>
            </a:pPr>
            <a:endParaRPr lang="en-US" sz="28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nSpc>
                <a:spcPts val="2729"/>
              </a:lnSpc>
              <a:buFontTx/>
              <a:buChar char="-"/>
            </a:pPr>
            <a:r>
              <a:rPr lang="en-US" sz="2800" dirty="0">
                <a:solidFill>
                  <a:srgbClr val="5A5A5A"/>
                </a:solidFill>
                <a:latin typeface="Open Sans" panose="020B0606030504020204" pitchFamily="34" charset="0"/>
                <a:ea typeface="Open Sans" panose="020B0606030504020204" pitchFamily="34" charset="0"/>
                <a:cs typeface="Open Sans" panose="020B0606030504020204" pitchFamily="34" charset="0"/>
              </a:rPr>
              <a:t>Trello</a:t>
            </a:r>
          </a:p>
        </p:txBody>
      </p:sp>
      <p:sp>
        <p:nvSpPr>
          <p:cNvPr id="12" name="ZoneTexte 11">
            <a:extLst>
              <a:ext uri="{FF2B5EF4-FFF2-40B4-BE49-F238E27FC236}">
                <a16:creationId xmlns:a16="http://schemas.microsoft.com/office/drawing/2014/main" id="{8E904296-B7BC-4527-8FB0-C6AE81AB891E}"/>
              </a:ext>
            </a:extLst>
          </p:cNvPr>
          <p:cNvSpPr txBox="1"/>
          <p:nvPr/>
        </p:nvSpPr>
        <p:spPr>
          <a:xfrm>
            <a:off x="4794250" y="608396"/>
            <a:ext cx="12363450"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2"/>
              <a:tabLst/>
              <a:defRPr/>
            </a:pP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Methodologies de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projet</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grpSp>
        <p:nvGrpSpPr>
          <p:cNvPr id="13" name="Group 8">
            <a:extLst>
              <a:ext uri="{FF2B5EF4-FFF2-40B4-BE49-F238E27FC236}">
                <a16:creationId xmlns:a16="http://schemas.microsoft.com/office/drawing/2014/main" id="{C7894737-6FD8-4374-938B-2114C22F8126}"/>
              </a:ext>
            </a:extLst>
          </p:cNvPr>
          <p:cNvGrpSpPr/>
          <p:nvPr/>
        </p:nvGrpSpPr>
        <p:grpSpPr>
          <a:xfrm rot="16200000">
            <a:off x="14630400" y="6629400"/>
            <a:ext cx="4000500" cy="3314700"/>
            <a:chOff x="0" y="0"/>
            <a:chExt cx="6350000" cy="6339840"/>
          </a:xfrm>
          <a:solidFill>
            <a:srgbClr val="3CCE8B"/>
          </a:solidFill>
        </p:grpSpPr>
        <p:sp>
          <p:nvSpPr>
            <p:cNvPr id="14" name="Freeform 9">
              <a:extLst>
                <a:ext uri="{FF2B5EF4-FFF2-40B4-BE49-F238E27FC236}">
                  <a16:creationId xmlns:a16="http://schemas.microsoft.com/office/drawing/2014/main" id="{D5C59593-F8A0-4BEE-9874-B9E5FED51D05}"/>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txBody>
            <a:bodyPr/>
            <a:lstStyle/>
            <a:p>
              <a:endParaRPr lang="fr-FR"/>
            </a:p>
          </p:txBody>
        </p:sp>
      </p:grpSp>
      <p:grpSp>
        <p:nvGrpSpPr>
          <p:cNvPr id="15" name="Group 8">
            <a:extLst>
              <a:ext uri="{FF2B5EF4-FFF2-40B4-BE49-F238E27FC236}">
                <a16:creationId xmlns:a16="http://schemas.microsoft.com/office/drawing/2014/main" id="{C574C900-7FC5-457D-A09C-E774F7ACAEE9}"/>
              </a:ext>
            </a:extLst>
          </p:cNvPr>
          <p:cNvGrpSpPr/>
          <p:nvPr/>
        </p:nvGrpSpPr>
        <p:grpSpPr>
          <a:xfrm rot="5400000">
            <a:off x="-342900" y="226838"/>
            <a:ext cx="4000500" cy="3314700"/>
            <a:chOff x="0" y="0"/>
            <a:chExt cx="6350000" cy="6339840"/>
          </a:xfrm>
          <a:solidFill>
            <a:srgbClr val="3CCE8B"/>
          </a:solidFill>
        </p:grpSpPr>
        <p:sp>
          <p:nvSpPr>
            <p:cNvPr id="16" name="Freeform 9">
              <a:extLst>
                <a:ext uri="{FF2B5EF4-FFF2-40B4-BE49-F238E27FC236}">
                  <a16:creationId xmlns:a16="http://schemas.microsoft.com/office/drawing/2014/main" id="{4D6A7DA5-7B65-4463-82FA-72C62587C8BF}"/>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pic>
        <p:nvPicPr>
          <p:cNvPr id="3" name="Picture 2">
            <a:extLst>
              <a:ext uri="{FF2B5EF4-FFF2-40B4-BE49-F238E27FC236}">
                <a16:creationId xmlns:a16="http://schemas.microsoft.com/office/drawing/2014/main" id="{E348B52D-73F3-468F-A8D7-C43EFAEC260E}"/>
              </a:ext>
            </a:extLst>
          </p:cNvPr>
          <p:cNvPicPr>
            <a:picLocks noChangeAspect="1"/>
          </p:cNvPicPr>
          <p:nvPr/>
        </p:nvPicPr>
        <p:blipFill>
          <a:blip r:embed="rId3"/>
          <a:stretch>
            <a:fillRect/>
          </a:stretch>
        </p:blipFill>
        <p:spPr>
          <a:xfrm>
            <a:off x="7824698" y="4184117"/>
            <a:ext cx="10229850" cy="40576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élogramme 4">
            <a:extLst>
              <a:ext uri="{FF2B5EF4-FFF2-40B4-BE49-F238E27FC236}">
                <a16:creationId xmlns:a16="http://schemas.microsoft.com/office/drawing/2014/main" id="{7C8B5C6C-1A32-44AF-B850-A12E1C433008}"/>
              </a:ext>
            </a:extLst>
          </p:cNvPr>
          <p:cNvSpPr/>
          <p:nvPr/>
        </p:nvSpPr>
        <p:spPr>
          <a:xfrm rot="3785739">
            <a:off x="4175185" y="-4490212"/>
            <a:ext cx="9937631" cy="10800271"/>
          </a:xfrm>
          <a:prstGeom prst="parallelogram">
            <a:avLst>
              <a:gd name="adj" fmla="val 64415"/>
            </a:avLst>
          </a:prstGeom>
          <a:solidFill>
            <a:srgbClr val="3CCE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 name="Picture 8">
            <a:extLst>
              <a:ext uri="{FF2B5EF4-FFF2-40B4-BE49-F238E27FC236}">
                <a16:creationId xmlns:a16="http://schemas.microsoft.com/office/drawing/2014/main" id="{D993C108-03F1-4491-AA44-AD6BD7E4A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1457"/>
            <a:ext cx="18305288" cy="7163418"/>
          </a:xfrm>
          <a:prstGeom prst="rect">
            <a:avLst/>
          </a:prstGeom>
        </p:spPr>
      </p:pic>
      <p:sp>
        <p:nvSpPr>
          <p:cNvPr id="2" name="ZoneTexte 1">
            <a:extLst>
              <a:ext uri="{FF2B5EF4-FFF2-40B4-BE49-F238E27FC236}">
                <a16:creationId xmlns:a16="http://schemas.microsoft.com/office/drawing/2014/main" id="{1983B6B0-A52C-462D-929B-C4514D7B372C}"/>
              </a:ext>
            </a:extLst>
          </p:cNvPr>
          <p:cNvSpPr txBox="1"/>
          <p:nvPr/>
        </p:nvSpPr>
        <p:spPr>
          <a:xfrm>
            <a:off x="7398913" y="290476"/>
            <a:ext cx="3490174"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3"/>
              <a:tabLst/>
              <a:defRPr/>
            </a:pP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MCD</a:t>
            </a:r>
          </a:p>
        </p:txBody>
      </p:sp>
      <p:sp>
        <p:nvSpPr>
          <p:cNvPr id="3" name="TextBox 2">
            <a:extLst>
              <a:ext uri="{FF2B5EF4-FFF2-40B4-BE49-F238E27FC236}">
                <a16:creationId xmlns:a16="http://schemas.microsoft.com/office/drawing/2014/main" id="{BA7D9502-F7D7-4E01-8FB7-ACB8CF882EE8}"/>
              </a:ext>
            </a:extLst>
          </p:cNvPr>
          <p:cNvSpPr txBox="1"/>
          <p:nvPr/>
        </p:nvSpPr>
        <p:spPr>
          <a:xfrm>
            <a:off x="7987001" y="8543645"/>
            <a:ext cx="4843078" cy="1815882"/>
          </a:xfrm>
          <a:prstGeom prst="rect">
            <a:avLst/>
          </a:prstGeom>
          <a:noFill/>
        </p:spPr>
        <p:txBody>
          <a:bodyPr wrap="square" rtlCol="0">
            <a:spAutoFit/>
          </a:bodyPr>
          <a:lstStyle/>
          <a:p>
            <a:pPr marL="285750" indent="-285750">
              <a:buFontTx/>
              <a:buChar char="-"/>
            </a:pPr>
            <a:r>
              <a:rPr lang="fr-FR" sz="2800" b="1" dirty="0">
                <a:solidFill>
                  <a:schemeClr val="accent2"/>
                </a:solidFill>
                <a:latin typeface="Montserrat" panose="00000500000000000000" pitchFamily="50" charset="0"/>
              </a:rPr>
              <a:t>Le calendrier</a:t>
            </a:r>
          </a:p>
          <a:p>
            <a:pPr marL="285750" indent="-285750">
              <a:buFontTx/>
              <a:buChar char="-"/>
            </a:pPr>
            <a:r>
              <a:rPr lang="fr-FR" sz="2800" b="1" dirty="0">
                <a:solidFill>
                  <a:srgbClr val="3CCE8B"/>
                </a:solidFill>
                <a:latin typeface="Montserrat" panose="00000500000000000000" pitchFamily="50" charset="0"/>
              </a:rPr>
              <a:t>Le carnet de contacts</a:t>
            </a:r>
          </a:p>
          <a:p>
            <a:pPr marL="285750" indent="-285750">
              <a:buFontTx/>
              <a:buChar char="-"/>
            </a:pPr>
            <a:r>
              <a:rPr lang="fr-FR" sz="2800" b="1" dirty="0">
                <a:latin typeface="Montserrat" panose="00000500000000000000" pitchFamily="50" charset="0"/>
              </a:rPr>
              <a:t>Les collaborateurs</a:t>
            </a:r>
          </a:p>
          <a:p>
            <a:endParaRPr lang="fr-FR" sz="2800" dirty="0"/>
          </a:p>
        </p:txBody>
      </p:sp>
      <p:sp>
        <p:nvSpPr>
          <p:cNvPr id="6" name="Rectangle 5">
            <a:extLst>
              <a:ext uri="{FF2B5EF4-FFF2-40B4-BE49-F238E27FC236}">
                <a16:creationId xmlns:a16="http://schemas.microsoft.com/office/drawing/2014/main" id="{BAFA9D0B-E45E-4CF4-8E56-77BFBDDAEBD0}"/>
              </a:ext>
            </a:extLst>
          </p:cNvPr>
          <p:cNvSpPr/>
          <p:nvPr/>
        </p:nvSpPr>
        <p:spPr>
          <a:xfrm>
            <a:off x="207034" y="1380227"/>
            <a:ext cx="9765102" cy="700464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7D6D8BDF-76BF-45F1-9DE0-D1F4F8129591}"/>
              </a:ext>
            </a:extLst>
          </p:cNvPr>
          <p:cNvSpPr/>
          <p:nvPr/>
        </p:nvSpPr>
        <p:spPr>
          <a:xfrm>
            <a:off x="10058400" y="1380227"/>
            <a:ext cx="8229601" cy="7004648"/>
          </a:xfrm>
          <a:prstGeom prst="rect">
            <a:avLst/>
          </a:prstGeom>
          <a:noFill/>
          <a:ln w="57150">
            <a:solidFill>
              <a:srgbClr val="3CCE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3CCE8B"/>
              </a:solidFill>
            </a:endParaRPr>
          </a:p>
        </p:txBody>
      </p:sp>
      <p:sp>
        <p:nvSpPr>
          <p:cNvPr id="11" name="Freeform: Shape 10">
            <a:extLst>
              <a:ext uri="{FF2B5EF4-FFF2-40B4-BE49-F238E27FC236}">
                <a16:creationId xmlns:a16="http://schemas.microsoft.com/office/drawing/2014/main" id="{AE12889C-0C58-4AE3-A6A6-1EE780FC304E}"/>
              </a:ext>
            </a:extLst>
          </p:cNvPr>
          <p:cNvSpPr/>
          <p:nvPr/>
        </p:nvSpPr>
        <p:spPr>
          <a:xfrm>
            <a:off x="414067" y="5003321"/>
            <a:ext cx="5262113" cy="3260785"/>
          </a:xfrm>
          <a:custGeom>
            <a:avLst/>
            <a:gdLst>
              <a:gd name="connsiteX0" fmla="*/ 0 w 5469148"/>
              <a:gd name="connsiteY0" fmla="*/ 2898475 h 3260785"/>
              <a:gd name="connsiteX1" fmla="*/ 51759 w 5469148"/>
              <a:gd name="connsiteY1" fmla="*/ 431321 h 3260785"/>
              <a:gd name="connsiteX2" fmla="*/ 3950899 w 5469148"/>
              <a:gd name="connsiteY2" fmla="*/ 500332 h 3260785"/>
              <a:gd name="connsiteX3" fmla="*/ 4140680 w 5469148"/>
              <a:gd name="connsiteY3" fmla="*/ 0 h 3260785"/>
              <a:gd name="connsiteX4" fmla="*/ 5072333 w 5469148"/>
              <a:gd name="connsiteY4" fmla="*/ 0 h 3260785"/>
              <a:gd name="connsiteX5" fmla="*/ 5417389 w 5469148"/>
              <a:gd name="connsiteY5" fmla="*/ 586596 h 3260785"/>
              <a:gd name="connsiteX6" fmla="*/ 5469148 w 5469148"/>
              <a:gd name="connsiteY6" fmla="*/ 3260785 h 3260785"/>
              <a:gd name="connsiteX7" fmla="*/ 0 w 5469148"/>
              <a:gd name="connsiteY7" fmla="*/ 3140015 h 3260785"/>
              <a:gd name="connsiteX8" fmla="*/ 0 w 5469148"/>
              <a:gd name="connsiteY8" fmla="*/ 2898475 h 326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69148" h="3260785">
                <a:moveTo>
                  <a:pt x="0" y="2898475"/>
                </a:moveTo>
                <a:lnTo>
                  <a:pt x="51759" y="431321"/>
                </a:lnTo>
                <a:lnTo>
                  <a:pt x="3950899" y="500332"/>
                </a:lnTo>
                <a:lnTo>
                  <a:pt x="4140680" y="0"/>
                </a:lnTo>
                <a:lnTo>
                  <a:pt x="5072333" y="0"/>
                </a:lnTo>
                <a:lnTo>
                  <a:pt x="5417389" y="586596"/>
                </a:lnTo>
                <a:lnTo>
                  <a:pt x="5469148" y="3260785"/>
                </a:lnTo>
                <a:lnTo>
                  <a:pt x="0" y="3140015"/>
                </a:lnTo>
                <a:lnTo>
                  <a:pt x="0" y="2898475"/>
                </a:lnTo>
                <a:close/>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1476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3">
            <a:extLst>
              <a:ext uri="{FF2B5EF4-FFF2-40B4-BE49-F238E27FC236}">
                <a16:creationId xmlns:a16="http://schemas.microsoft.com/office/drawing/2014/main" id="{7011AE4D-AE11-4D4A-8571-3D74C518DE52}"/>
              </a:ext>
            </a:extLst>
          </p:cNvPr>
          <p:cNvSpPr/>
          <p:nvPr/>
        </p:nvSpPr>
        <p:spPr>
          <a:xfrm rot="7186307">
            <a:off x="1426760" y="-2438483"/>
            <a:ext cx="15434479" cy="16473652"/>
          </a:xfrm>
          <a:prstGeom prst="rect">
            <a:avLst/>
          </a:prstGeom>
          <a:solidFill>
            <a:srgbClr val="3CCE8B"/>
          </a:solidFill>
        </p:spPr>
      </p:sp>
      <p:sp>
        <p:nvSpPr>
          <p:cNvPr id="2" name="ZoneTexte 1">
            <a:extLst>
              <a:ext uri="{FF2B5EF4-FFF2-40B4-BE49-F238E27FC236}">
                <a16:creationId xmlns:a16="http://schemas.microsoft.com/office/drawing/2014/main" id="{CF53F867-7AAC-44C2-B9F7-26AA3A4B4299}"/>
              </a:ext>
            </a:extLst>
          </p:cNvPr>
          <p:cNvSpPr txBox="1"/>
          <p:nvPr/>
        </p:nvSpPr>
        <p:spPr>
          <a:xfrm>
            <a:off x="2943225" y="506562"/>
            <a:ext cx="12401550"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4"/>
              <a:tabLst/>
              <a:defRPr/>
            </a:pP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Fonctionnalités</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ajoutées</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42F4A86F-F1A7-4B2F-A2CA-4E8B50C0F562}"/>
              </a:ext>
            </a:extLst>
          </p:cNvPr>
          <p:cNvSpPr txBox="1"/>
          <p:nvPr/>
        </p:nvSpPr>
        <p:spPr>
          <a:xfrm>
            <a:off x="7489604" y="1563992"/>
            <a:ext cx="3308792" cy="646331"/>
          </a:xfrm>
          <a:prstGeom prst="rect">
            <a:avLst/>
          </a:prstGeom>
          <a:noFill/>
        </p:spPr>
        <p:txBody>
          <a:bodyPr wrap="square">
            <a:spAutoFit/>
          </a:bodyPr>
          <a:lstStyle/>
          <a:p>
            <a:r>
              <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rPr>
              <a:t>Les </a:t>
            </a:r>
            <a:r>
              <a:rPr lang="fr-FR" sz="3600" dirty="0" err="1">
                <a:solidFill>
                  <a:srgbClr val="5A5A5A"/>
                </a:solidFill>
                <a:latin typeface="Open Sans" panose="020B0606030504020204" pitchFamily="34" charset="0"/>
                <a:ea typeface="Open Sans" panose="020B0606030504020204" pitchFamily="34" charset="0"/>
                <a:cs typeface="Open Sans" panose="020B0606030504020204" pitchFamily="34" charset="0"/>
              </a:rPr>
              <a:t>extrafields</a:t>
            </a:r>
            <a:endPar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6DBAEF9F-61A4-41B7-9810-EE42703587AD}"/>
              </a:ext>
            </a:extLst>
          </p:cNvPr>
          <p:cNvPicPr>
            <a:picLocks noChangeAspect="1"/>
          </p:cNvPicPr>
          <p:nvPr/>
        </p:nvPicPr>
        <p:blipFill>
          <a:blip r:embed="rId3"/>
          <a:stretch>
            <a:fillRect/>
          </a:stretch>
        </p:blipFill>
        <p:spPr>
          <a:xfrm>
            <a:off x="1314953" y="3348262"/>
            <a:ext cx="7490070" cy="3177170"/>
          </a:xfrm>
          <a:prstGeom prst="rect">
            <a:avLst/>
          </a:prstGeom>
        </p:spPr>
      </p:pic>
      <p:pic>
        <p:nvPicPr>
          <p:cNvPr id="7" name="Picture 6">
            <a:extLst>
              <a:ext uri="{FF2B5EF4-FFF2-40B4-BE49-F238E27FC236}">
                <a16:creationId xmlns:a16="http://schemas.microsoft.com/office/drawing/2014/main" id="{9D02F323-E503-46D3-A4DD-B7CC61B8682C}"/>
              </a:ext>
            </a:extLst>
          </p:cNvPr>
          <p:cNvPicPr>
            <a:picLocks noChangeAspect="1"/>
          </p:cNvPicPr>
          <p:nvPr/>
        </p:nvPicPr>
        <p:blipFill>
          <a:blip r:embed="rId4"/>
          <a:stretch>
            <a:fillRect/>
          </a:stretch>
        </p:blipFill>
        <p:spPr>
          <a:xfrm>
            <a:off x="1733550" y="8118002"/>
            <a:ext cx="14820900" cy="1590675"/>
          </a:xfrm>
          <a:prstGeom prst="rect">
            <a:avLst/>
          </a:prstGeom>
        </p:spPr>
      </p:pic>
      <p:pic>
        <p:nvPicPr>
          <p:cNvPr id="11" name="Picture 10">
            <a:extLst>
              <a:ext uri="{FF2B5EF4-FFF2-40B4-BE49-F238E27FC236}">
                <a16:creationId xmlns:a16="http://schemas.microsoft.com/office/drawing/2014/main" id="{5403CBA6-3F35-4BC7-89E3-1366ECAF1CDB}"/>
              </a:ext>
            </a:extLst>
          </p:cNvPr>
          <p:cNvPicPr>
            <a:picLocks noChangeAspect="1"/>
          </p:cNvPicPr>
          <p:nvPr/>
        </p:nvPicPr>
        <p:blipFill>
          <a:blip r:embed="rId5"/>
          <a:stretch>
            <a:fillRect/>
          </a:stretch>
        </p:blipFill>
        <p:spPr>
          <a:xfrm>
            <a:off x="9482978" y="2853401"/>
            <a:ext cx="7925886" cy="4580196"/>
          </a:xfrm>
          <a:prstGeom prst="rect">
            <a:avLst/>
          </a:prstGeom>
        </p:spPr>
      </p:pic>
    </p:spTree>
    <p:extLst>
      <p:ext uri="{BB962C8B-B14F-4D97-AF65-F5344CB8AC3E}">
        <p14:creationId xmlns:p14="http://schemas.microsoft.com/office/powerpoint/2010/main" val="233301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3A3C6680-6354-48C7-8ECB-F13CCA509F43}"/>
              </a:ext>
            </a:extLst>
          </p:cNvPr>
          <p:cNvSpPr/>
          <p:nvPr/>
        </p:nvSpPr>
        <p:spPr>
          <a:xfrm rot="9511775">
            <a:off x="1654631" y="-3195313"/>
            <a:ext cx="15564550" cy="16653100"/>
          </a:xfrm>
          <a:prstGeom prst="rect">
            <a:avLst/>
          </a:prstGeom>
          <a:solidFill>
            <a:srgbClr val="3CCE8B"/>
          </a:solidFill>
        </p:spPr>
      </p:sp>
      <p:sp>
        <p:nvSpPr>
          <p:cNvPr id="4" name="TextBox 3">
            <a:extLst>
              <a:ext uri="{FF2B5EF4-FFF2-40B4-BE49-F238E27FC236}">
                <a16:creationId xmlns:a16="http://schemas.microsoft.com/office/drawing/2014/main" id="{06BC269D-5D84-40DB-B6F7-4708336F0A48}"/>
              </a:ext>
            </a:extLst>
          </p:cNvPr>
          <p:cNvSpPr txBox="1"/>
          <p:nvPr/>
        </p:nvSpPr>
        <p:spPr>
          <a:xfrm>
            <a:off x="2050395" y="3792409"/>
            <a:ext cx="5869922" cy="2677656"/>
          </a:xfrm>
          <a:prstGeom prst="rect">
            <a:avLst/>
          </a:prstGeom>
          <a:noFill/>
        </p:spPr>
        <p:txBody>
          <a:bodyPr wrap="square">
            <a:spAutoFit/>
          </a:bodyPr>
          <a:lstStyle/>
          <a:p>
            <a:pPr marL="285750" indent="-285750">
              <a:buFontTx/>
              <a:buChar char="-"/>
            </a:pPr>
            <a:r>
              <a:rPr lang="fr-FR" sz="2400" dirty="0">
                <a:solidFill>
                  <a:srgbClr val="5A5A5A"/>
                </a:solidFill>
                <a:latin typeface="Open Sans" panose="020B0606030504020204" pitchFamily="34" charset="0"/>
                <a:ea typeface="Open Sans" panose="020B0606030504020204" pitchFamily="34" charset="0"/>
                <a:cs typeface="Open Sans" panose="020B0606030504020204" pitchFamily="34" charset="0"/>
              </a:rPr>
              <a:t>Liste de contacts</a:t>
            </a:r>
          </a:p>
          <a:p>
            <a:pPr marL="285750" indent="-285750">
              <a:buFontTx/>
              <a:buChar char="-"/>
            </a:pPr>
            <a:endParaRPr lang="fr-FR" sz="24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fr-FR" sz="24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r>
              <a:rPr lang="fr-FR" sz="2400" dirty="0">
                <a:solidFill>
                  <a:srgbClr val="5A5A5A"/>
                </a:solidFill>
                <a:latin typeface="Open Sans" panose="020B0606030504020204" pitchFamily="34" charset="0"/>
                <a:ea typeface="Open Sans" panose="020B0606030504020204" pitchFamily="34" charset="0"/>
                <a:cs typeface="Open Sans" panose="020B0606030504020204" pitchFamily="34" charset="0"/>
              </a:rPr>
              <a:t>Sera à ajouter sur toute les listes</a:t>
            </a:r>
          </a:p>
          <a:p>
            <a:pPr marL="285750" indent="-285750">
              <a:buFontTx/>
              <a:buChar char="-"/>
            </a:pPr>
            <a:endParaRPr lang="fr-FR" sz="24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fr-FR" sz="2400" dirty="0">
              <a:solidFill>
                <a:srgbClr val="5A5A5A"/>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r>
              <a:rPr lang="fr-FR" sz="2400" dirty="0">
                <a:solidFill>
                  <a:srgbClr val="5A5A5A"/>
                </a:solidFill>
                <a:latin typeface="Open Sans" panose="020B0606030504020204" pitchFamily="34" charset="0"/>
                <a:ea typeface="Open Sans" panose="020B0606030504020204" pitchFamily="34" charset="0"/>
                <a:cs typeface="Open Sans" panose="020B0606030504020204" pitchFamily="34" charset="0"/>
              </a:rPr>
              <a:t>Optimisation à apporter</a:t>
            </a:r>
          </a:p>
        </p:txBody>
      </p:sp>
      <p:sp>
        <p:nvSpPr>
          <p:cNvPr id="5" name="ZoneTexte 1">
            <a:extLst>
              <a:ext uri="{FF2B5EF4-FFF2-40B4-BE49-F238E27FC236}">
                <a16:creationId xmlns:a16="http://schemas.microsoft.com/office/drawing/2014/main" id="{00E17433-DC8B-41CA-9C8F-B96A6B55DA85}"/>
              </a:ext>
            </a:extLst>
          </p:cNvPr>
          <p:cNvSpPr txBox="1"/>
          <p:nvPr/>
        </p:nvSpPr>
        <p:spPr>
          <a:xfrm>
            <a:off x="2943225" y="506562"/>
            <a:ext cx="12401550"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4"/>
              <a:tabLst/>
              <a:defRPr/>
            </a:pP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Fonctionnalités</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ajoutées</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74C149F5-6549-48A7-9652-E30CF5FBB5F4}"/>
              </a:ext>
            </a:extLst>
          </p:cNvPr>
          <p:cNvSpPr txBox="1"/>
          <p:nvPr/>
        </p:nvSpPr>
        <p:spPr>
          <a:xfrm>
            <a:off x="6366902" y="1592604"/>
            <a:ext cx="5554196" cy="646331"/>
          </a:xfrm>
          <a:prstGeom prst="rect">
            <a:avLst/>
          </a:prstGeom>
          <a:noFill/>
        </p:spPr>
        <p:txBody>
          <a:bodyPr wrap="square">
            <a:spAutoFit/>
          </a:bodyPr>
          <a:lstStyle/>
          <a:p>
            <a:r>
              <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rPr>
              <a:t>Les filtres et la recherche </a:t>
            </a:r>
          </a:p>
        </p:txBody>
      </p:sp>
      <p:pic>
        <p:nvPicPr>
          <p:cNvPr id="7" name="Picture 6">
            <a:extLst>
              <a:ext uri="{FF2B5EF4-FFF2-40B4-BE49-F238E27FC236}">
                <a16:creationId xmlns:a16="http://schemas.microsoft.com/office/drawing/2014/main" id="{F7B7F8B9-4A6C-4437-9427-BC74FE7C217A}"/>
              </a:ext>
            </a:extLst>
          </p:cNvPr>
          <p:cNvPicPr>
            <a:picLocks noChangeAspect="1"/>
          </p:cNvPicPr>
          <p:nvPr/>
        </p:nvPicPr>
        <p:blipFill>
          <a:blip r:embed="rId3"/>
          <a:stretch>
            <a:fillRect/>
          </a:stretch>
        </p:blipFill>
        <p:spPr>
          <a:xfrm>
            <a:off x="8316095" y="4437589"/>
            <a:ext cx="8866770" cy="1411822"/>
          </a:xfrm>
          <a:prstGeom prst="rect">
            <a:avLst/>
          </a:prstGeom>
        </p:spPr>
      </p:pic>
    </p:spTree>
    <p:extLst>
      <p:ext uri="{BB962C8B-B14F-4D97-AF65-F5344CB8AC3E}">
        <p14:creationId xmlns:p14="http://schemas.microsoft.com/office/powerpoint/2010/main" val="59474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a:extLst>
              <a:ext uri="{FF2B5EF4-FFF2-40B4-BE49-F238E27FC236}">
                <a16:creationId xmlns:a16="http://schemas.microsoft.com/office/drawing/2014/main" id="{76144D74-F3CA-4344-B411-F823DBC2A270}"/>
              </a:ext>
            </a:extLst>
          </p:cNvPr>
          <p:cNvSpPr/>
          <p:nvPr/>
        </p:nvSpPr>
        <p:spPr>
          <a:xfrm rot="13180049">
            <a:off x="5254629" y="-2436446"/>
            <a:ext cx="13542622" cy="19357631"/>
          </a:xfrm>
          <a:prstGeom prst="rect">
            <a:avLst/>
          </a:prstGeom>
          <a:solidFill>
            <a:srgbClr val="87E1B8"/>
          </a:solidFill>
        </p:spPr>
        <p:txBody>
          <a:bodyPr/>
          <a:lstStyle/>
          <a:p>
            <a:endParaRPr lang="fr-FR" dirty="0"/>
          </a:p>
        </p:txBody>
      </p:sp>
      <p:sp>
        <p:nvSpPr>
          <p:cNvPr id="4" name="ZoneTexte 1">
            <a:extLst>
              <a:ext uri="{FF2B5EF4-FFF2-40B4-BE49-F238E27FC236}">
                <a16:creationId xmlns:a16="http://schemas.microsoft.com/office/drawing/2014/main" id="{13666FB4-FC93-4E54-8A4F-3290E6AD2673}"/>
              </a:ext>
            </a:extLst>
          </p:cNvPr>
          <p:cNvSpPr txBox="1"/>
          <p:nvPr/>
        </p:nvSpPr>
        <p:spPr>
          <a:xfrm>
            <a:off x="2943225" y="513275"/>
            <a:ext cx="12401550"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4"/>
              <a:tabLst/>
              <a:defRPr/>
            </a:pP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Fonctionnalités</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ajoutées</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E0C4BE3E-D3A1-4DEE-A5F9-1779324B7155}"/>
              </a:ext>
            </a:extLst>
          </p:cNvPr>
          <p:cNvPicPr>
            <a:picLocks noChangeAspect="1"/>
          </p:cNvPicPr>
          <p:nvPr/>
        </p:nvPicPr>
        <p:blipFill>
          <a:blip r:embed="rId3"/>
          <a:stretch>
            <a:fillRect/>
          </a:stretch>
        </p:blipFill>
        <p:spPr>
          <a:xfrm>
            <a:off x="5894552" y="2801065"/>
            <a:ext cx="1993527" cy="3532647"/>
          </a:xfrm>
          <a:prstGeom prst="rect">
            <a:avLst/>
          </a:prstGeom>
        </p:spPr>
      </p:pic>
      <p:pic>
        <p:nvPicPr>
          <p:cNvPr id="7" name="Picture 6">
            <a:extLst>
              <a:ext uri="{FF2B5EF4-FFF2-40B4-BE49-F238E27FC236}">
                <a16:creationId xmlns:a16="http://schemas.microsoft.com/office/drawing/2014/main" id="{5D27C437-CBC9-45C9-8568-522C2CAEC917}"/>
              </a:ext>
            </a:extLst>
          </p:cNvPr>
          <p:cNvPicPr>
            <a:picLocks noChangeAspect="1"/>
          </p:cNvPicPr>
          <p:nvPr/>
        </p:nvPicPr>
        <p:blipFill>
          <a:blip r:embed="rId4"/>
          <a:stretch>
            <a:fillRect/>
          </a:stretch>
        </p:blipFill>
        <p:spPr>
          <a:xfrm>
            <a:off x="11057562" y="2626833"/>
            <a:ext cx="3659102" cy="4126885"/>
          </a:xfrm>
          <a:prstGeom prst="rect">
            <a:avLst/>
          </a:prstGeom>
        </p:spPr>
      </p:pic>
      <p:pic>
        <p:nvPicPr>
          <p:cNvPr id="9" name="Picture 8">
            <a:extLst>
              <a:ext uri="{FF2B5EF4-FFF2-40B4-BE49-F238E27FC236}">
                <a16:creationId xmlns:a16="http://schemas.microsoft.com/office/drawing/2014/main" id="{AC2A3A91-EE17-46E2-ADCF-895EDDE46385}"/>
              </a:ext>
            </a:extLst>
          </p:cNvPr>
          <p:cNvPicPr>
            <a:picLocks noChangeAspect="1"/>
          </p:cNvPicPr>
          <p:nvPr/>
        </p:nvPicPr>
        <p:blipFill>
          <a:blip r:embed="rId5"/>
          <a:stretch>
            <a:fillRect/>
          </a:stretch>
        </p:blipFill>
        <p:spPr>
          <a:xfrm>
            <a:off x="1579618" y="9141763"/>
            <a:ext cx="17031310" cy="662809"/>
          </a:xfrm>
          <a:prstGeom prst="rect">
            <a:avLst/>
          </a:prstGeom>
        </p:spPr>
      </p:pic>
      <p:pic>
        <p:nvPicPr>
          <p:cNvPr id="11" name="Picture 10">
            <a:extLst>
              <a:ext uri="{FF2B5EF4-FFF2-40B4-BE49-F238E27FC236}">
                <a16:creationId xmlns:a16="http://schemas.microsoft.com/office/drawing/2014/main" id="{EA25BC31-5907-4C1F-A07C-CEB6D982037B}"/>
              </a:ext>
            </a:extLst>
          </p:cNvPr>
          <p:cNvPicPr>
            <a:picLocks noChangeAspect="1"/>
          </p:cNvPicPr>
          <p:nvPr/>
        </p:nvPicPr>
        <p:blipFill>
          <a:blip r:embed="rId6"/>
          <a:stretch>
            <a:fillRect/>
          </a:stretch>
        </p:blipFill>
        <p:spPr>
          <a:xfrm>
            <a:off x="2617874" y="8146198"/>
            <a:ext cx="14954797" cy="679062"/>
          </a:xfrm>
          <a:prstGeom prst="rect">
            <a:avLst/>
          </a:prstGeom>
        </p:spPr>
      </p:pic>
      <p:pic>
        <p:nvPicPr>
          <p:cNvPr id="13" name="Picture 12">
            <a:extLst>
              <a:ext uri="{FF2B5EF4-FFF2-40B4-BE49-F238E27FC236}">
                <a16:creationId xmlns:a16="http://schemas.microsoft.com/office/drawing/2014/main" id="{B1334629-0FC9-4A17-8D4C-43D56EEB53C3}"/>
              </a:ext>
            </a:extLst>
          </p:cNvPr>
          <p:cNvPicPr>
            <a:picLocks noChangeAspect="1"/>
          </p:cNvPicPr>
          <p:nvPr/>
        </p:nvPicPr>
        <p:blipFill>
          <a:blip r:embed="rId7"/>
          <a:stretch>
            <a:fillRect/>
          </a:stretch>
        </p:blipFill>
        <p:spPr>
          <a:xfrm>
            <a:off x="1332601" y="3139455"/>
            <a:ext cx="2168878" cy="2653845"/>
          </a:xfrm>
          <a:prstGeom prst="rect">
            <a:avLst/>
          </a:prstGeom>
        </p:spPr>
      </p:pic>
      <p:grpSp>
        <p:nvGrpSpPr>
          <p:cNvPr id="15" name="Group 8">
            <a:extLst>
              <a:ext uri="{FF2B5EF4-FFF2-40B4-BE49-F238E27FC236}">
                <a16:creationId xmlns:a16="http://schemas.microsoft.com/office/drawing/2014/main" id="{5E98C9D3-8D62-4EB7-9300-73718301D0D5}"/>
              </a:ext>
            </a:extLst>
          </p:cNvPr>
          <p:cNvGrpSpPr/>
          <p:nvPr/>
        </p:nvGrpSpPr>
        <p:grpSpPr>
          <a:xfrm rot="5400000">
            <a:off x="-342900" y="342900"/>
            <a:ext cx="4000500" cy="3314700"/>
            <a:chOff x="0" y="0"/>
            <a:chExt cx="6350000" cy="6339840"/>
          </a:xfrm>
          <a:solidFill>
            <a:srgbClr val="3CCE8B"/>
          </a:solidFill>
        </p:grpSpPr>
        <p:sp>
          <p:nvSpPr>
            <p:cNvPr id="16" name="Freeform 9">
              <a:extLst>
                <a:ext uri="{FF2B5EF4-FFF2-40B4-BE49-F238E27FC236}">
                  <a16:creationId xmlns:a16="http://schemas.microsoft.com/office/drawing/2014/main" id="{E84B07E4-0CD1-47F9-AEFA-370262677A52}"/>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17" name="TextBox 16">
            <a:extLst>
              <a:ext uri="{FF2B5EF4-FFF2-40B4-BE49-F238E27FC236}">
                <a16:creationId xmlns:a16="http://schemas.microsoft.com/office/drawing/2014/main" id="{573FF79A-9E92-4DC8-84C7-A6BDE211B049}"/>
              </a:ext>
            </a:extLst>
          </p:cNvPr>
          <p:cNvSpPr txBox="1"/>
          <p:nvPr/>
        </p:nvSpPr>
        <p:spPr>
          <a:xfrm>
            <a:off x="7712729" y="1500966"/>
            <a:ext cx="4364252" cy="646331"/>
          </a:xfrm>
          <a:prstGeom prst="rect">
            <a:avLst/>
          </a:prstGeom>
          <a:noFill/>
        </p:spPr>
        <p:txBody>
          <a:bodyPr wrap="square">
            <a:spAutoFit/>
          </a:bodyPr>
          <a:lstStyle/>
          <a:p>
            <a:r>
              <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rPr>
              <a:t>Les niveaux d’accès</a:t>
            </a:r>
          </a:p>
        </p:txBody>
      </p:sp>
      <p:sp>
        <p:nvSpPr>
          <p:cNvPr id="18" name="Rectangle 17">
            <a:extLst>
              <a:ext uri="{FF2B5EF4-FFF2-40B4-BE49-F238E27FC236}">
                <a16:creationId xmlns:a16="http://schemas.microsoft.com/office/drawing/2014/main" id="{2C7EB947-B8BE-450D-832A-02609203E316}"/>
              </a:ext>
            </a:extLst>
          </p:cNvPr>
          <p:cNvSpPr/>
          <p:nvPr/>
        </p:nvSpPr>
        <p:spPr>
          <a:xfrm>
            <a:off x="6143381" y="4500494"/>
            <a:ext cx="1138686" cy="379562"/>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5815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041440E9-1D74-44E7-BF61-7C22490D89BD}"/>
              </a:ext>
            </a:extLst>
          </p:cNvPr>
          <p:cNvSpPr/>
          <p:nvPr/>
        </p:nvSpPr>
        <p:spPr>
          <a:xfrm rot="13801096">
            <a:off x="1654631" y="-3195313"/>
            <a:ext cx="15564550" cy="16653100"/>
          </a:xfrm>
          <a:prstGeom prst="rect">
            <a:avLst/>
          </a:prstGeom>
          <a:solidFill>
            <a:srgbClr val="3CCE8B"/>
          </a:solidFill>
        </p:spPr>
      </p:sp>
      <p:sp>
        <p:nvSpPr>
          <p:cNvPr id="4" name="ZoneTexte 1">
            <a:extLst>
              <a:ext uri="{FF2B5EF4-FFF2-40B4-BE49-F238E27FC236}">
                <a16:creationId xmlns:a16="http://schemas.microsoft.com/office/drawing/2014/main" id="{3A90F555-DBE2-4924-99F2-CCE43FF66704}"/>
              </a:ext>
            </a:extLst>
          </p:cNvPr>
          <p:cNvSpPr txBox="1"/>
          <p:nvPr/>
        </p:nvSpPr>
        <p:spPr>
          <a:xfrm>
            <a:off x="2943225" y="506562"/>
            <a:ext cx="12401550"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4"/>
              <a:tabLst/>
              <a:defRPr/>
            </a:pP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Fonctionnalités</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ajoutées</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B000750F-1334-42F3-B2DF-B969FEEB5500}"/>
              </a:ext>
            </a:extLst>
          </p:cNvPr>
          <p:cNvSpPr txBox="1"/>
          <p:nvPr/>
        </p:nvSpPr>
        <p:spPr>
          <a:xfrm>
            <a:off x="7403564" y="1749789"/>
            <a:ext cx="3480872" cy="646331"/>
          </a:xfrm>
          <a:prstGeom prst="rect">
            <a:avLst/>
          </a:prstGeom>
          <a:noFill/>
        </p:spPr>
        <p:txBody>
          <a:bodyPr wrap="square">
            <a:spAutoFit/>
          </a:bodyPr>
          <a:lstStyle/>
          <a:p>
            <a:r>
              <a:rPr lang="fr-FR" sz="3600" dirty="0">
                <a:solidFill>
                  <a:srgbClr val="5A5A5A"/>
                </a:solidFill>
                <a:latin typeface="Open Sans" panose="020B0606030504020204" pitchFamily="34" charset="0"/>
                <a:ea typeface="Open Sans" panose="020B0606030504020204" pitchFamily="34" charset="0"/>
                <a:cs typeface="Open Sans" panose="020B0606030504020204" pitchFamily="34" charset="0"/>
              </a:rPr>
              <a:t>Le panel admin</a:t>
            </a:r>
          </a:p>
        </p:txBody>
      </p:sp>
      <p:pic>
        <p:nvPicPr>
          <p:cNvPr id="6" name="Picture 5">
            <a:extLst>
              <a:ext uri="{FF2B5EF4-FFF2-40B4-BE49-F238E27FC236}">
                <a16:creationId xmlns:a16="http://schemas.microsoft.com/office/drawing/2014/main" id="{58AD986A-3B5D-4B44-8ABC-E3BDEB30CE20}"/>
              </a:ext>
            </a:extLst>
          </p:cNvPr>
          <p:cNvPicPr>
            <a:picLocks noChangeAspect="1"/>
          </p:cNvPicPr>
          <p:nvPr/>
        </p:nvPicPr>
        <p:blipFill>
          <a:blip r:embed="rId3"/>
          <a:stretch>
            <a:fillRect/>
          </a:stretch>
        </p:blipFill>
        <p:spPr>
          <a:xfrm>
            <a:off x="3590385" y="3677591"/>
            <a:ext cx="12029145" cy="1245696"/>
          </a:xfrm>
          <a:prstGeom prst="rect">
            <a:avLst/>
          </a:prstGeom>
        </p:spPr>
      </p:pic>
      <p:pic>
        <p:nvPicPr>
          <p:cNvPr id="9" name="Picture 8">
            <a:extLst>
              <a:ext uri="{FF2B5EF4-FFF2-40B4-BE49-F238E27FC236}">
                <a16:creationId xmlns:a16="http://schemas.microsoft.com/office/drawing/2014/main" id="{717E6774-E0DB-46B1-BD4F-EB365DA1D342}"/>
              </a:ext>
            </a:extLst>
          </p:cNvPr>
          <p:cNvPicPr>
            <a:picLocks noChangeAspect="1"/>
          </p:cNvPicPr>
          <p:nvPr/>
        </p:nvPicPr>
        <p:blipFill>
          <a:blip r:embed="rId4"/>
          <a:stretch>
            <a:fillRect/>
          </a:stretch>
        </p:blipFill>
        <p:spPr>
          <a:xfrm>
            <a:off x="4507718" y="5689918"/>
            <a:ext cx="9858375" cy="3524250"/>
          </a:xfrm>
          <a:prstGeom prst="rect">
            <a:avLst/>
          </a:prstGeom>
        </p:spPr>
      </p:pic>
    </p:spTree>
    <p:extLst>
      <p:ext uri="{BB962C8B-B14F-4D97-AF65-F5344CB8AC3E}">
        <p14:creationId xmlns:p14="http://schemas.microsoft.com/office/powerpoint/2010/main" val="4136516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TotalTime>
  <Words>1004</Words>
  <Application>Microsoft Office PowerPoint</Application>
  <PresentationFormat>Custom</PresentationFormat>
  <Paragraphs>111</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Arial</vt:lpstr>
      <vt:lpstr>Montserrat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Domicile</dc:creator>
  <cp:lastModifiedBy>Thomas ROESS</cp:lastModifiedBy>
  <cp:revision>12</cp:revision>
  <dcterms:created xsi:type="dcterms:W3CDTF">2006-08-16T00:00:00Z</dcterms:created>
  <dcterms:modified xsi:type="dcterms:W3CDTF">2022-03-09T19:55:46Z</dcterms:modified>
  <dc:identifier>DAE15ZG852Y</dc:identifier>
</cp:coreProperties>
</file>