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77" r:id="rId2"/>
    <p:sldId id="257" r:id="rId3"/>
    <p:sldId id="258" r:id="rId4"/>
    <p:sldId id="259" r:id="rId5"/>
    <p:sldId id="278" r:id="rId6"/>
    <p:sldId id="279" r:id="rId7"/>
    <p:sldId id="285" r:id="rId8"/>
    <p:sldId id="284" r:id="rId9"/>
    <p:sldId id="283" r:id="rId10"/>
    <p:sldId id="286" r:id="rId11"/>
    <p:sldId id="281" r:id="rId12"/>
    <p:sldId id="280" r:id="rId13"/>
    <p:sldId id="282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50" charset="0"/>
      <p:regular r:id="rId20"/>
      <p:bold r:id="rId21"/>
      <p:italic r:id="rId22"/>
      <p:boldItalic r:id="rId23"/>
    </p:embeddedFont>
    <p:embeddedFont>
      <p:font typeface="Open Sans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ESS Thomas" initials="RT" lastIdx="1" clrIdx="0">
    <p:extLst>
      <p:ext uri="{19B8F6BF-5375-455C-9EA6-DF929625EA0E}">
        <p15:presenceInfo xmlns:p15="http://schemas.microsoft.com/office/powerpoint/2012/main" userId="ROESS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CE8B"/>
    <a:srgbClr val="5A5A5A"/>
    <a:srgbClr val="87E1B8"/>
    <a:srgbClr val="72AE2F"/>
    <a:srgbClr val="970DA3"/>
    <a:srgbClr val="E80BBB"/>
    <a:srgbClr val="6E0707"/>
    <a:srgbClr val="6B1A84"/>
    <a:srgbClr val="E5A3F3"/>
    <a:srgbClr val="E2F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60" autoAdjust="0"/>
  </p:normalViewPr>
  <p:slideViewPr>
    <p:cSldViewPr snapToGrid="0">
      <p:cViewPr varScale="1">
        <p:scale>
          <a:sx n="56" d="100"/>
          <a:sy n="56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9T16:15:10.550" idx="1">
    <p:pos x="12255" y="9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A1EB-982E-4152-A047-73576CA8B38C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FE73D-D590-4561-A663-EBB2C76713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0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Bonjour et bienvenu à ma présentation, je suis Thomas </a:t>
            </a:r>
            <a:r>
              <a:rPr lang="fr-FR" dirty="0" err="1"/>
              <a:t>Roess</a:t>
            </a:r>
            <a:r>
              <a:rPr lang="fr-FR" dirty="0"/>
              <a:t> et je vais vous présenter mon projet, </a:t>
            </a:r>
            <a:r>
              <a:rPr lang="fr-FR" dirty="0" err="1"/>
              <a:t>Colorfull</a:t>
            </a:r>
            <a:r>
              <a:rPr lang="fr-FR" dirty="0"/>
              <a:t> CRM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2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dernière fonctionnalité est le système d’équipe. Il permet aux managers et aux membres d’accéder plus facilement aux collaborateurs et voir leurs plannings.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743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vais maintenant aborder les problèmes rencontrés, surtout le gros problème qui à engendré la plus part des autres : </a:t>
            </a:r>
          </a:p>
          <a:p>
            <a:r>
              <a:rPr lang="fr-FR" dirty="0"/>
              <a:t>Le manque de temps !</a:t>
            </a:r>
          </a:p>
          <a:p>
            <a:r>
              <a:rPr lang="fr-FR" dirty="0"/>
              <a:t>Cette deadline si courte à été très frustrantes car je comptais ajouter encore pas mal de fonctionnalités et finir a 100% tout ce que j’avais prévu dans mon projet.</a:t>
            </a:r>
          </a:p>
          <a:p>
            <a:r>
              <a:rPr lang="fr-FR" dirty="0"/>
              <a:t>Ce manque de temps à engendré un manque de </a:t>
            </a:r>
            <a:r>
              <a:rPr lang="fr-FR" dirty="0" err="1"/>
              <a:t>reflexion</a:t>
            </a:r>
            <a:r>
              <a:rPr lang="fr-FR" dirty="0"/>
              <a:t> sur certaines parties, comme les </a:t>
            </a:r>
            <a:r>
              <a:rPr lang="fr-FR" dirty="0" err="1"/>
              <a:t>extrafields</a:t>
            </a:r>
            <a:r>
              <a:rPr lang="fr-FR" dirty="0"/>
              <a:t> qui aurait pu être bien pensé dès le début du projet.</a:t>
            </a:r>
          </a:p>
          <a:p>
            <a:r>
              <a:rPr lang="fr-FR" dirty="0"/>
              <a:t>Les outils internes de </a:t>
            </a:r>
            <a:r>
              <a:rPr lang="fr-FR" dirty="0" err="1"/>
              <a:t>symfony</a:t>
            </a:r>
            <a:r>
              <a:rPr lang="fr-FR" dirty="0"/>
              <a:t> sont parfois très obtus et demande pas mal de recherches pour les adapter a des situations pas forcement prévu, comme par exemple </a:t>
            </a:r>
            <a:r>
              <a:rPr lang="fr-FR" sz="12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validation du captcha et redirection dans un environnement non prévu pour la </a:t>
            </a:r>
            <a:r>
              <a:rPr lang="fr-FR" sz="12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rediredction</a:t>
            </a:r>
            <a:r>
              <a:rPr lang="fr-FR" sz="12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75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conclusion, j’ai bien apprécié ce projet et j’ai pu essayer de me challenger avec de nouvelles fonctionnalités. </a:t>
            </a:r>
            <a:r>
              <a:rPr lang="fr-FR"/>
              <a:t>Mais j’ai été </a:t>
            </a:r>
            <a:r>
              <a:rPr lang="fr-FR" dirty="0"/>
              <a:t>même </a:t>
            </a:r>
            <a:r>
              <a:rPr lang="fr-FR"/>
              <a:t>temps très </a:t>
            </a:r>
            <a:r>
              <a:rPr lang="fr-FR" dirty="0"/>
              <a:t>frustré de ne pas pouvoir tout faire, moi qui aime bien quand tout est bien carré.</a:t>
            </a:r>
          </a:p>
          <a:p>
            <a:r>
              <a:rPr lang="fr-FR" dirty="0"/>
              <a:t>J’espère que vous aurez apprécié ma présentation.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5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vais commencer par parler du projet et de sa contextualisation, </a:t>
            </a:r>
          </a:p>
          <a:p>
            <a:r>
              <a:rPr lang="fr-FR" dirty="0"/>
              <a:t>les méthodologies et outils utilisée,</a:t>
            </a:r>
          </a:p>
          <a:p>
            <a:r>
              <a:rPr lang="fr-FR" dirty="0"/>
              <a:t>Le mcd et les fonctionnalités de bases</a:t>
            </a:r>
          </a:p>
          <a:p>
            <a:r>
              <a:rPr lang="fr-FR" dirty="0"/>
              <a:t>Les fonctionnalités supplémentaires que j’ai apporté au projet</a:t>
            </a:r>
          </a:p>
          <a:p>
            <a:r>
              <a:rPr lang="fr-FR" dirty="0"/>
              <a:t>Je passerais ensuite à la démo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Je parlerais ensuite des problèmes que j’ai rencontré durant le projet</a:t>
            </a:r>
          </a:p>
          <a:p>
            <a:r>
              <a:rPr lang="fr-FR" dirty="0"/>
              <a:t>et finirait avec une 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0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dirty="0" err="1"/>
              <a:t>ColorfullCRM</a:t>
            </a:r>
            <a:r>
              <a:rPr lang="fr-FR" dirty="0"/>
              <a:t> est donc un CRM lite </a:t>
            </a:r>
            <a:r>
              <a:rPr lang="fr-FR" dirty="0" err="1"/>
              <a:t>dévelopé</a:t>
            </a:r>
            <a:r>
              <a:rPr lang="fr-FR" dirty="0"/>
              <a:t> sous le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symfony</a:t>
            </a:r>
            <a:r>
              <a:rPr lang="fr-FR" dirty="0"/>
              <a:t> version 5.4 et en </a:t>
            </a:r>
            <a:r>
              <a:rPr lang="fr-FR" dirty="0" err="1"/>
              <a:t>php</a:t>
            </a:r>
            <a:r>
              <a:rPr lang="fr-FR" dirty="0"/>
              <a:t> 7.4</a:t>
            </a:r>
          </a:p>
          <a:p>
            <a:pPr algn="just"/>
            <a:r>
              <a:rPr lang="fr-FR" dirty="0"/>
              <a:t>J’ai également utilisé du JS pour plusieurs fonctionnalités et l’api </a:t>
            </a:r>
            <a:r>
              <a:rPr lang="fr-FR" dirty="0" err="1"/>
              <a:t>fetch</a:t>
            </a:r>
            <a:r>
              <a:rPr lang="fr-FR" dirty="0"/>
              <a:t> pour rendre certaines pages plus fluides.</a:t>
            </a:r>
          </a:p>
          <a:p>
            <a:pPr algn="just"/>
            <a:r>
              <a:rPr lang="fr-FR" dirty="0"/>
              <a:t>Je me suis aidé de </a:t>
            </a:r>
            <a:r>
              <a:rPr lang="fr-FR" dirty="0" err="1"/>
              <a:t>bootstrap</a:t>
            </a:r>
            <a:r>
              <a:rPr lang="fr-FR" dirty="0"/>
              <a:t> et d’un thème que j’ai légèrement modifié pour le faire convenir à mes besoins.</a:t>
            </a:r>
          </a:p>
          <a:p>
            <a:pPr algn="just"/>
            <a:r>
              <a:rPr lang="fr-FR" dirty="0"/>
              <a:t>Je me suis aidé de plusieurs package pour le projet, et surtout </a:t>
            </a:r>
            <a:r>
              <a:rPr lang="fr-FR" dirty="0" err="1"/>
              <a:t>Fullcalendar</a:t>
            </a:r>
            <a:r>
              <a:rPr lang="fr-FR" dirty="0"/>
              <a:t> qui offre beaucoup d’options préfabriqués pour la gestions des calendriers 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460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méthodologies et outils </a:t>
            </a:r>
          </a:p>
          <a:p>
            <a:r>
              <a:rPr lang="fr-FR" dirty="0"/>
              <a:t>J’ai utilisé Looping et Star UML pour toute la gestion du Merise et UML</a:t>
            </a:r>
          </a:p>
          <a:p>
            <a:r>
              <a:rPr lang="fr-FR" dirty="0"/>
              <a:t>Tout au long du développement du projet j’ai utilisé GIT et </a:t>
            </a:r>
            <a:r>
              <a:rPr lang="fr-FR" dirty="0" err="1"/>
              <a:t>github</a:t>
            </a:r>
            <a:r>
              <a:rPr lang="fr-FR" dirty="0"/>
              <a:t> pour versionner mon projet et garder des traces de son évolution, puis je l’ai utilisé pour m’aider à déployer le site.</a:t>
            </a:r>
          </a:p>
          <a:p>
            <a:r>
              <a:rPr lang="fr-FR" dirty="0"/>
              <a:t>J’avais commencé à utiliser mon Kanban, </a:t>
            </a:r>
            <a:r>
              <a:rPr lang="fr-FR" dirty="0" err="1"/>
              <a:t>Tplanner</a:t>
            </a:r>
            <a:r>
              <a:rPr lang="fr-FR" dirty="0"/>
              <a:t>, qui est un de mes projets personnels pour l’utiliser en cas réel et voir quels sont les éléments à améliorer ou modifier, mais la demande d’un Gantt m’a fait changer d’outil pour un gain de temps. </a:t>
            </a:r>
          </a:p>
          <a:p>
            <a:r>
              <a:rPr lang="fr-FR" dirty="0"/>
              <a:t>J’ai donc utilisé Trello avec l’</a:t>
            </a:r>
            <a:r>
              <a:rPr lang="fr-FR" dirty="0" err="1"/>
              <a:t>addon</a:t>
            </a:r>
            <a:r>
              <a:rPr lang="fr-FR" dirty="0"/>
              <a:t> </a:t>
            </a:r>
            <a:r>
              <a:rPr lang="fr-FR" dirty="0" err="1"/>
              <a:t>Elegantt</a:t>
            </a:r>
            <a:r>
              <a:rPr lang="fr-FR" dirty="0"/>
              <a:t> pour organiser mon travails et mieux me focus sur quelles taches accomplir et dans quel ordre.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14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23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vais ensuite vous parler des fonctionnalités que j’ai ajouté.</a:t>
            </a:r>
          </a:p>
          <a:p>
            <a:r>
              <a:rPr lang="fr-FR" dirty="0"/>
              <a:t>La 1</a:t>
            </a:r>
            <a:r>
              <a:rPr lang="fr-FR" baseline="30000" dirty="0"/>
              <a:t>ère</a:t>
            </a:r>
            <a:r>
              <a:rPr lang="fr-FR" dirty="0"/>
              <a:t> fonctionnalité que j’ai ajouté au projet sont les </a:t>
            </a:r>
            <a:r>
              <a:rPr lang="fr-FR" dirty="0" err="1"/>
              <a:t>extrafields</a:t>
            </a:r>
            <a:r>
              <a:rPr lang="fr-FR" dirty="0"/>
              <a:t>, les champs supplémentaires pour les contacts. Un administrateur peux rajouter des champs personnalisés qui pourront s’afficher lors de la création d’un contact. Le choix des </a:t>
            </a:r>
            <a:r>
              <a:rPr lang="fr-FR" dirty="0" err="1"/>
              <a:t>extrafields</a:t>
            </a:r>
            <a:r>
              <a:rPr lang="fr-FR" dirty="0"/>
              <a:t> changeront en fonction de si le contact sera une entreprise ou une personne seule. </a:t>
            </a:r>
          </a:p>
          <a:p>
            <a:r>
              <a:rPr lang="fr-FR" dirty="0"/>
              <a:t>Cette fonctionnalité est encore voué à bien s’améliorer dans le future en rajoutant de nouvelles possibilités comme l’ajout et la suppression de nouveaux champs lors de l’édition d’un contact, et une gestion de l’ordre des champs.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47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2</a:t>
            </a:r>
            <a:r>
              <a:rPr lang="fr-FR" baseline="30000" dirty="0"/>
              <a:t>ème</a:t>
            </a:r>
            <a:r>
              <a:rPr lang="fr-FR" dirty="0"/>
              <a:t> fonctionnalité est un système de filtres et d’un champ de recherche.</a:t>
            </a:r>
          </a:p>
          <a:p>
            <a:r>
              <a:rPr lang="fr-FR" dirty="0"/>
              <a:t>Elle est présente uniquement dans la liste des contacts actuellement. </a:t>
            </a:r>
          </a:p>
          <a:p>
            <a:r>
              <a:rPr lang="fr-FR" dirty="0"/>
              <a:t>Elle est codée en JS en utilisant </a:t>
            </a:r>
            <a:r>
              <a:rPr lang="fr-FR" dirty="0" err="1"/>
              <a:t>fetch</a:t>
            </a:r>
            <a:r>
              <a:rPr lang="fr-FR" dirty="0"/>
              <a:t>, elle permet de lancer des recherches et de filtrer en fonctions de différents paramètres que l’ont verra plus en détails durant la démo.</a:t>
            </a:r>
          </a:p>
          <a:p>
            <a:r>
              <a:rPr lang="fr-FR" dirty="0"/>
              <a:t>Grace au </a:t>
            </a:r>
            <a:r>
              <a:rPr lang="fr-FR" dirty="0" err="1"/>
              <a:t>fetch</a:t>
            </a:r>
            <a:r>
              <a:rPr lang="fr-FR" dirty="0"/>
              <a:t> et au </a:t>
            </a:r>
            <a:r>
              <a:rPr lang="fr-FR" dirty="0" err="1"/>
              <a:t>js</a:t>
            </a:r>
            <a:r>
              <a:rPr lang="fr-FR" dirty="0"/>
              <a:t> cette recherche se fait sans relancer la page et garde donc les paramètres lorsque l’on veux affiner la recherche.</a:t>
            </a:r>
          </a:p>
          <a:p>
            <a:r>
              <a:rPr lang="fr-FR" dirty="0"/>
              <a:t>A l’avenir j’aimerais l’ajouter à toutes les listes d’utilisateurs / contacts/ </a:t>
            </a:r>
            <a:r>
              <a:rPr lang="fr-FR" dirty="0" err="1"/>
              <a:t>évenements</a:t>
            </a:r>
            <a:r>
              <a:rPr lang="fr-FR" dirty="0"/>
              <a:t>.</a:t>
            </a:r>
          </a:p>
          <a:p>
            <a:r>
              <a:rPr lang="fr-FR" dirty="0"/>
              <a:t>Il faut aussi que j’optimise cette recherche pour l’adapter à de plus gros volumes.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5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fonctionnalité suivante est importante pour la sécurité, c’est la gestions des niveaux d’accès.</a:t>
            </a:r>
          </a:p>
          <a:p>
            <a:r>
              <a:rPr lang="fr-FR" dirty="0"/>
              <a:t>Cette gestion se base sur les </a:t>
            </a:r>
            <a:r>
              <a:rPr lang="fr-FR" dirty="0" err="1"/>
              <a:t>roles</a:t>
            </a:r>
            <a:r>
              <a:rPr lang="fr-FR" dirty="0"/>
              <a:t> des utilisateurs. Ils auront des accès retreins à certaines partie du sites et ne pourront pas modifier les mêmes propriétés .</a:t>
            </a:r>
          </a:p>
          <a:p>
            <a:r>
              <a:rPr lang="fr-FR" dirty="0"/>
              <a:t>Comme par exemple lors de l’édition d’un utilisateur, le manager ne pourra pas donner de </a:t>
            </a:r>
            <a:r>
              <a:rPr lang="fr-FR" dirty="0" err="1"/>
              <a:t>roles</a:t>
            </a:r>
            <a:r>
              <a:rPr lang="fr-FR" dirty="0"/>
              <a:t> supérieur à son rang, alors qu’un super admin pourra faire comme bon lui semble.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716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fonctionnalité suivante est le panel admin que l’on verra plus en détails durant la présentation. </a:t>
            </a:r>
          </a:p>
          <a:p>
            <a:r>
              <a:rPr lang="fr-FR" dirty="0"/>
              <a:t>Un administrateur peux avoir accès à pas mal de menu de configurations , comme le menu d’édition des </a:t>
            </a:r>
            <a:r>
              <a:rPr lang="fr-FR" dirty="0" err="1"/>
              <a:t>extrafields</a:t>
            </a:r>
            <a:r>
              <a:rPr lang="fr-FR" dirty="0"/>
              <a:t>, l’ajout d’un nouvel utilisateur, </a:t>
            </a:r>
            <a:r>
              <a:rPr lang="fr-FR" dirty="0" err="1"/>
              <a:t>l’edition</a:t>
            </a:r>
            <a:r>
              <a:rPr lang="fr-FR" dirty="0"/>
              <a:t> des autres utilisateurs, </a:t>
            </a:r>
            <a:r>
              <a:rPr lang="fr-FR" dirty="0" err="1"/>
              <a:t>etc</a:t>
            </a:r>
            <a:r>
              <a:rPr lang="fr-FR" dirty="0"/>
              <a:t> …</a:t>
            </a:r>
          </a:p>
          <a:p>
            <a:r>
              <a:rPr lang="fr-FR" dirty="0"/>
              <a:t>Quelqu’un qui n’a pas au moins le </a:t>
            </a:r>
            <a:r>
              <a:rPr lang="fr-FR" dirty="0" err="1"/>
              <a:t>role</a:t>
            </a:r>
            <a:r>
              <a:rPr lang="fr-FR" dirty="0"/>
              <a:t> admin se verra bien sur l’accès refusé.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E73D-D590-4561-A663-EBB2C76713C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5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CCE8B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B9CCE4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0">
            <a:extLst>
              <a:ext uri="{FF2B5EF4-FFF2-40B4-BE49-F238E27FC236}">
                <a16:creationId xmlns:a16="http://schemas.microsoft.com/office/drawing/2014/main" id="{DB29CE13-F187-4FB8-BBC5-BC0CA7D0E748}"/>
              </a:ext>
            </a:extLst>
          </p:cNvPr>
          <p:cNvSpPr/>
          <p:nvPr/>
        </p:nvSpPr>
        <p:spPr>
          <a:xfrm>
            <a:off x="13928784" y="635360"/>
            <a:ext cx="9937631" cy="11086021"/>
          </a:xfrm>
          <a:prstGeom prst="parallelogram">
            <a:avLst>
              <a:gd name="adj" fmla="val 64415"/>
            </a:avLst>
          </a:prstGeom>
          <a:gradFill>
            <a:gsLst>
              <a:gs pos="100000">
                <a:srgbClr val="3CCE8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B9CCE4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B02250A9-65ED-4398-8014-6C01F6AA75BB}"/>
              </a:ext>
            </a:extLst>
          </p:cNvPr>
          <p:cNvSpPr txBox="1"/>
          <p:nvPr/>
        </p:nvSpPr>
        <p:spPr>
          <a:xfrm>
            <a:off x="3352689" y="635360"/>
            <a:ext cx="5904115" cy="340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9"/>
              </a:lnSpc>
            </a:pPr>
            <a:r>
              <a:rPr lang="en-US" sz="2049" dirty="0" err="1">
                <a:solidFill>
                  <a:srgbClr val="5A5A5A"/>
                </a:solidFill>
                <a:latin typeface="Montserrat" panose="00000500000000000000" pitchFamily="50" charset="0"/>
              </a:rPr>
              <a:t>Projet</a:t>
            </a:r>
            <a:r>
              <a:rPr lang="en-US" sz="2049" dirty="0">
                <a:solidFill>
                  <a:srgbClr val="5A5A5A"/>
                </a:solidFill>
                <a:latin typeface="Montserrat" panose="00000500000000000000" pitchFamily="50" charset="0"/>
              </a:rPr>
              <a:t> CRM lite sous le framework Symfony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53B6E824-1151-4C27-886D-88C9D588681B}"/>
              </a:ext>
            </a:extLst>
          </p:cNvPr>
          <p:cNvSpPr txBox="1"/>
          <p:nvPr/>
        </p:nvSpPr>
        <p:spPr>
          <a:xfrm>
            <a:off x="10411389" y="8605006"/>
            <a:ext cx="5077878" cy="1411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400" spc="54" dirty="0" err="1">
                <a:solidFill>
                  <a:srgbClr val="5A5A5A"/>
                </a:solidFill>
                <a:latin typeface="Montserrat" panose="00000500000000000000" pitchFamily="50" charset="0"/>
              </a:rPr>
              <a:t>Présenté</a:t>
            </a:r>
            <a:r>
              <a:rPr lang="en-US" sz="2400" spc="54" dirty="0">
                <a:solidFill>
                  <a:srgbClr val="5A5A5A"/>
                </a:solidFill>
                <a:latin typeface="Montserrat" panose="00000500000000000000" pitchFamily="50" charset="0"/>
              </a:rPr>
              <a:t> par ROESS Thomas</a:t>
            </a:r>
          </a:p>
          <a:p>
            <a:pPr>
              <a:lnSpc>
                <a:spcPts val="3779"/>
              </a:lnSpc>
            </a:pPr>
            <a:r>
              <a:rPr lang="en-US" sz="2000" spc="54" dirty="0">
                <a:solidFill>
                  <a:srgbClr val="5A5A5A"/>
                </a:solidFill>
                <a:latin typeface="Montserrat" panose="00000500000000000000" pitchFamily="50" charset="0"/>
              </a:rPr>
              <a:t>DIPSW 2021-2022</a:t>
            </a:r>
          </a:p>
          <a:p>
            <a:pPr>
              <a:lnSpc>
                <a:spcPts val="3779"/>
              </a:lnSpc>
            </a:pPr>
            <a:r>
              <a:rPr lang="en-US" sz="2000" spc="54" dirty="0">
                <a:solidFill>
                  <a:srgbClr val="5A5A5A"/>
                </a:solidFill>
                <a:latin typeface="Montserrat" panose="00000500000000000000" pitchFamily="50" charset="0"/>
              </a:rPr>
              <a:t>CCI Campus de Strasbourg</a:t>
            </a:r>
          </a:p>
        </p:txBody>
      </p:sp>
      <p:sp>
        <p:nvSpPr>
          <p:cNvPr id="12" name="Parallélogramme 11">
            <a:extLst>
              <a:ext uri="{FF2B5EF4-FFF2-40B4-BE49-F238E27FC236}">
                <a16:creationId xmlns:a16="http://schemas.microsoft.com/office/drawing/2014/main" id="{A572CF35-DCE6-4C00-A81F-16DB5DC76914}"/>
              </a:ext>
            </a:extLst>
          </p:cNvPr>
          <p:cNvSpPr/>
          <p:nvPr/>
        </p:nvSpPr>
        <p:spPr>
          <a:xfrm>
            <a:off x="-5578415" y="-1489303"/>
            <a:ext cx="9937631" cy="10800271"/>
          </a:xfrm>
          <a:prstGeom prst="parallelogram">
            <a:avLst>
              <a:gd name="adj" fmla="val 64415"/>
            </a:avLst>
          </a:prstGeom>
          <a:gradFill>
            <a:gsLst>
              <a:gs pos="100000">
                <a:srgbClr val="3CCE8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B9CCE4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C2F0563E-0CAA-49BC-944F-C7191FA9654D}"/>
              </a:ext>
            </a:extLst>
          </p:cNvPr>
          <p:cNvSpPr txBox="1"/>
          <p:nvPr/>
        </p:nvSpPr>
        <p:spPr>
          <a:xfrm>
            <a:off x="4146639" y="4777887"/>
            <a:ext cx="10220330" cy="731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90"/>
              </a:lnSpc>
            </a:pPr>
            <a:r>
              <a:rPr lang="en-US" sz="11500" dirty="0" err="1">
                <a:solidFill>
                  <a:srgbClr val="C47347"/>
                </a:solidFill>
                <a:latin typeface="Montserrat" panose="00000500000000000000" pitchFamily="50" charset="0"/>
              </a:rPr>
              <a:t>C</a:t>
            </a:r>
            <a:r>
              <a:rPr lang="en-US" sz="11500" dirty="0" err="1">
                <a:solidFill>
                  <a:srgbClr val="5DCA66"/>
                </a:solidFill>
                <a:latin typeface="Montserrat" panose="00000500000000000000" pitchFamily="50" charset="0"/>
              </a:rPr>
              <a:t>o</a:t>
            </a:r>
            <a:r>
              <a:rPr lang="en-US" sz="11500" dirty="0" err="1">
                <a:solidFill>
                  <a:srgbClr val="9DBBAD"/>
                </a:solidFill>
                <a:latin typeface="Montserrat" panose="00000500000000000000" pitchFamily="50" charset="0"/>
              </a:rPr>
              <a:t>l</a:t>
            </a:r>
            <a:r>
              <a:rPr lang="en-US" sz="11500" dirty="0" err="1">
                <a:solidFill>
                  <a:srgbClr val="8A07B1"/>
                </a:solidFill>
                <a:latin typeface="Montserrat" panose="00000500000000000000" pitchFamily="50" charset="0"/>
              </a:rPr>
              <a:t>o</a:t>
            </a:r>
            <a:r>
              <a:rPr lang="en-US" sz="11500" dirty="0" err="1">
                <a:solidFill>
                  <a:srgbClr val="AF3E15"/>
                </a:solidFill>
                <a:latin typeface="Montserrat" panose="00000500000000000000" pitchFamily="50" charset="0"/>
              </a:rPr>
              <a:t>r</a:t>
            </a:r>
            <a:r>
              <a:rPr lang="en-US" sz="11500" dirty="0" err="1">
                <a:solidFill>
                  <a:srgbClr val="CA7E27"/>
                </a:solidFill>
                <a:latin typeface="Montserrat" panose="00000500000000000000" pitchFamily="50" charset="0"/>
              </a:rPr>
              <a:t>f</a:t>
            </a:r>
            <a:r>
              <a:rPr lang="en-US" sz="11500" dirty="0" err="1">
                <a:solidFill>
                  <a:srgbClr val="E5A3F3"/>
                </a:solidFill>
                <a:latin typeface="Montserrat" panose="00000500000000000000" pitchFamily="50" charset="0"/>
              </a:rPr>
              <a:t>u</a:t>
            </a:r>
            <a:r>
              <a:rPr lang="en-US" sz="11500" dirty="0" err="1">
                <a:solidFill>
                  <a:srgbClr val="6B1A84"/>
                </a:solidFill>
                <a:latin typeface="Montserrat" panose="00000500000000000000" pitchFamily="50" charset="0"/>
              </a:rPr>
              <a:t>l</a:t>
            </a:r>
            <a:r>
              <a:rPr lang="en-US" sz="11500" dirty="0" err="1">
                <a:solidFill>
                  <a:srgbClr val="6E0707"/>
                </a:solidFill>
                <a:latin typeface="Montserrat" panose="00000500000000000000" pitchFamily="50" charset="0"/>
              </a:rPr>
              <a:t>l</a:t>
            </a:r>
            <a:r>
              <a:rPr lang="en-US" sz="11500" dirty="0">
                <a:solidFill>
                  <a:srgbClr val="5A5A5A"/>
                </a:solidFill>
                <a:latin typeface="Montserrat" panose="00000500000000000000" pitchFamily="50" charset="0"/>
              </a:rPr>
              <a:t> </a:t>
            </a:r>
            <a:r>
              <a:rPr lang="en-US" sz="11500" dirty="0">
                <a:solidFill>
                  <a:srgbClr val="E80BBB"/>
                </a:solidFill>
                <a:latin typeface="Montserrat" panose="00000500000000000000" pitchFamily="50" charset="0"/>
              </a:rPr>
              <a:t>C</a:t>
            </a:r>
            <a:r>
              <a:rPr lang="en-US" sz="11500" dirty="0">
                <a:solidFill>
                  <a:srgbClr val="970DA3"/>
                </a:solidFill>
                <a:latin typeface="Montserrat" panose="00000500000000000000" pitchFamily="50" charset="0"/>
              </a:rPr>
              <a:t>R</a:t>
            </a:r>
            <a:r>
              <a:rPr lang="en-US" sz="11500" dirty="0">
                <a:solidFill>
                  <a:srgbClr val="72AE2F"/>
                </a:solidFill>
                <a:latin typeface="Montserrat" panose="00000500000000000000" pitchFamily="50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1748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">
            <a:extLst>
              <a:ext uri="{FF2B5EF4-FFF2-40B4-BE49-F238E27FC236}">
                <a16:creationId xmlns:a16="http://schemas.microsoft.com/office/drawing/2014/main" id="{354C5822-B2D8-4F11-964D-98BAE352EA8F}"/>
              </a:ext>
            </a:extLst>
          </p:cNvPr>
          <p:cNvSpPr txBox="1"/>
          <p:nvPr/>
        </p:nvSpPr>
        <p:spPr>
          <a:xfrm>
            <a:off x="2943225" y="506562"/>
            <a:ext cx="124015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ajoutées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4CACC-46E8-498E-907C-1C3810DB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48" y="2989527"/>
            <a:ext cx="10070803" cy="282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5B416-4A3C-42C6-BA7C-A81AB65873F5}"/>
              </a:ext>
            </a:extLst>
          </p:cNvPr>
          <p:cNvSpPr txBox="1"/>
          <p:nvPr/>
        </p:nvSpPr>
        <p:spPr>
          <a:xfrm>
            <a:off x="6868564" y="1720525"/>
            <a:ext cx="455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système d’équipe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77B4A-C644-4621-B011-86FCCC25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574" y="5806282"/>
            <a:ext cx="16940103" cy="2102235"/>
          </a:xfrm>
          <a:prstGeom prst="rect">
            <a:avLst/>
          </a:prstGeom>
        </p:spPr>
      </p:pic>
      <p:grpSp>
        <p:nvGrpSpPr>
          <p:cNvPr id="12" name="Group 8">
            <a:extLst>
              <a:ext uri="{FF2B5EF4-FFF2-40B4-BE49-F238E27FC236}">
                <a16:creationId xmlns:a16="http://schemas.microsoft.com/office/drawing/2014/main" id="{BC19589D-988C-4DAC-BDA6-F816EE1EED7E}"/>
              </a:ext>
            </a:extLst>
          </p:cNvPr>
          <p:cNvGrpSpPr/>
          <p:nvPr/>
        </p:nvGrpSpPr>
        <p:grpSpPr>
          <a:xfrm rot="5400000">
            <a:off x="393326" y="-393326"/>
            <a:ext cx="2528047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E922D24-262E-4BD9-996E-1F5DB9A4CDF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6E8CFBB-7406-4932-ADDA-80744DAED2C1}"/>
              </a:ext>
            </a:extLst>
          </p:cNvPr>
          <p:cNvGrpSpPr/>
          <p:nvPr/>
        </p:nvGrpSpPr>
        <p:grpSpPr>
          <a:xfrm rot="16200000">
            <a:off x="15366627" y="7353998"/>
            <a:ext cx="2528047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C5AC65-5248-4728-A415-12FA1B39699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172DECB3-C4AE-402E-BBA5-1CC28F36BED2}"/>
              </a:ext>
            </a:extLst>
          </p:cNvPr>
          <p:cNvGrpSpPr/>
          <p:nvPr/>
        </p:nvGrpSpPr>
        <p:grpSpPr>
          <a:xfrm>
            <a:off x="-3" y="6960672"/>
            <a:ext cx="2528047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D3CC8A8-6D57-4F7D-9B49-7DC74C7574C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BCAE9CBC-741E-4475-B858-2FDE7A2794A9}"/>
              </a:ext>
            </a:extLst>
          </p:cNvPr>
          <p:cNvGrpSpPr/>
          <p:nvPr/>
        </p:nvGrpSpPr>
        <p:grpSpPr>
          <a:xfrm rot="10800000">
            <a:off x="15759953" y="0"/>
            <a:ext cx="2528047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2358B8A-D2A9-4976-895B-B3B575D3393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</p:spTree>
    <p:extLst>
      <p:ext uri="{BB962C8B-B14F-4D97-AF65-F5344CB8AC3E}">
        <p14:creationId xmlns:p14="http://schemas.microsoft.com/office/powerpoint/2010/main" val="172058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82B56122-B48A-41AC-9A4D-42F92CA5E641}"/>
              </a:ext>
            </a:extLst>
          </p:cNvPr>
          <p:cNvSpPr/>
          <p:nvPr/>
        </p:nvSpPr>
        <p:spPr>
          <a:xfrm rot="7186307">
            <a:off x="4760114" y="-2308090"/>
            <a:ext cx="15516385" cy="15631976"/>
          </a:xfrm>
          <a:prstGeom prst="rect">
            <a:avLst/>
          </a:prstGeom>
          <a:solidFill>
            <a:srgbClr val="87E1B8"/>
          </a:solidFill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74FF3ADE-2D40-449F-A3A1-297B265BDF38}"/>
              </a:ext>
            </a:extLst>
          </p:cNvPr>
          <p:cNvSpPr/>
          <p:nvPr/>
        </p:nvSpPr>
        <p:spPr>
          <a:xfrm rot="7186307">
            <a:off x="-4170666" y="-1335084"/>
            <a:ext cx="15369919" cy="10035745"/>
          </a:xfrm>
          <a:prstGeom prst="rect">
            <a:avLst/>
          </a:prstGeom>
          <a:solidFill>
            <a:srgbClr val="3CCE8B"/>
          </a:solidFill>
        </p:spPr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E98DDE15-5BCF-4979-8611-08C8146871D1}"/>
              </a:ext>
            </a:extLst>
          </p:cNvPr>
          <p:cNvSpPr/>
          <p:nvPr/>
        </p:nvSpPr>
        <p:spPr>
          <a:xfrm rot="3632225">
            <a:off x="2796885" y="3644807"/>
            <a:ext cx="6586792" cy="5886450"/>
          </a:xfrm>
          <a:prstGeom prst="triangle">
            <a:avLst/>
          </a:prstGeom>
          <a:solidFill>
            <a:srgbClr val="87E1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6A44A180-03BD-4F22-8E71-C9ECD3B5AA37}"/>
              </a:ext>
            </a:extLst>
          </p:cNvPr>
          <p:cNvSpPr/>
          <p:nvPr/>
        </p:nvSpPr>
        <p:spPr>
          <a:xfrm>
            <a:off x="8362255" y="-742950"/>
            <a:ext cx="6586792" cy="5886450"/>
          </a:xfrm>
          <a:prstGeom prst="triangle">
            <a:avLst/>
          </a:prstGeom>
          <a:solidFill>
            <a:srgbClr val="3CC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3C7F6F-B6B5-4EA2-97D4-86CAF6AAAE79}"/>
              </a:ext>
            </a:extLst>
          </p:cNvPr>
          <p:cNvSpPr txBox="1"/>
          <p:nvPr/>
        </p:nvSpPr>
        <p:spPr>
          <a:xfrm>
            <a:off x="5186107" y="4276403"/>
            <a:ext cx="8189233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0" indent="-11430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Démo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ligne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6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>
            <a:extLst>
              <a:ext uri="{FF2B5EF4-FFF2-40B4-BE49-F238E27FC236}">
                <a16:creationId xmlns:a16="http://schemas.microsoft.com/office/drawing/2014/main" id="{6591BFCC-01D4-457D-94CF-A545F5B3D88F}"/>
              </a:ext>
            </a:extLst>
          </p:cNvPr>
          <p:cNvGrpSpPr/>
          <p:nvPr/>
        </p:nvGrpSpPr>
        <p:grpSpPr>
          <a:xfrm rot="16200000">
            <a:off x="4000500" y="-4000503"/>
            <a:ext cx="10287002" cy="18288001"/>
            <a:chOff x="0" y="0"/>
            <a:chExt cx="6350000" cy="6339840"/>
          </a:xfrm>
          <a:solidFill>
            <a:srgbClr val="3CCE8B"/>
          </a:solidFill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4C25CA8-AAA5-4ADF-9C2E-DBF6173BA403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2EC11285-1C23-4415-A49F-B747D3162B4E}"/>
              </a:ext>
            </a:extLst>
          </p:cNvPr>
          <p:cNvSpPr txBox="1"/>
          <p:nvPr/>
        </p:nvSpPr>
        <p:spPr>
          <a:xfrm>
            <a:off x="3206839" y="501539"/>
            <a:ext cx="12302102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0" indent="-11430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Problèmes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rencontrées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517E5-7C93-4EDE-9FF2-0C29D1AE364F}"/>
              </a:ext>
            </a:extLst>
          </p:cNvPr>
          <p:cNvSpPr txBox="1"/>
          <p:nvPr/>
        </p:nvSpPr>
        <p:spPr>
          <a:xfrm>
            <a:off x="1140117" y="2886461"/>
            <a:ext cx="94830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manque de temps</a:t>
            </a:r>
          </a:p>
          <a:p>
            <a:pPr marL="571500" indent="-571500">
              <a:buFontTx/>
              <a:buChar char="-"/>
            </a:pPr>
            <a:endParaRPr lang="fr-FR" sz="36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manque de </a:t>
            </a:r>
            <a:r>
              <a:rPr lang="fr-FR" sz="36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reflexion</a:t>
            </a:r>
            <a:endParaRPr lang="fr-FR" sz="36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ABFA0-34B2-4DC0-8972-E60C7FF9CC91}"/>
              </a:ext>
            </a:extLst>
          </p:cNvPr>
          <p:cNvSpPr txBox="1"/>
          <p:nvPr/>
        </p:nvSpPr>
        <p:spPr>
          <a:xfrm>
            <a:off x="6702717" y="6969361"/>
            <a:ext cx="11648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L’utilisation de certains outils internes de </a:t>
            </a:r>
            <a:r>
              <a:rPr lang="fr-FR" sz="36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symfony</a:t>
            </a:r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lors de l’ajout ou de modifications des fonctionnalités générées </a:t>
            </a:r>
          </a:p>
        </p:txBody>
      </p:sp>
    </p:spTree>
    <p:extLst>
      <p:ext uri="{BB962C8B-B14F-4D97-AF65-F5344CB8AC3E}">
        <p14:creationId xmlns:p14="http://schemas.microsoft.com/office/powerpoint/2010/main" val="20625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3FB82D2-BFE5-4916-B6D9-6CDC26BCA295}"/>
              </a:ext>
            </a:extLst>
          </p:cNvPr>
          <p:cNvSpPr/>
          <p:nvPr/>
        </p:nvSpPr>
        <p:spPr>
          <a:xfrm rot="10543925">
            <a:off x="1606680" y="-5047"/>
            <a:ext cx="15369919" cy="10035745"/>
          </a:xfrm>
          <a:prstGeom prst="rect">
            <a:avLst/>
          </a:prstGeom>
          <a:solidFill>
            <a:srgbClr val="3CCE8B"/>
          </a:solidFill>
        </p:spPr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DC323F-A4C9-4185-8DCA-704FE6448D44}"/>
              </a:ext>
            </a:extLst>
          </p:cNvPr>
          <p:cNvSpPr txBox="1"/>
          <p:nvPr/>
        </p:nvSpPr>
        <p:spPr>
          <a:xfrm>
            <a:off x="5869628" y="4709951"/>
            <a:ext cx="6548743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476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6888BD9C-90BF-4F76-B501-B719D12183B2}"/>
              </a:ext>
            </a:extLst>
          </p:cNvPr>
          <p:cNvSpPr/>
          <p:nvPr/>
        </p:nvSpPr>
        <p:spPr>
          <a:xfrm>
            <a:off x="-248589" y="-498587"/>
            <a:ext cx="9937631" cy="10800271"/>
          </a:xfrm>
          <a:prstGeom prst="parallelogram">
            <a:avLst>
              <a:gd name="adj" fmla="val 64415"/>
            </a:avLst>
          </a:prstGeom>
          <a:solidFill>
            <a:srgbClr val="3CC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6"/>
          <p:cNvSpPr txBox="1"/>
          <p:nvPr/>
        </p:nvSpPr>
        <p:spPr>
          <a:xfrm>
            <a:off x="9027236" y="1366258"/>
            <a:ext cx="8675921" cy="565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0"/>
              </a:lnSpc>
            </a:pPr>
            <a:r>
              <a:rPr lang="en-US" sz="6000" b="1" dirty="0">
                <a:solidFill>
                  <a:srgbClr val="5A5A5A"/>
                </a:solidFill>
                <a:latin typeface="Montserrat" panose="00000500000000000000" pitchFamily="50" charset="0"/>
              </a:rPr>
              <a:t>Résumé du </a:t>
            </a:r>
            <a:r>
              <a:rPr lang="en-US" sz="6000" b="1" dirty="0" err="1">
                <a:solidFill>
                  <a:srgbClr val="5A5A5A"/>
                </a:solidFill>
                <a:latin typeface="Montserrat" panose="00000500000000000000" pitchFamily="50" charset="0"/>
              </a:rPr>
              <a:t>contenu</a:t>
            </a:r>
            <a:endParaRPr lang="en-US" sz="6000" b="1" dirty="0">
              <a:solidFill>
                <a:srgbClr val="5A5A5A"/>
              </a:solidFill>
              <a:latin typeface="Montserrat" panose="00000500000000000000" pitchFamily="50" charset="0"/>
            </a:endParaRPr>
          </a:p>
        </p:txBody>
      </p:sp>
      <p:sp>
        <p:nvSpPr>
          <p:cNvPr id="10" name="Parallélogramme 9">
            <a:extLst>
              <a:ext uri="{FF2B5EF4-FFF2-40B4-BE49-F238E27FC236}">
                <a16:creationId xmlns:a16="http://schemas.microsoft.com/office/drawing/2014/main" id="{50BCF726-53BD-4EBA-8451-F7CFEB5D90E9}"/>
              </a:ext>
            </a:extLst>
          </p:cNvPr>
          <p:cNvSpPr/>
          <p:nvPr/>
        </p:nvSpPr>
        <p:spPr>
          <a:xfrm>
            <a:off x="-3924744" y="-1603558"/>
            <a:ext cx="9937631" cy="10800271"/>
          </a:xfrm>
          <a:prstGeom prst="parallelogram">
            <a:avLst>
              <a:gd name="adj" fmla="val 64415"/>
            </a:avLst>
          </a:prstGeom>
          <a:solidFill>
            <a:srgbClr val="3CC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73296DA-D649-4BBD-8BCB-501DA71BC69B}"/>
              </a:ext>
            </a:extLst>
          </p:cNvPr>
          <p:cNvSpPr txBox="1"/>
          <p:nvPr/>
        </p:nvSpPr>
        <p:spPr>
          <a:xfrm>
            <a:off x="7867233" y="3112457"/>
            <a:ext cx="3515771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 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2583A4-41D2-4B14-9D0A-55350ACDFF2F}"/>
              </a:ext>
            </a:extLst>
          </p:cNvPr>
          <p:cNvSpPr txBox="1"/>
          <p:nvPr/>
        </p:nvSpPr>
        <p:spPr>
          <a:xfrm>
            <a:off x="7461353" y="3747580"/>
            <a:ext cx="13201650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Methodologies de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9F9B6D-692E-4653-89DF-24BA92E9BFA8}"/>
              </a:ext>
            </a:extLst>
          </p:cNvPr>
          <p:cNvSpPr txBox="1"/>
          <p:nvPr/>
        </p:nvSpPr>
        <p:spPr>
          <a:xfrm>
            <a:off x="7044871" y="4516893"/>
            <a:ext cx="14572342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MCD 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bases)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3896B43-3DBC-4BD6-BDAC-68E48428229C}"/>
              </a:ext>
            </a:extLst>
          </p:cNvPr>
          <p:cNvSpPr txBox="1"/>
          <p:nvPr/>
        </p:nvSpPr>
        <p:spPr>
          <a:xfrm>
            <a:off x="6559947" y="5250012"/>
            <a:ext cx="14572342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supplémentaires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08C9555-1D90-4A8A-8107-CA865B263C1E}"/>
              </a:ext>
            </a:extLst>
          </p:cNvPr>
          <p:cNvSpPr txBox="1"/>
          <p:nvPr/>
        </p:nvSpPr>
        <p:spPr>
          <a:xfrm>
            <a:off x="5683842" y="6656189"/>
            <a:ext cx="14572342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Problèmes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rencontrés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C970C81-8595-4838-8203-C79483BFEB52}"/>
              </a:ext>
            </a:extLst>
          </p:cNvPr>
          <p:cNvSpPr txBox="1"/>
          <p:nvPr/>
        </p:nvSpPr>
        <p:spPr>
          <a:xfrm>
            <a:off x="5683842" y="5953101"/>
            <a:ext cx="14572342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1" indent="-914400">
              <a:lnSpc>
                <a:spcPts val="5759"/>
              </a:lnSpc>
              <a:buFont typeface="+mj-lt"/>
              <a:buAutoNum type="arabicPeriod" startAt="5"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Démo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ligne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26E61B6-BE50-4DFF-8C63-92DADD88C9E3}"/>
              </a:ext>
            </a:extLst>
          </p:cNvPr>
          <p:cNvSpPr txBox="1"/>
          <p:nvPr/>
        </p:nvSpPr>
        <p:spPr>
          <a:xfrm>
            <a:off x="5322652" y="7425502"/>
            <a:ext cx="14572342" cy="7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-10800000">
            <a:off x="14287500" y="-1"/>
            <a:ext cx="4000500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0" name="Group 10"/>
          <p:cNvGrpSpPr/>
          <p:nvPr/>
        </p:nvGrpSpPr>
        <p:grpSpPr>
          <a:xfrm>
            <a:off x="0" y="6877051"/>
            <a:ext cx="4781550" cy="3409950"/>
            <a:chOff x="0" y="0"/>
            <a:chExt cx="6350000" cy="6339840"/>
          </a:xfrm>
          <a:solidFill>
            <a:srgbClr val="3CCE8B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6B301CB2-0FAF-412F-ADA0-2E0FFC10D558}"/>
              </a:ext>
            </a:extLst>
          </p:cNvPr>
          <p:cNvSpPr txBox="1"/>
          <p:nvPr/>
        </p:nvSpPr>
        <p:spPr>
          <a:xfrm>
            <a:off x="1199733" y="768772"/>
            <a:ext cx="5448717" cy="88857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Le 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C7338-95DD-426E-A210-6ACC279C23A5}"/>
              </a:ext>
            </a:extLst>
          </p:cNvPr>
          <p:cNvSpPr txBox="1"/>
          <p:nvPr/>
        </p:nvSpPr>
        <p:spPr>
          <a:xfrm>
            <a:off x="3924091" y="3421090"/>
            <a:ext cx="76161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 lite</a:t>
            </a:r>
          </a:p>
          <a:p>
            <a:pPr marL="285750" indent="-285750">
              <a:buFontTx/>
              <a:buChar char="-"/>
            </a:pPr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Symfony 5.4 + </a:t>
            </a:r>
            <a:r>
              <a:rPr lang="fr-FR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php</a:t>
            </a: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7.4</a:t>
            </a:r>
          </a:p>
          <a:p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JS + </a:t>
            </a:r>
            <a:r>
              <a:rPr lang="fr-FR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fetch</a:t>
            </a:r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Bootstrap + </a:t>
            </a:r>
            <a:r>
              <a:rPr lang="fr-FR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minty</a:t>
            </a:r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Tx/>
              <a:buChar char="-"/>
            </a:pPr>
            <a:r>
              <a:rPr lang="fr-FR" sz="28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Fullcalendar</a:t>
            </a:r>
            <a:r>
              <a:rPr lang="fr-FR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fr-FR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>
            <a:extLst>
              <a:ext uri="{FF2B5EF4-FFF2-40B4-BE49-F238E27FC236}">
                <a16:creationId xmlns:a16="http://schemas.microsoft.com/office/drawing/2014/main" id="{8F8ADBCE-BA51-4F23-BDDB-9ECA24A95308}"/>
              </a:ext>
            </a:extLst>
          </p:cNvPr>
          <p:cNvSpPr txBox="1"/>
          <p:nvPr/>
        </p:nvSpPr>
        <p:spPr>
          <a:xfrm>
            <a:off x="1657350" y="3265694"/>
            <a:ext cx="7284230" cy="2429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2729"/>
              </a:lnSpc>
              <a:buFontTx/>
              <a:buChar char="-"/>
            </a:pPr>
            <a:r>
              <a:rPr lang="en-US" sz="28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Looping + </a:t>
            </a:r>
            <a:r>
              <a:rPr lang="en-US" sz="28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StarUML</a:t>
            </a:r>
            <a:endParaRPr lang="en-US" sz="28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729"/>
              </a:lnSpc>
              <a:buFontTx/>
              <a:buChar char="-"/>
            </a:pPr>
            <a:endParaRPr lang="en-US" sz="28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729"/>
              </a:lnSpc>
              <a:buFontTx/>
              <a:buChar char="-"/>
            </a:pPr>
            <a:r>
              <a:rPr lang="en-US" sz="28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</a:p>
          <a:p>
            <a:pPr marL="457200" indent="-457200">
              <a:lnSpc>
                <a:spcPts val="2729"/>
              </a:lnSpc>
              <a:buFontTx/>
              <a:buChar char="-"/>
            </a:pPr>
            <a:endParaRPr lang="en-US" sz="28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729"/>
              </a:lnSpc>
              <a:buFontTx/>
              <a:buChar char="-"/>
            </a:pPr>
            <a:r>
              <a:rPr lang="en-US" sz="28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Tplanner</a:t>
            </a:r>
            <a:endParaRPr lang="en-US" sz="28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729"/>
              </a:lnSpc>
              <a:buFontTx/>
              <a:buChar char="-"/>
            </a:pPr>
            <a:endParaRPr lang="en-US" sz="28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ts val="2729"/>
              </a:lnSpc>
              <a:buFontTx/>
              <a:buChar char="-"/>
            </a:pPr>
            <a:r>
              <a:rPr lang="en-US" sz="28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Trello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904296-B7BC-4527-8FB0-C6AE81AB891E}"/>
              </a:ext>
            </a:extLst>
          </p:cNvPr>
          <p:cNvSpPr txBox="1"/>
          <p:nvPr/>
        </p:nvSpPr>
        <p:spPr>
          <a:xfrm>
            <a:off x="4794250" y="608396"/>
            <a:ext cx="123634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Methodologies de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projet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C7894737-6FD8-4374-938B-2114C22F8126}"/>
              </a:ext>
            </a:extLst>
          </p:cNvPr>
          <p:cNvGrpSpPr/>
          <p:nvPr/>
        </p:nvGrpSpPr>
        <p:grpSpPr>
          <a:xfrm rot="16200000">
            <a:off x="14630400" y="6629400"/>
            <a:ext cx="4000500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5C59593-F8A0-4BEE-9874-B9E5FED51D05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8">
            <a:extLst>
              <a:ext uri="{FF2B5EF4-FFF2-40B4-BE49-F238E27FC236}">
                <a16:creationId xmlns:a16="http://schemas.microsoft.com/office/drawing/2014/main" id="{C574C900-7FC5-457D-A09C-E774F7ACAEE9}"/>
              </a:ext>
            </a:extLst>
          </p:cNvPr>
          <p:cNvGrpSpPr/>
          <p:nvPr/>
        </p:nvGrpSpPr>
        <p:grpSpPr>
          <a:xfrm rot="5400000">
            <a:off x="-342900" y="226838"/>
            <a:ext cx="4000500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D6A7DA5-7B65-4463-82FA-72C62587C8BF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48B52D-73F3-468F-A8D7-C43EFAEC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698" y="4184117"/>
            <a:ext cx="10229850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élogramme 4">
            <a:extLst>
              <a:ext uri="{FF2B5EF4-FFF2-40B4-BE49-F238E27FC236}">
                <a16:creationId xmlns:a16="http://schemas.microsoft.com/office/drawing/2014/main" id="{7C8B5C6C-1A32-44AF-B850-A12E1C433008}"/>
              </a:ext>
            </a:extLst>
          </p:cNvPr>
          <p:cNvSpPr/>
          <p:nvPr/>
        </p:nvSpPr>
        <p:spPr>
          <a:xfrm rot="3785739">
            <a:off x="4175185" y="-4490212"/>
            <a:ext cx="9937631" cy="10800271"/>
          </a:xfrm>
          <a:prstGeom prst="parallelogram">
            <a:avLst>
              <a:gd name="adj" fmla="val 64415"/>
            </a:avLst>
          </a:prstGeom>
          <a:solidFill>
            <a:srgbClr val="3CCE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3C108-03F1-4491-AA44-AD6BD7E4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457"/>
            <a:ext cx="18305288" cy="716341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983B6B0-A52C-462D-929B-C4514D7B372C}"/>
              </a:ext>
            </a:extLst>
          </p:cNvPr>
          <p:cNvSpPr txBox="1"/>
          <p:nvPr/>
        </p:nvSpPr>
        <p:spPr>
          <a:xfrm>
            <a:off x="7398913" y="290476"/>
            <a:ext cx="3490174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D9502-F7D7-4E01-8FB7-ACB8CF882EE8}"/>
              </a:ext>
            </a:extLst>
          </p:cNvPr>
          <p:cNvSpPr txBox="1"/>
          <p:nvPr/>
        </p:nvSpPr>
        <p:spPr>
          <a:xfrm>
            <a:off x="7987001" y="8543645"/>
            <a:ext cx="4843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dirty="0">
                <a:solidFill>
                  <a:schemeClr val="accent2"/>
                </a:solidFill>
                <a:latin typeface="Montserrat" panose="00000500000000000000" pitchFamily="50" charset="0"/>
              </a:rPr>
              <a:t>Le calendrier</a:t>
            </a:r>
          </a:p>
          <a:p>
            <a:pPr marL="285750" indent="-285750">
              <a:buFontTx/>
              <a:buChar char="-"/>
            </a:pPr>
            <a:r>
              <a:rPr lang="fr-FR" sz="2800" b="1" dirty="0">
                <a:solidFill>
                  <a:srgbClr val="3CCE8B"/>
                </a:solidFill>
                <a:latin typeface="Montserrat" panose="00000500000000000000" pitchFamily="50" charset="0"/>
              </a:rPr>
              <a:t>Le carnet de contacts</a:t>
            </a:r>
          </a:p>
          <a:p>
            <a:pPr marL="285750" indent="-285750">
              <a:buFontTx/>
              <a:buChar char="-"/>
            </a:pPr>
            <a:r>
              <a:rPr lang="fr-FR" sz="2800" b="1" dirty="0">
                <a:latin typeface="Montserrat" panose="00000500000000000000" pitchFamily="50" charset="0"/>
              </a:rPr>
              <a:t>Les collaborateurs</a:t>
            </a:r>
          </a:p>
          <a:p>
            <a:endParaRPr lang="fr-FR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A9D0B-E45E-4CF4-8E56-77BFBDDAEBD0}"/>
              </a:ext>
            </a:extLst>
          </p:cNvPr>
          <p:cNvSpPr/>
          <p:nvPr/>
        </p:nvSpPr>
        <p:spPr>
          <a:xfrm>
            <a:off x="207034" y="1380227"/>
            <a:ext cx="9765102" cy="70046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D8BDF-76BF-45F1-9DE0-D1F4F8129591}"/>
              </a:ext>
            </a:extLst>
          </p:cNvPr>
          <p:cNvSpPr/>
          <p:nvPr/>
        </p:nvSpPr>
        <p:spPr>
          <a:xfrm>
            <a:off x="10058400" y="1380227"/>
            <a:ext cx="8229601" cy="7004648"/>
          </a:xfrm>
          <a:prstGeom prst="rect">
            <a:avLst/>
          </a:prstGeom>
          <a:noFill/>
          <a:ln w="57150">
            <a:solidFill>
              <a:srgbClr val="3C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3CCE8B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2889C-0C58-4AE3-A6A6-1EE780FC304E}"/>
              </a:ext>
            </a:extLst>
          </p:cNvPr>
          <p:cNvSpPr/>
          <p:nvPr/>
        </p:nvSpPr>
        <p:spPr>
          <a:xfrm>
            <a:off x="414067" y="5003321"/>
            <a:ext cx="5262113" cy="3260785"/>
          </a:xfrm>
          <a:custGeom>
            <a:avLst/>
            <a:gdLst>
              <a:gd name="connsiteX0" fmla="*/ 0 w 5469148"/>
              <a:gd name="connsiteY0" fmla="*/ 2898475 h 3260785"/>
              <a:gd name="connsiteX1" fmla="*/ 51759 w 5469148"/>
              <a:gd name="connsiteY1" fmla="*/ 431321 h 3260785"/>
              <a:gd name="connsiteX2" fmla="*/ 3950899 w 5469148"/>
              <a:gd name="connsiteY2" fmla="*/ 500332 h 3260785"/>
              <a:gd name="connsiteX3" fmla="*/ 4140680 w 5469148"/>
              <a:gd name="connsiteY3" fmla="*/ 0 h 3260785"/>
              <a:gd name="connsiteX4" fmla="*/ 5072333 w 5469148"/>
              <a:gd name="connsiteY4" fmla="*/ 0 h 3260785"/>
              <a:gd name="connsiteX5" fmla="*/ 5417389 w 5469148"/>
              <a:gd name="connsiteY5" fmla="*/ 586596 h 3260785"/>
              <a:gd name="connsiteX6" fmla="*/ 5469148 w 5469148"/>
              <a:gd name="connsiteY6" fmla="*/ 3260785 h 3260785"/>
              <a:gd name="connsiteX7" fmla="*/ 0 w 5469148"/>
              <a:gd name="connsiteY7" fmla="*/ 3140015 h 3260785"/>
              <a:gd name="connsiteX8" fmla="*/ 0 w 5469148"/>
              <a:gd name="connsiteY8" fmla="*/ 2898475 h 326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9148" h="3260785">
                <a:moveTo>
                  <a:pt x="0" y="2898475"/>
                </a:moveTo>
                <a:lnTo>
                  <a:pt x="51759" y="431321"/>
                </a:lnTo>
                <a:lnTo>
                  <a:pt x="3950899" y="500332"/>
                </a:lnTo>
                <a:lnTo>
                  <a:pt x="4140680" y="0"/>
                </a:lnTo>
                <a:lnTo>
                  <a:pt x="5072333" y="0"/>
                </a:lnTo>
                <a:lnTo>
                  <a:pt x="5417389" y="586596"/>
                </a:lnTo>
                <a:lnTo>
                  <a:pt x="5469148" y="3260785"/>
                </a:lnTo>
                <a:lnTo>
                  <a:pt x="0" y="3140015"/>
                </a:lnTo>
                <a:lnTo>
                  <a:pt x="0" y="2898475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76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3">
            <a:extLst>
              <a:ext uri="{FF2B5EF4-FFF2-40B4-BE49-F238E27FC236}">
                <a16:creationId xmlns:a16="http://schemas.microsoft.com/office/drawing/2014/main" id="{7011AE4D-AE11-4D4A-8571-3D74C518DE52}"/>
              </a:ext>
            </a:extLst>
          </p:cNvPr>
          <p:cNvSpPr/>
          <p:nvPr/>
        </p:nvSpPr>
        <p:spPr>
          <a:xfrm rot="7186307">
            <a:off x="1426760" y="-2438483"/>
            <a:ext cx="15434479" cy="16473652"/>
          </a:xfrm>
          <a:prstGeom prst="rect">
            <a:avLst/>
          </a:prstGeom>
          <a:solidFill>
            <a:srgbClr val="3CCE8B"/>
          </a:solidFill>
        </p:spPr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53F867-7AAC-44C2-B9F7-26AA3A4B4299}"/>
              </a:ext>
            </a:extLst>
          </p:cNvPr>
          <p:cNvSpPr txBox="1"/>
          <p:nvPr/>
        </p:nvSpPr>
        <p:spPr>
          <a:xfrm>
            <a:off x="2943225" y="506562"/>
            <a:ext cx="124015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ajoutées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4A86F-F1A7-4B2F-A2CA-4E8B50C0F562}"/>
              </a:ext>
            </a:extLst>
          </p:cNvPr>
          <p:cNvSpPr txBox="1"/>
          <p:nvPr/>
        </p:nvSpPr>
        <p:spPr>
          <a:xfrm>
            <a:off x="7489604" y="1563992"/>
            <a:ext cx="330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sz="3600" dirty="0" err="1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extrafields</a:t>
            </a:r>
            <a:endParaRPr lang="fr-FR" sz="36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AEF9F-61A4-41B7-9810-EE42703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53" y="3348262"/>
            <a:ext cx="7490070" cy="3177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F323-E503-46D3-A4DD-B7CC61B86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8118002"/>
            <a:ext cx="14820900" cy="1590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03CBA6-3F35-4BC7-89E3-1366ECAF1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978" y="2853401"/>
            <a:ext cx="7925886" cy="45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">
            <a:extLst>
              <a:ext uri="{FF2B5EF4-FFF2-40B4-BE49-F238E27FC236}">
                <a16:creationId xmlns:a16="http://schemas.microsoft.com/office/drawing/2014/main" id="{3A3C6680-6354-48C7-8ECB-F13CCA509F43}"/>
              </a:ext>
            </a:extLst>
          </p:cNvPr>
          <p:cNvSpPr/>
          <p:nvPr/>
        </p:nvSpPr>
        <p:spPr>
          <a:xfrm rot="9511775">
            <a:off x="1654631" y="-3195313"/>
            <a:ext cx="15564550" cy="16653100"/>
          </a:xfrm>
          <a:prstGeom prst="rect">
            <a:avLst/>
          </a:prstGeom>
          <a:solidFill>
            <a:srgbClr val="3CCE8B"/>
          </a:solid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C269D-5D84-40DB-B6F7-4708336F0A48}"/>
              </a:ext>
            </a:extLst>
          </p:cNvPr>
          <p:cNvSpPr txBox="1"/>
          <p:nvPr/>
        </p:nvSpPr>
        <p:spPr>
          <a:xfrm>
            <a:off x="2050395" y="3792409"/>
            <a:ext cx="58699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de contacts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Sera à ajouter sur toute les listes</a:t>
            </a: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endParaRPr lang="fr-FR" sz="2400" dirty="0">
              <a:solidFill>
                <a:srgbClr val="5A5A5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4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Optimisation à apporter</a:t>
            </a: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00E17433-DC8B-41CA-9C8F-B96A6B55DA85}"/>
              </a:ext>
            </a:extLst>
          </p:cNvPr>
          <p:cNvSpPr txBox="1"/>
          <p:nvPr/>
        </p:nvSpPr>
        <p:spPr>
          <a:xfrm>
            <a:off x="2943225" y="506562"/>
            <a:ext cx="124015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ajoutées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149F5-6549-48A7-9652-E30CF5FBB5F4}"/>
              </a:ext>
            </a:extLst>
          </p:cNvPr>
          <p:cNvSpPr txBox="1"/>
          <p:nvPr/>
        </p:nvSpPr>
        <p:spPr>
          <a:xfrm>
            <a:off x="6366902" y="1592604"/>
            <a:ext cx="5554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filtres et la recherche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7F8B9-4A6C-4437-9427-BC74FE7C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5" y="4437589"/>
            <a:ext cx="8866770" cy="141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4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>
            <a:extLst>
              <a:ext uri="{FF2B5EF4-FFF2-40B4-BE49-F238E27FC236}">
                <a16:creationId xmlns:a16="http://schemas.microsoft.com/office/drawing/2014/main" id="{76144D74-F3CA-4344-B411-F823DBC2A270}"/>
              </a:ext>
            </a:extLst>
          </p:cNvPr>
          <p:cNvSpPr/>
          <p:nvPr/>
        </p:nvSpPr>
        <p:spPr>
          <a:xfrm rot="13180049">
            <a:off x="5254629" y="-2436446"/>
            <a:ext cx="13542622" cy="19357631"/>
          </a:xfrm>
          <a:prstGeom prst="rect">
            <a:avLst/>
          </a:prstGeom>
          <a:solidFill>
            <a:srgbClr val="87E1B8"/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13666FB4-FC93-4E54-8A4F-3290E6AD2673}"/>
              </a:ext>
            </a:extLst>
          </p:cNvPr>
          <p:cNvSpPr txBox="1"/>
          <p:nvPr/>
        </p:nvSpPr>
        <p:spPr>
          <a:xfrm>
            <a:off x="2943225" y="513275"/>
            <a:ext cx="124015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ajoutées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4BE3E-D3A1-4DEE-A5F9-1779324B7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52" y="2801065"/>
            <a:ext cx="1993527" cy="3532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7C437-CBC9-45C9-8568-522C2CAE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7562" y="2626833"/>
            <a:ext cx="3659102" cy="4126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A3A91-EE17-46E2-ADCF-895EDDE46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618" y="9141763"/>
            <a:ext cx="17031310" cy="662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5BC31-5907-4C1F-A07C-CEB6D9820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874" y="8146198"/>
            <a:ext cx="14954797" cy="679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34629-0FC9-4A17-8D4C-43D56EEB5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2601" y="3139455"/>
            <a:ext cx="2168878" cy="2653845"/>
          </a:xfrm>
          <a:prstGeom prst="rect">
            <a:avLst/>
          </a:prstGeom>
        </p:spPr>
      </p:pic>
      <p:grpSp>
        <p:nvGrpSpPr>
          <p:cNvPr id="15" name="Group 8">
            <a:extLst>
              <a:ext uri="{FF2B5EF4-FFF2-40B4-BE49-F238E27FC236}">
                <a16:creationId xmlns:a16="http://schemas.microsoft.com/office/drawing/2014/main" id="{5E98C9D3-8D62-4EB7-9300-73718301D0D5}"/>
              </a:ext>
            </a:extLst>
          </p:cNvPr>
          <p:cNvGrpSpPr/>
          <p:nvPr/>
        </p:nvGrpSpPr>
        <p:grpSpPr>
          <a:xfrm rot="5400000">
            <a:off x="-342900" y="342900"/>
            <a:ext cx="4000500" cy="3314700"/>
            <a:chOff x="0" y="0"/>
            <a:chExt cx="6350000" cy="6339840"/>
          </a:xfrm>
          <a:solidFill>
            <a:srgbClr val="3CCE8B"/>
          </a:solidFill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84B07E4-0CD1-47F9-AEFA-370262677A5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3FF79A-9E92-4DC8-84C7-A6BDE211B049}"/>
              </a:ext>
            </a:extLst>
          </p:cNvPr>
          <p:cNvSpPr txBox="1"/>
          <p:nvPr/>
        </p:nvSpPr>
        <p:spPr>
          <a:xfrm>
            <a:off x="7712729" y="1500966"/>
            <a:ext cx="4364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niveaux d’accès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EB947-B8BE-450D-832A-02609203E316}"/>
              </a:ext>
            </a:extLst>
          </p:cNvPr>
          <p:cNvSpPr/>
          <p:nvPr/>
        </p:nvSpPr>
        <p:spPr>
          <a:xfrm>
            <a:off x="6143381" y="4500494"/>
            <a:ext cx="1138686" cy="3795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5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041440E9-1D74-44E7-BF61-7C22490D89BD}"/>
              </a:ext>
            </a:extLst>
          </p:cNvPr>
          <p:cNvSpPr/>
          <p:nvPr/>
        </p:nvSpPr>
        <p:spPr>
          <a:xfrm rot="13801096">
            <a:off x="1654631" y="-3195313"/>
            <a:ext cx="15564550" cy="16653100"/>
          </a:xfrm>
          <a:prstGeom prst="rect">
            <a:avLst/>
          </a:prstGeom>
          <a:solidFill>
            <a:srgbClr val="3CCE8B"/>
          </a:solidFill>
        </p:spPr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3A90F555-DBE2-4924-99F2-CCE43FF66704}"/>
              </a:ext>
            </a:extLst>
          </p:cNvPr>
          <p:cNvSpPr txBox="1"/>
          <p:nvPr/>
        </p:nvSpPr>
        <p:spPr>
          <a:xfrm>
            <a:off x="2943225" y="506562"/>
            <a:ext cx="12401550" cy="867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0" indent="-914400" algn="l" defTabSz="914400" rtl="0" eaLnBrk="1" fontAlgn="auto" latinLnBrk="0" hangingPunct="1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Fonctionnalités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ontserrat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ajoutées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ontserrat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0750F-1334-42F3-B2DF-B969FEEB5500}"/>
              </a:ext>
            </a:extLst>
          </p:cNvPr>
          <p:cNvSpPr txBox="1"/>
          <p:nvPr/>
        </p:nvSpPr>
        <p:spPr>
          <a:xfrm>
            <a:off x="7403564" y="1749789"/>
            <a:ext cx="3480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rgbClr val="5A5A5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panel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D986A-3B5D-4B44-8ABC-E3BDEB30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385" y="3677591"/>
            <a:ext cx="12029145" cy="1245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E6774-E0DB-46B1-BD4F-EB365DA1D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718" y="5689918"/>
            <a:ext cx="98583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1003</Words>
  <Application>Microsoft Office PowerPoint</Application>
  <PresentationFormat>Custom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Calibri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Domicile</dc:creator>
  <cp:lastModifiedBy>Thomas ROESS</cp:lastModifiedBy>
  <cp:revision>13</cp:revision>
  <dcterms:created xsi:type="dcterms:W3CDTF">2006-08-16T00:00:00Z</dcterms:created>
  <dcterms:modified xsi:type="dcterms:W3CDTF">2022-03-09T20:26:01Z</dcterms:modified>
  <dc:identifier>DAE15ZG852Y</dc:identifier>
</cp:coreProperties>
</file>