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Open Sans Semibold" pitchFamily="34" charset="0"/>
      <p:bold r:id="rId18"/>
      <p:boldItalic r:id="rId19"/>
    </p:embeddedFont>
    <p:embeddedFont>
      <p:font typeface="Open Sans Extrabold" pitchFamily="34" charset="0"/>
      <p:bold r:id="rId20"/>
      <p:boldItalic r:id="rId21"/>
    </p:embeddedFont>
    <p:embeddedFont>
      <p:font typeface="Open Sans" pitchFamily="34" charset="0"/>
      <p:regular r:id="rId22"/>
      <p:bold r:id="rId23"/>
      <p:italic r:id="rId24"/>
      <p:boldItalic r:id="rId25"/>
    </p:embeddedFont>
    <p:embeddedFont>
      <p:font typeface="Calibri"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p:scale>
          <a:sx n="66" d="100"/>
          <a:sy n="66" d="100"/>
        </p:scale>
        <p:origin x="-20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sp>
        <p:nvSpPr>
          <p:cNvPr id="2" name="AutoShape 2"/>
          <p:cNvSpPr/>
          <p:nvPr/>
        </p:nvSpPr>
        <p:spPr>
          <a:xfrm>
            <a:off x="14467883" y="8061960"/>
            <a:ext cx="18486" cy="1196340"/>
          </a:xfrm>
          <a:prstGeom prst="rect">
            <a:avLst/>
          </a:prstGeom>
          <a:solidFill>
            <a:srgbClr val="FFFFFF"/>
          </a:solidFill>
        </p:spPr>
      </p:sp>
      <p:grpSp>
        <p:nvGrpSpPr>
          <p:cNvPr id="3" name="Group 3"/>
          <p:cNvGrpSpPr/>
          <p:nvPr/>
        </p:nvGrpSpPr>
        <p:grpSpPr>
          <a:xfrm>
            <a:off x="1675073" y="8552532"/>
            <a:ext cx="7192957" cy="215196"/>
            <a:chOff x="0" y="0"/>
            <a:chExt cx="9590610" cy="286927"/>
          </a:xfrm>
        </p:grpSpPr>
        <p:sp>
          <p:nvSpPr>
            <p:cNvPr id="4" name="AutoShape 4"/>
            <p:cNvSpPr/>
            <p:nvPr/>
          </p:nvSpPr>
          <p:spPr>
            <a:xfrm>
              <a:off x="0" y="128647"/>
              <a:ext cx="9590610" cy="29633"/>
            </a:xfrm>
            <a:prstGeom prst="rect">
              <a:avLst/>
            </a:prstGeom>
            <a:solidFill>
              <a:srgbClr val="FFFFFF"/>
            </a:solidFill>
          </p:spPr>
        </p:sp>
        <p:sp>
          <p:nvSpPr>
            <p:cNvPr id="5" name="AutoShape 5"/>
            <p:cNvSpPr/>
            <p:nvPr/>
          </p:nvSpPr>
          <p:spPr>
            <a:xfrm>
              <a:off x="0" y="0"/>
              <a:ext cx="613239" cy="286927"/>
            </a:xfrm>
            <a:prstGeom prst="rect">
              <a:avLst/>
            </a:prstGeom>
            <a:solidFill>
              <a:srgbClr val="FFFFFF"/>
            </a:solidFill>
          </p:spPr>
        </p:sp>
      </p:grpSp>
      <p:pic>
        <p:nvPicPr>
          <p:cNvPr id="6" name="Picture 6"/>
          <p:cNvPicPr>
            <a:picLocks noChangeAspect="1"/>
          </p:cNvPicPr>
          <p:nvPr/>
        </p:nvPicPr>
        <p:blipFill>
          <a:blip r:embed="rId2"/>
          <a:srcRect/>
          <a:stretch>
            <a:fillRect/>
          </a:stretch>
        </p:blipFill>
        <p:spPr>
          <a:xfrm>
            <a:off x="1028700" y="1664970"/>
            <a:ext cx="3173814" cy="1436901"/>
          </a:xfrm>
          <a:prstGeom prst="rect">
            <a:avLst/>
          </a:prstGeom>
        </p:spPr>
      </p:pic>
      <p:sp>
        <p:nvSpPr>
          <p:cNvPr id="7" name="TextBox 7"/>
          <p:cNvSpPr txBox="1"/>
          <p:nvPr/>
        </p:nvSpPr>
        <p:spPr>
          <a:xfrm>
            <a:off x="5516195" y="4448175"/>
            <a:ext cx="7255609" cy="1538883"/>
          </a:xfrm>
          <a:prstGeom prst="rect">
            <a:avLst/>
          </a:prstGeom>
        </p:spPr>
        <p:txBody>
          <a:bodyPr lIns="0" tIns="0" rIns="0" bIns="0" rtlCol="0" anchor="t">
            <a:spAutoFit/>
          </a:bodyPr>
          <a:lstStyle/>
          <a:p>
            <a:pPr>
              <a:lnSpc>
                <a:spcPts val="12000"/>
              </a:lnSpc>
            </a:pPr>
            <a:r>
              <a:rPr lang="en-US" sz="12000" dirty="0">
                <a:solidFill>
                  <a:srgbClr val="FFFFFF"/>
                </a:solidFill>
                <a:latin typeface="Open Sans Semibold" pitchFamily="34" charset="0"/>
                <a:ea typeface="Open Sans Semibold" pitchFamily="34" charset="0"/>
                <a:cs typeface="Open Sans Semibold" pitchFamily="34" charset="0"/>
              </a:rPr>
              <a:t>Portfolio</a:t>
            </a:r>
            <a:r>
              <a:rPr lang="en-US" sz="12000" dirty="0">
                <a:solidFill>
                  <a:srgbClr val="FFFFFF"/>
                </a:solidFill>
                <a:latin typeface="Open Sauce SemiBold"/>
              </a:rPr>
              <a:t>_</a:t>
            </a:r>
          </a:p>
        </p:txBody>
      </p:sp>
      <p:sp>
        <p:nvSpPr>
          <p:cNvPr id="8" name="TextBox 8"/>
          <p:cNvSpPr txBox="1"/>
          <p:nvPr/>
        </p:nvSpPr>
        <p:spPr>
          <a:xfrm>
            <a:off x="1028700" y="981075"/>
            <a:ext cx="3173814" cy="348429"/>
          </a:xfrm>
          <a:prstGeom prst="rect">
            <a:avLst/>
          </a:prstGeom>
        </p:spPr>
        <p:txBody>
          <a:bodyPr lIns="0" tIns="0" rIns="0" bIns="0" rtlCol="0" anchor="t">
            <a:spAutoFit/>
          </a:bodyPr>
          <a:lstStyle/>
          <a:p>
            <a:pPr>
              <a:lnSpc>
                <a:spcPts val="2940"/>
              </a:lnSpc>
            </a:pPr>
            <a:r>
              <a:rPr lang="en-US" sz="2100" spc="315" dirty="0">
                <a:solidFill>
                  <a:srgbClr val="FFFFFF"/>
                </a:solidFill>
                <a:latin typeface="Open Sans Semibold" pitchFamily="34" charset="0"/>
                <a:ea typeface="Open Sans Semibold" pitchFamily="34" charset="0"/>
                <a:cs typeface="Open Sans Semibold" pitchFamily="34" charset="0"/>
              </a:rPr>
              <a:t>THOMAS-ROESS</a:t>
            </a:r>
          </a:p>
        </p:txBody>
      </p:sp>
      <p:sp>
        <p:nvSpPr>
          <p:cNvPr id="9" name="TextBox 9"/>
          <p:cNvSpPr txBox="1"/>
          <p:nvPr/>
        </p:nvSpPr>
        <p:spPr>
          <a:xfrm>
            <a:off x="12090561" y="8312468"/>
            <a:ext cx="1741187" cy="657225"/>
          </a:xfrm>
          <a:prstGeom prst="rect">
            <a:avLst/>
          </a:prstGeom>
        </p:spPr>
        <p:txBody>
          <a:bodyPr lIns="0" tIns="0" rIns="0" bIns="0" rtlCol="0" anchor="t">
            <a:spAutoFit/>
          </a:bodyPr>
          <a:lstStyle/>
          <a:p>
            <a:pPr>
              <a:lnSpc>
                <a:spcPts val="2625"/>
              </a:lnSpc>
            </a:pPr>
            <a:r>
              <a:rPr lang="en-US" sz="1875" dirty="0">
                <a:solidFill>
                  <a:srgbClr val="FFFFFF"/>
                </a:solidFill>
                <a:latin typeface="Montserrat" pitchFamily="50" charset="0"/>
              </a:rPr>
              <a:t>Le portfolio de Thomas </a:t>
            </a:r>
            <a:r>
              <a:rPr lang="en-US" sz="1875" dirty="0" err="1">
                <a:solidFill>
                  <a:srgbClr val="FFFFFF"/>
                </a:solidFill>
                <a:latin typeface="Montserrat" pitchFamily="50" charset="0"/>
              </a:rPr>
              <a:t>Roess</a:t>
            </a:r>
            <a:endParaRPr lang="en-US" sz="1875" dirty="0">
              <a:solidFill>
                <a:srgbClr val="FFFFFF"/>
              </a:solidFill>
              <a:latin typeface="Montserrat" pitchFamily="50" charset="0"/>
            </a:endParaRPr>
          </a:p>
        </p:txBody>
      </p:sp>
      <p:sp>
        <p:nvSpPr>
          <p:cNvPr id="10" name="TextBox 10"/>
          <p:cNvSpPr txBox="1"/>
          <p:nvPr/>
        </p:nvSpPr>
        <p:spPr>
          <a:xfrm>
            <a:off x="15301893" y="8422005"/>
            <a:ext cx="914469" cy="474489"/>
          </a:xfrm>
          <a:prstGeom prst="rect">
            <a:avLst/>
          </a:prstGeom>
        </p:spPr>
        <p:txBody>
          <a:bodyPr wrap="square" lIns="0" tIns="0" rIns="0" bIns="0" rtlCol="0" anchor="t">
            <a:spAutoFit/>
          </a:bodyPr>
          <a:lstStyle/>
          <a:p>
            <a:pPr>
              <a:lnSpc>
                <a:spcPts val="3675"/>
              </a:lnSpc>
            </a:pPr>
            <a:r>
              <a:rPr lang="en-US" sz="2625" dirty="0">
                <a:solidFill>
                  <a:srgbClr val="FFFFFF"/>
                </a:solidFill>
                <a:latin typeface="Open Sans Semibold" pitchFamily="34" charset="0"/>
                <a:ea typeface="Open Sans Semibold" pitchFamily="34" charset="0"/>
                <a:cs typeface="Open Sans Semibold" pitchFamily="34" charset="0"/>
              </a:rPr>
              <a:t>Intro</a:t>
            </a:r>
          </a:p>
        </p:txBody>
      </p:sp>
      <p:sp>
        <p:nvSpPr>
          <p:cNvPr id="11" name="TextBox 11"/>
          <p:cNvSpPr txBox="1"/>
          <p:nvPr/>
        </p:nvSpPr>
        <p:spPr>
          <a:xfrm>
            <a:off x="14124068" y="952500"/>
            <a:ext cx="3135232" cy="712470"/>
          </a:xfrm>
          <a:prstGeom prst="rect">
            <a:avLst/>
          </a:prstGeom>
        </p:spPr>
        <p:txBody>
          <a:bodyPr lIns="0" tIns="0" rIns="0" bIns="0" rtlCol="0" anchor="t">
            <a:spAutoFit/>
          </a:bodyPr>
          <a:lstStyle/>
          <a:p>
            <a:pPr algn="r">
              <a:lnSpc>
                <a:spcPts val="5880"/>
              </a:lnSpc>
            </a:pPr>
            <a:r>
              <a:rPr lang="en-US" sz="4200" spc="84" dirty="0">
                <a:solidFill>
                  <a:srgbClr val="FFFFFF"/>
                </a:solidFill>
                <a:latin typeface="Open Sans Semibold" pitchFamily="34" charset="0"/>
                <a:ea typeface="Open Sans Semibold" pitchFamily="34" charset="0"/>
                <a:cs typeface="Open Sans Semibold" pitchFamily="34" charset="0"/>
              </a:rPr>
              <a:t>01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grpSp>
        <p:nvGrpSpPr>
          <p:cNvPr id="2" name="Group 2"/>
          <p:cNvGrpSpPr/>
          <p:nvPr/>
        </p:nvGrpSpPr>
        <p:grpSpPr>
          <a:xfrm>
            <a:off x="925013" y="1028700"/>
            <a:ext cx="11915611" cy="2719149"/>
            <a:chOff x="0" y="0"/>
            <a:chExt cx="15887482" cy="3625532"/>
          </a:xfrm>
        </p:grpSpPr>
        <p:sp>
          <p:nvSpPr>
            <p:cNvPr id="3" name="TextBox 3"/>
            <p:cNvSpPr txBox="1"/>
            <p:nvPr/>
          </p:nvSpPr>
          <p:spPr>
            <a:xfrm>
              <a:off x="24548" y="2259140"/>
              <a:ext cx="15862934" cy="396240"/>
            </a:xfrm>
            <a:prstGeom prst="rect">
              <a:avLst/>
            </a:prstGeom>
          </p:spPr>
          <p:txBody>
            <a:bodyPr lIns="0" tIns="0" rIns="0" bIns="0" rtlCol="0" anchor="t">
              <a:spAutoFit/>
            </a:bodyPr>
            <a:lstStyle/>
            <a:p>
              <a:pPr marL="0" lvl="0" indent="0">
                <a:lnSpc>
                  <a:spcPts val="2520"/>
                </a:lnSpc>
                <a:spcBef>
                  <a:spcPct val="0"/>
                </a:spcBef>
              </a:pPr>
              <a:r>
                <a:rPr lang="en-US" sz="1800" u="none" spc="270">
                  <a:solidFill>
                    <a:srgbClr val="FFFFFF"/>
                  </a:solidFill>
                  <a:latin typeface="Open Sauce Light"/>
                </a:rPr>
                <a:t>POUR L'INTRO ET LES BULLES DE DIALOGUES</a:t>
              </a:r>
            </a:p>
          </p:txBody>
        </p:sp>
        <p:sp>
          <p:nvSpPr>
            <p:cNvPr id="4" name="TextBox 4"/>
            <p:cNvSpPr txBox="1"/>
            <p:nvPr/>
          </p:nvSpPr>
          <p:spPr>
            <a:xfrm>
              <a:off x="24548" y="66675"/>
              <a:ext cx="15862934" cy="1554692"/>
            </a:xfrm>
            <a:prstGeom prst="rect">
              <a:avLst/>
            </a:prstGeom>
          </p:spPr>
          <p:txBody>
            <a:bodyPr lIns="0" tIns="0" rIns="0" bIns="0" rtlCol="0" anchor="t">
              <a:spAutoFit/>
            </a:bodyPr>
            <a:lstStyle/>
            <a:p>
              <a:pPr marL="0" lvl="0" indent="0">
                <a:lnSpc>
                  <a:spcPts val="8800"/>
                </a:lnSpc>
              </a:pPr>
              <a:r>
                <a:rPr lang="en-US" sz="8000" u="none">
                  <a:solidFill>
                    <a:srgbClr val="FFFFFF"/>
                  </a:solidFill>
                  <a:latin typeface="Open Sauce SemiBold"/>
                </a:rPr>
                <a:t>Police Spéciale</a:t>
              </a:r>
            </a:p>
          </p:txBody>
        </p:sp>
        <p:sp>
          <p:nvSpPr>
            <p:cNvPr id="5" name="TextBox 5"/>
            <p:cNvSpPr txBox="1"/>
            <p:nvPr/>
          </p:nvSpPr>
          <p:spPr>
            <a:xfrm>
              <a:off x="0" y="3198177"/>
              <a:ext cx="15862934" cy="427355"/>
            </a:xfrm>
            <a:prstGeom prst="rect">
              <a:avLst/>
            </a:prstGeom>
          </p:spPr>
          <p:txBody>
            <a:bodyPr lIns="0" tIns="0" rIns="0" bIns="0" rtlCol="0" anchor="t">
              <a:spAutoFit/>
            </a:bodyPr>
            <a:lstStyle/>
            <a:p>
              <a:pPr marL="0" lvl="0" indent="0">
                <a:lnSpc>
                  <a:spcPts val="2880"/>
                </a:lnSpc>
                <a:spcBef>
                  <a:spcPct val="0"/>
                </a:spcBef>
              </a:pPr>
              <a:r>
                <a:rPr lang="en-US" sz="1800">
                  <a:solidFill>
                    <a:srgbClr val="FFFFFF"/>
                  </a:solidFill>
                  <a:latin typeface="Open Sauce Light"/>
                </a:rPr>
                <a:t>Cette police est une reproduction de la police utilisée dans le jeu vidéo Final Fantasy 7</a:t>
              </a:r>
            </a:p>
          </p:txBody>
        </p:sp>
      </p:grpSp>
      <p:grpSp>
        <p:nvGrpSpPr>
          <p:cNvPr id="6" name="Group 6"/>
          <p:cNvGrpSpPr/>
          <p:nvPr/>
        </p:nvGrpSpPr>
        <p:grpSpPr>
          <a:xfrm>
            <a:off x="943424" y="5143500"/>
            <a:ext cx="11897200" cy="215196"/>
            <a:chOff x="0" y="0"/>
            <a:chExt cx="15862934" cy="286927"/>
          </a:xfrm>
        </p:grpSpPr>
        <p:sp>
          <p:nvSpPr>
            <p:cNvPr id="7" name="AutoShape 7"/>
            <p:cNvSpPr/>
            <p:nvPr/>
          </p:nvSpPr>
          <p:spPr>
            <a:xfrm>
              <a:off x="0" y="129205"/>
              <a:ext cx="15862934" cy="28517"/>
            </a:xfrm>
            <a:prstGeom prst="rect">
              <a:avLst/>
            </a:prstGeom>
            <a:solidFill>
              <a:srgbClr val="FFFFFF"/>
            </a:solidFill>
          </p:spPr>
        </p:sp>
        <p:sp>
          <p:nvSpPr>
            <p:cNvPr id="8" name="AutoShape 8"/>
            <p:cNvSpPr/>
            <p:nvPr/>
          </p:nvSpPr>
          <p:spPr>
            <a:xfrm>
              <a:off x="0" y="0"/>
              <a:ext cx="613239" cy="286927"/>
            </a:xfrm>
            <a:prstGeom prst="rect">
              <a:avLst/>
            </a:prstGeom>
            <a:solidFill>
              <a:srgbClr val="FFFFFF"/>
            </a:solidFill>
          </p:spPr>
        </p:sp>
      </p:grpSp>
      <p:grpSp>
        <p:nvGrpSpPr>
          <p:cNvPr id="9" name="Group 9"/>
          <p:cNvGrpSpPr/>
          <p:nvPr/>
        </p:nvGrpSpPr>
        <p:grpSpPr>
          <a:xfrm>
            <a:off x="6125795" y="6105533"/>
            <a:ext cx="6696418" cy="3152767"/>
            <a:chOff x="0" y="0"/>
            <a:chExt cx="8928558" cy="4203690"/>
          </a:xfrm>
        </p:grpSpPr>
        <p:sp>
          <p:nvSpPr>
            <p:cNvPr id="10" name="TextBox 10"/>
            <p:cNvSpPr txBox="1"/>
            <p:nvPr/>
          </p:nvSpPr>
          <p:spPr>
            <a:xfrm>
              <a:off x="3126973" y="47625"/>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CC</a:t>
              </a:r>
            </a:p>
          </p:txBody>
        </p:sp>
        <p:sp>
          <p:nvSpPr>
            <p:cNvPr id="11" name="TextBox 11"/>
            <p:cNvSpPr txBox="1"/>
            <p:nvPr/>
          </p:nvSpPr>
          <p:spPr>
            <a:xfrm>
              <a:off x="3126973" y="775418"/>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II</a:t>
              </a:r>
            </a:p>
          </p:txBody>
        </p:sp>
        <p:sp>
          <p:nvSpPr>
            <p:cNvPr id="12" name="TextBox 12"/>
            <p:cNvSpPr txBox="1"/>
            <p:nvPr/>
          </p:nvSpPr>
          <p:spPr>
            <a:xfrm>
              <a:off x="3126973" y="1503210"/>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Oo</a:t>
              </a:r>
            </a:p>
          </p:txBody>
        </p:sp>
        <p:sp>
          <p:nvSpPr>
            <p:cNvPr id="13" name="TextBox 13"/>
            <p:cNvSpPr txBox="1"/>
            <p:nvPr/>
          </p:nvSpPr>
          <p:spPr>
            <a:xfrm>
              <a:off x="3126973" y="2231003"/>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Uu</a:t>
              </a:r>
            </a:p>
          </p:txBody>
        </p:sp>
        <p:sp>
          <p:nvSpPr>
            <p:cNvPr id="14" name="TextBox 14"/>
            <p:cNvSpPr txBox="1"/>
            <p:nvPr/>
          </p:nvSpPr>
          <p:spPr>
            <a:xfrm>
              <a:off x="4690460" y="47625"/>
              <a:ext cx="1111125"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Dd</a:t>
              </a:r>
            </a:p>
          </p:txBody>
        </p:sp>
        <p:sp>
          <p:nvSpPr>
            <p:cNvPr id="15" name="TextBox 15"/>
            <p:cNvSpPr txBox="1"/>
            <p:nvPr/>
          </p:nvSpPr>
          <p:spPr>
            <a:xfrm>
              <a:off x="4690460" y="775418"/>
              <a:ext cx="1111125"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jj</a:t>
              </a:r>
            </a:p>
          </p:txBody>
        </p:sp>
        <p:sp>
          <p:nvSpPr>
            <p:cNvPr id="16" name="TextBox 16"/>
            <p:cNvSpPr txBox="1"/>
            <p:nvPr/>
          </p:nvSpPr>
          <p:spPr>
            <a:xfrm>
              <a:off x="4690460" y="1503210"/>
              <a:ext cx="1111125"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Pp</a:t>
              </a:r>
            </a:p>
          </p:txBody>
        </p:sp>
        <p:sp>
          <p:nvSpPr>
            <p:cNvPr id="17" name="TextBox 17"/>
            <p:cNvSpPr txBox="1"/>
            <p:nvPr/>
          </p:nvSpPr>
          <p:spPr>
            <a:xfrm>
              <a:off x="4690460" y="2231003"/>
              <a:ext cx="1111125"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Vv</a:t>
              </a:r>
            </a:p>
          </p:txBody>
        </p:sp>
        <p:sp>
          <p:nvSpPr>
            <p:cNvPr id="18" name="TextBox 18"/>
            <p:cNvSpPr txBox="1"/>
            <p:nvPr/>
          </p:nvSpPr>
          <p:spPr>
            <a:xfrm>
              <a:off x="6276952" y="47625"/>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Ee</a:t>
              </a:r>
            </a:p>
          </p:txBody>
        </p:sp>
        <p:sp>
          <p:nvSpPr>
            <p:cNvPr id="19" name="TextBox 19"/>
            <p:cNvSpPr txBox="1"/>
            <p:nvPr/>
          </p:nvSpPr>
          <p:spPr>
            <a:xfrm>
              <a:off x="6276952" y="775418"/>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Kk</a:t>
              </a:r>
            </a:p>
          </p:txBody>
        </p:sp>
        <p:sp>
          <p:nvSpPr>
            <p:cNvPr id="20" name="TextBox 20"/>
            <p:cNvSpPr txBox="1"/>
            <p:nvPr/>
          </p:nvSpPr>
          <p:spPr>
            <a:xfrm>
              <a:off x="6276952" y="1503210"/>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Qq</a:t>
              </a:r>
            </a:p>
          </p:txBody>
        </p:sp>
        <p:sp>
          <p:nvSpPr>
            <p:cNvPr id="21" name="TextBox 21"/>
            <p:cNvSpPr txBox="1"/>
            <p:nvPr/>
          </p:nvSpPr>
          <p:spPr>
            <a:xfrm>
              <a:off x="6276952" y="2231003"/>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Ww</a:t>
              </a:r>
            </a:p>
          </p:txBody>
        </p:sp>
        <p:sp>
          <p:nvSpPr>
            <p:cNvPr id="22" name="TextBox 22"/>
            <p:cNvSpPr txBox="1"/>
            <p:nvPr/>
          </p:nvSpPr>
          <p:spPr>
            <a:xfrm>
              <a:off x="7840439" y="47625"/>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Ff</a:t>
              </a:r>
            </a:p>
          </p:txBody>
        </p:sp>
        <p:sp>
          <p:nvSpPr>
            <p:cNvPr id="23" name="TextBox 23"/>
            <p:cNvSpPr txBox="1"/>
            <p:nvPr/>
          </p:nvSpPr>
          <p:spPr>
            <a:xfrm>
              <a:off x="7840439" y="775418"/>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Ll</a:t>
              </a:r>
            </a:p>
          </p:txBody>
        </p:sp>
        <p:sp>
          <p:nvSpPr>
            <p:cNvPr id="24" name="TextBox 24"/>
            <p:cNvSpPr txBox="1"/>
            <p:nvPr/>
          </p:nvSpPr>
          <p:spPr>
            <a:xfrm>
              <a:off x="7840439" y="1503210"/>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Rr</a:t>
              </a:r>
            </a:p>
          </p:txBody>
        </p:sp>
        <p:sp>
          <p:nvSpPr>
            <p:cNvPr id="25" name="TextBox 25"/>
            <p:cNvSpPr txBox="1"/>
            <p:nvPr/>
          </p:nvSpPr>
          <p:spPr>
            <a:xfrm>
              <a:off x="7840439" y="2231003"/>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XX</a:t>
              </a:r>
            </a:p>
          </p:txBody>
        </p:sp>
        <p:sp>
          <p:nvSpPr>
            <p:cNvPr id="26" name="TextBox 26"/>
            <p:cNvSpPr txBox="1"/>
            <p:nvPr/>
          </p:nvSpPr>
          <p:spPr>
            <a:xfrm>
              <a:off x="0" y="47625"/>
              <a:ext cx="1088119" cy="517102"/>
            </a:xfrm>
            <a:prstGeom prst="rect">
              <a:avLst/>
            </a:prstGeom>
          </p:spPr>
          <p:txBody>
            <a:bodyPr lIns="0" tIns="0" rIns="0" bIns="0" rtlCol="0" anchor="t">
              <a:spAutoFit/>
            </a:bodyPr>
            <a:lstStyle/>
            <a:p>
              <a:pPr marL="0" lvl="0" indent="0">
                <a:lnSpc>
                  <a:spcPts val="2800"/>
                </a:lnSpc>
                <a:spcBef>
                  <a:spcPct val="0"/>
                </a:spcBef>
              </a:pPr>
              <a:r>
                <a:rPr lang="en-US" sz="2800" u="none">
                  <a:solidFill>
                    <a:srgbClr val="FFFFFF"/>
                  </a:solidFill>
                  <a:latin typeface="Open Sauce Light"/>
                </a:rPr>
                <a:t>Aa</a:t>
              </a:r>
            </a:p>
          </p:txBody>
        </p:sp>
        <p:sp>
          <p:nvSpPr>
            <p:cNvPr id="27" name="TextBox 27"/>
            <p:cNvSpPr txBox="1"/>
            <p:nvPr/>
          </p:nvSpPr>
          <p:spPr>
            <a:xfrm>
              <a:off x="0" y="775418"/>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Gg</a:t>
              </a:r>
            </a:p>
          </p:txBody>
        </p:sp>
        <p:sp>
          <p:nvSpPr>
            <p:cNvPr id="28" name="TextBox 28"/>
            <p:cNvSpPr txBox="1"/>
            <p:nvPr/>
          </p:nvSpPr>
          <p:spPr>
            <a:xfrm>
              <a:off x="0" y="1503210"/>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MM</a:t>
              </a:r>
            </a:p>
          </p:txBody>
        </p:sp>
        <p:sp>
          <p:nvSpPr>
            <p:cNvPr id="29" name="TextBox 29"/>
            <p:cNvSpPr txBox="1"/>
            <p:nvPr/>
          </p:nvSpPr>
          <p:spPr>
            <a:xfrm>
              <a:off x="0" y="2231003"/>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ss</a:t>
              </a:r>
            </a:p>
          </p:txBody>
        </p:sp>
        <p:sp>
          <p:nvSpPr>
            <p:cNvPr id="30" name="TextBox 30"/>
            <p:cNvSpPr txBox="1"/>
            <p:nvPr/>
          </p:nvSpPr>
          <p:spPr>
            <a:xfrm>
              <a:off x="0" y="2958795"/>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AA</a:t>
              </a:r>
            </a:p>
          </p:txBody>
        </p:sp>
        <p:sp>
          <p:nvSpPr>
            <p:cNvPr id="31" name="TextBox 31"/>
            <p:cNvSpPr txBox="1"/>
            <p:nvPr/>
          </p:nvSpPr>
          <p:spPr>
            <a:xfrm>
              <a:off x="1563487" y="47625"/>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Bb</a:t>
              </a:r>
            </a:p>
          </p:txBody>
        </p:sp>
        <p:sp>
          <p:nvSpPr>
            <p:cNvPr id="32" name="TextBox 32"/>
            <p:cNvSpPr txBox="1"/>
            <p:nvPr/>
          </p:nvSpPr>
          <p:spPr>
            <a:xfrm>
              <a:off x="1563487" y="775418"/>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Hh</a:t>
              </a:r>
            </a:p>
          </p:txBody>
        </p:sp>
        <p:sp>
          <p:nvSpPr>
            <p:cNvPr id="33" name="TextBox 33"/>
            <p:cNvSpPr txBox="1"/>
            <p:nvPr/>
          </p:nvSpPr>
          <p:spPr>
            <a:xfrm>
              <a:off x="1563487" y="1503210"/>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Nn</a:t>
              </a:r>
            </a:p>
          </p:txBody>
        </p:sp>
        <p:sp>
          <p:nvSpPr>
            <p:cNvPr id="34" name="TextBox 34"/>
            <p:cNvSpPr txBox="1"/>
            <p:nvPr/>
          </p:nvSpPr>
          <p:spPr>
            <a:xfrm>
              <a:off x="1563487" y="2231003"/>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Tt</a:t>
              </a:r>
            </a:p>
          </p:txBody>
        </p:sp>
        <p:sp>
          <p:nvSpPr>
            <p:cNvPr id="35" name="TextBox 35"/>
            <p:cNvSpPr txBox="1"/>
            <p:nvPr/>
          </p:nvSpPr>
          <p:spPr>
            <a:xfrm>
              <a:off x="1563487" y="2958795"/>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Zz</a:t>
              </a:r>
            </a:p>
          </p:txBody>
        </p:sp>
        <p:sp>
          <p:nvSpPr>
            <p:cNvPr id="36" name="TextBox 36"/>
            <p:cNvSpPr txBox="1"/>
            <p:nvPr/>
          </p:nvSpPr>
          <p:spPr>
            <a:xfrm>
              <a:off x="3128638" y="2958795"/>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00</a:t>
              </a:r>
            </a:p>
          </p:txBody>
        </p:sp>
        <p:sp>
          <p:nvSpPr>
            <p:cNvPr id="37" name="TextBox 37"/>
            <p:cNvSpPr txBox="1"/>
            <p:nvPr/>
          </p:nvSpPr>
          <p:spPr>
            <a:xfrm>
              <a:off x="4690460" y="2958795"/>
              <a:ext cx="1111125"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01</a:t>
              </a:r>
            </a:p>
          </p:txBody>
        </p:sp>
        <p:sp>
          <p:nvSpPr>
            <p:cNvPr id="38" name="TextBox 38"/>
            <p:cNvSpPr txBox="1"/>
            <p:nvPr/>
          </p:nvSpPr>
          <p:spPr>
            <a:xfrm>
              <a:off x="6276952" y="2958795"/>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02</a:t>
              </a:r>
            </a:p>
          </p:txBody>
        </p:sp>
        <p:sp>
          <p:nvSpPr>
            <p:cNvPr id="39" name="TextBox 39"/>
            <p:cNvSpPr txBox="1"/>
            <p:nvPr/>
          </p:nvSpPr>
          <p:spPr>
            <a:xfrm>
              <a:off x="7840439" y="2958795"/>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03</a:t>
              </a:r>
            </a:p>
          </p:txBody>
        </p:sp>
        <p:sp>
          <p:nvSpPr>
            <p:cNvPr id="40" name="TextBox 40"/>
            <p:cNvSpPr txBox="1"/>
            <p:nvPr/>
          </p:nvSpPr>
          <p:spPr>
            <a:xfrm>
              <a:off x="0" y="3686588"/>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04</a:t>
              </a:r>
            </a:p>
          </p:txBody>
        </p:sp>
        <p:sp>
          <p:nvSpPr>
            <p:cNvPr id="41" name="TextBox 41"/>
            <p:cNvSpPr txBox="1"/>
            <p:nvPr/>
          </p:nvSpPr>
          <p:spPr>
            <a:xfrm>
              <a:off x="1563487" y="3686588"/>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05</a:t>
              </a:r>
            </a:p>
          </p:txBody>
        </p:sp>
        <p:sp>
          <p:nvSpPr>
            <p:cNvPr id="42" name="TextBox 42"/>
            <p:cNvSpPr txBox="1"/>
            <p:nvPr/>
          </p:nvSpPr>
          <p:spPr>
            <a:xfrm>
              <a:off x="3128638" y="3686588"/>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6</a:t>
              </a:r>
            </a:p>
          </p:txBody>
        </p:sp>
        <p:sp>
          <p:nvSpPr>
            <p:cNvPr id="43" name="TextBox 43"/>
            <p:cNvSpPr txBox="1"/>
            <p:nvPr/>
          </p:nvSpPr>
          <p:spPr>
            <a:xfrm>
              <a:off x="4690460" y="3686588"/>
              <a:ext cx="1111125"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15</a:t>
              </a:r>
            </a:p>
          </p:txBody>
        </p:sp>
        <p:sp>
          <p:nvSpPr>
            <p:cNvPr id="44" name="TextBox 44"/>
            <p:cNvSpPr txBox="1"/>
            <p:nvPr/>
          </p:nvSpPr>
          <p:spPr>
            <a:xfrm>
              <a:off x="6276952" y="3686588"/>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08</a:t>
              </a:r>
            </a:p>
          </p:txBody>
        </p:sp>
        <p:sp>
          <p:nvSpPr>
            <p:cNvPr id="45" name="TextBox 45"/>
            <p:cNvSpPr txBox="1"/>
            <p:nvPr/>
          </p:nvSpPr>
          <p:spPr>
            <a:xfrm>
              <a:off x="7840439" y="3686588"/>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09</a:t>
              </a:r>
            </a:p>
          </p:txBody>
        </p:sp>
      </p:grpSp>
      <p:grpSp>
        <p:nvGrpSpPr>
          <p:cNvPr id="46" name="Group 46"/>
          <p:cNvGrpSpPr/>
          <p:nvPr/>
        </p:nvGrpSpPr>
        <p:grpSpPr>
          <a:xfrm>
            <a:off x="1028700" y="5987962"/>
            <a:ext cx="4224301" cy="3220808"/>
            <a:chOff x="0" y="0"/>
            <a:chExt cx="5632402" cy="4294411"/>
          </a:xfrm>
        </p:grpSpPr>
        <p:sp>
          <p:nvSpPr>
            <p:cNvPr id="47" name="TextBox 47"/>
            <p:cNvSpPr txBox="1"/>
            <p:nvPr/>
          </p:nvSpPr>
          <p:spPr>
            <a:xfrm>
              <a:off x="0" y="342900"/>
              <a:ext cx="5632402" cy="3309469"/>
            </a:xfrm>
            <a:prstGeom prst="rect">
              <a:avLst/>
            </a:prstGeom>
          </p:spPr>
          <p:txBody>
            <a:bodyPr lIns="0" tIns="0" rIns="0" bIns="0" rtlCol="0" anchor="t">
              <a:spAutoFit/>
            </a:bodyPr>
            <a:lstStyle/>
            <a:p>
              <a:pPr marL="0" lvl="0" indent="0">
                <a:lnSpc>
                  <a:spcPts val="18000"/>
                </a:lnSpc>
                <a:spcBef>
                  <a:spcPct val="0"/>
                </a:spcBef>
              </a:pPr>
              <a:r>
                <a:rPr lang="en-US" sz="18000" u="none">
                  <a:solidFill>
                    <a:srgbClr val="FFFFFF"/>
                  </a:solidFill>
                  <a:latin typeface="Open Sauce Light"/>
                </a:rPr>
                <a:t>Aa</a:t>
              </a:r>
            </a:p>
          </p:txBody>
        </p:sp>
        <p:sp>
          <p:nvSpPr>
            <p:cNvPr id="48" name="TextBox 48"/>
            <p:cNvSpPr txBox="1"/>
            <p:nvPr/>
          </p:nvSpPr>
          <p:spPr>
            <a:xfrm>
              <a:off x="0" y="3898171"/>
              <a:ext cx="5632402" cy="396240"/>
            </a:xfrm>
            <a:prstGeom prst="rect">
              <a:avLst/>
            </a:prstGeom>
          </p:spPr>
          <p:txBody>
            <a:bodyPr lIns="0" tIns="0" rIns="0" bIns="0" rtlCol="0" anchor="t">
              <a:spAutoFit/>
            </a:bodyPr>
            <a:lstStyle/>
            <a:p>
              <a:pPr marL="0" lvl="0" indent="0">
                <a:lnSpc>
                  <a:spcPts val="2520"/>
                </a:lnSpc>
                <a:spcBef>
                  <a:spcPct val="0"/>
                </a:spcBef>
              </a:pPr>
              <a:r>
                <a:rPr lang="en-US" sz="1800" spc="270">
                  <a:solidFill>
                    <a:srgbClr val="FFFFFF"/>
                  </a:solidFill>
                  <a:latin typeface="Open Sauce Light"/>
                </a:rPr>
                <a:t>REACTOR7</a:t>
              </a:r>
            </a:p>
          </p:txBody>
        </p:sp>
      </p:grpSp>
      <p:sp>
        <p:nvSpPr>
          <p:cNvPr id="49" name="TextBox 49"/>
          <p:cNvSpPr txBox="1"/>
          <p:nvPr/>
        </p:nvSpPr>
        <p:spPr>
          <a:xfrm>
            <a:off x="14124068" y="952500"/>
            <a:ext cx="3135232" cy="712470"/>
          </a:xfrm>
          <a:prstGeom prst="rect">
            <a:avLst/>
          </a:prstGeom>
        </p:spPr>
        <p:txBody>
          <a:bodyPr lIns="0" tIns="0" rIns="0" bIns="0" rtlCol="0" anchor="t">
            <a:spAutoFit/>
          </a:bodyPr>
          <a:lstStyle/>
          <a:p>
            <a:pPr algn="r">
              <a:lnSpc>
                <a:spcPts val="5880"/>
              </a:lnSpc>
            </a:pPr>
            <a:r>
              <a:rPr lang="en-US" sz="4200" spc="84" dirty="0">
                <a:solidFill>
                  <a:srgbClr val="FFFFFF"/>
                </a:solidFill>
                <a:latin typeface="Open Sans Semibold" pitchFamily="34" charset="0"/>
                <a:ea typeface="Open Sans Semibold" pitchFamily="34" charset="0"/>
                <a:cs typeface="Open Sans Semibold" pitchFamily="34" charset="0"/>
              </a:rPr>
              <a:t>10</a:t>
            </a:r>
          </a:p>
        </p:txBody>
      </p:sp>
      <p:sp>
        <p:nvSpPr>
          <p:cNvPr id="50" name="TextBox 50"/>
          <p:cNvSpPr txBox="1"/>
          <p:nvPr/>
        </p:nvSpPr>
        <p:spPr>
          <a:xfrm>
            <a:off x="14201274" y="8892540"/>
            <a:ext cx="3058026" cy="365760"/>
          </a:xfrm>
          <a:prstGeom prst="rect">
            <a:avLst/>
          </a:prstGeom>
        </p:spPr>
        <p:txBody>
          <a:bodyPr lIns="0" tIns="0" rIns="0" bIns="0" rtlCol="0" anchor="t">
            <a:spAutoFit/>
          </a:bodyPr>
          <a:lstStyle/>
          <a:p>
            <a:pPr algn="r">
              <a:lnSpc>
                <a:spcPts val="2940"/>
              </a:lnSpc>
            </a:pPr>
            <a:r>
              <a:rPr lang="en-US" sz="2100">
                <a:solidFill>
                  <a:srgbClr val="FFFFFF"/>
                </a:solidFill>
                <a:latin typeface="Open Sauce Bold"/>
              </a:rPr>
              <a:t>PORTFOLIO_</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sp>
        <p:nvSpPr>
          <p:cNvPr id="2" name="TextBox 2"/>
          <p:cNvSpPr txBox="1"/>
          <p:nvPr/>
        </p:nvSpPr>
        <p:spPr>
          <a:xfrm>
            <a:off x="1028700" y="6994525"/>
            <a:ext cx="8115300" cy="2263775"/>
          </a:xfrm>
          <a:prstGeom prst="rect">
            <a:avLst/>
          </a:prstGeom>
        </p:spPr>
        <p:txBody>
          <a:bodyPr lIns="0" tIns="0" rIns="0" bIns="0" rtlCol="0" anchor="t">
            <a:spAutoFit/>
          </a:bodyPr>
          <a:lstStyle/>
          <a:p>
            <a:pPr marL="0" lvl="0" indent="0">
              <a:lnSpc>
                <a:spcPts val="8800"/>
              </a:lnSpc>
            </a:pPr>
            <a:r>
              <a:rPr lang="en-US" sz="8000" u="none">
                <a:solidFill>
                  <a:srgbClr val="FFFFFF"/>
                </a:solidFill>
                <a:latin typeface="Open Sauce SemiBold"/>
              </a:rPr>
              <a:t>Combinaisons de Polices</a:t>
            </a:r>
          </a:p>
        </p:txBody>
      </p:sp>
      <p:grpSp>
        <p:nvGrpSpPr>
          <p:cNvPr id="3" name="Group 3"/>
          <p:cNvGrpSpPr/>
          <p:nvPr/>
        </p:nvGrpSpPr>
        <p:grpSpPr>
          <a:xfrm>
            <a:off x="6519181" y="3338972"/>
            <a:ext cx="5249639" cy="2348826"/>
            <a:chOff x="0" y="0"/>
            <a:chExt cx="6999518" cy="3131768"/>
          </a:xfrm>
        </p:grpSpPr>
        <p:sp>
          <p:nvSpPr>
            <p:cNvPr id="4" name="TextBox 4"/>
            <p:cNvSpPr txBox="1"/>
            <p:nvPr/>
          </p:nvSpPr>
          <p:spPr>
            <a:xfrm>
              <a:off x="0" y="-38100"/>
              <a:ext cx="6941679" cy="881380"/>
            </a:xfrm>
            <a:prstGeom prst="rect">
              <a:avLst/>
            </a:prstGeom>
          </p:spPr>
          <p:txBody>
            <a:bodyPr lIns="0" tIns="0" rIns="0" bIns="0" rtlCol="0" anchor="t">
              <a:spAutoFit/>
            </a:bodyPr>
            <a:lstStyle/>
            <a:p>
              <a:pPr>
                <a:lnSpc>
                  <a:spcPts val="5460"/>
                </a:lnSpc>
              </a:pPr>
              <a:r>
                <a:rPr lang="en-US" sz="4200">
                  <a:solidFill>
                    <a:srgbClr val="FFFFFF"/>
                  </a:solidFill>
                  <a:latin typeface="Open Sauce SemiBold"/>
                </a:rPr>
                <a:t>Titre en Open Sans</a:t>
              </a:r>
            </a:p>
          </p:txBody>
        </p:sp>
        <p:sp>
          <p:nvSpPr>
            <p:cNvPr id="5" name="TextBox 5"/>
            <p:cNvSpPr txBox="1"/>
            <p:nvPr/>
          </p:nvSpPr>
          <p:spPr>
            <a:xfrm>
              <a:off x="0" y="1455791"/>
              <a:ext cx="6999518" cy="1437217"/>
            </a:xfrm>
            <a:prstGeom prst="rect">
              <a:avLst/>
            </a:prstGeom>
          </p:spPr>
          <p:txBody>
            <a:bodyPr lIns="0" tIns="0" rIns="0" bIns="0" rtlCol="0" anchor="t">
              <a:spAutoFit/>
            </a:bodyPr>
            <a:lstStyle/>
            <a:p>
              <a:pPr marL="0" lvl="0" indent="0">
                <a:lnSpc>
                  <a:spcPts val="2200"/>
                </a:lnSpc>
                <a:spcBef>
                  <a:spcPct val="0"/>
                </a:spcBef>
              </a:pPr>
              <a:r>
                <a:rPr lang="en-US" sz="1374">
                  <a:solidFill>
                    <a:srgbClr val="FFFFFF"/>
                  </a:solidFill>
                  <a:latin typeface="Open Sauce Light"/>
                </a:rPr>
                <a:t>ce texte est en Montserrat, et est principalement utilisé pour les paragraphes. Cette combinaison est agréable pour les yeux et la lecture. Elle correspond également au style de mon site.</a:t>
              </a:r>
            </a:p>
          </p:txBody>
        </p:sp>
      </p:grpSp>
      <p:grpSp>
        <p:nvGrpSpPr>
          <p:cNvPr id="6" name="Group 6"/>
          <p:cNvGrpSpPr/>
          <p:nvPr/>
        </p:nvGrpSpPr>
        <p:grpSpPr>
          <a:xfrm>
            <a:off x="10066343" y="9043104"/>
            <a:ext cx="7192957" cy="215196"/>
            <a:chOff x="0" y="0"/>
            <a:chExt cx="9590610" cy="286927"/>
          </a:xfrm>
        </p:grpSpPr>
        <p:sp>
          <p:nvSpPr>
            <p:cNvPr id="7" name="AutoShape 7"/>
            <p:cNvSpPr/>
            <p:nvPr/>
          </p:nvSpPr>
          <p:spPr>
            <a:xfrm>
              <a:off x="0" y="128647"/>
              <a:ext cx="9590610" cy="29633"/>
            </a:xfrm>
            <a:prstGeom prst="rect">
              <a:avLst/>
            </a:prstGeom>
            <a:solidFill>
              <a:srgbClr val="FFFFFF"/>
            </a:solidFill>
          </p:spPr>
        </p:sp>
        <p:sp>
          <p:nvSpPr>
            <p:cNvPr id="8" name="AutoShape 8"/>
            <p:cNvSpPr/>
            <p:nvPr/>
          </p:nvSpPr>
          <p:spPr>
            <a:xfrm>
              <a:off x="8977371" y="0"/>
              <a:ext cx="613239" cy="286927"/>
            </a:xfrm>
            <a:prstGeom prst="rect">
              <a:avLst/>
            </a:prstGeom>
            <a:solidFill>
              <a:srgbClr val="FFFFFF"/>
            </a:solidFill>
          </p:spPr>
        </p:sp>
      </p:grpSp>
      <p:sp>
        <p:nvSpPr>
          <p:cNvPr id="9" name="TextBox 9"/>
          <p:cNvSpPr txBox="1"/>
          <p:nvPr/>
        </p:nvSpPr>
        <p:spPr>
          <a:xfrm>
            <a:off x="14124068" y="952500"/>
            <a:ext cx="3135232" cy="712470"/>
          </a:xfrm>
          <a:prstGeom prst="rect">
            <a:avLst/>
          </a:prstGeom>
        </p:spPr>
        <p:txBody>
          <a:bodyPr lIns="0" tIns="0" rIns="0" bIns="0" rtlCol="0" anchor="t">
            <a:spAutoFit/>
          </a:bodyPr>
          <a:lstStyle/>
          <a:p>
            <a:pPr algn="r">
              <a:lnSpc>
                <a:spcPts val="5880"/>
              </a:lnSpc>
            </a:pPr>
            <a:r>
              <a:rPr lang="en-US" sz="4200" spc="84" dirty="0">
                <a:solidFill>
                  <a:srgbClr val="FFFFFF"/>
                </a:solidFill>
                <a:latin typeface="Open Sans Semibold" pitchFamily="34" charset="0"/>
                <a:ea typeface="Open Sans Semibold" pitchFamily="34" charset="0"/>
                <a:cs typeface="Open Sans Semibold" pitchFamily="34" charset="0"/>
              </a:rPr>
              <a:t>11</a:t>
            </a:r>
          </a:p>
        </p:txBody>
      </p:sp>
      <p:sp>
        <p:nvSpPr>
          <p:cNvPr id="10" name="TextBox 10"/>
          <p:cNvSpPr txBox="1"/>
          <p:nvPr/>
        </p:nvSpPr>
        <p:spPr>
          <a:xfrm>
            <a:off x="1028700" y="981075"/>
            <a:ext cx="3173814" cy="348429"/>
          </a:xfrm>
          <a:prstGeom prst="rect">
            <a:avLst/>
          </a:prstGeom>
        </p:spPr>
        <p:txBody>
          <a:bodyPr lIns="0" tIns="0" rIns="0" bIns="0" rtlCol="0" anchor="t">
            <a:spAutoFit/>
          </a:bodyPr>
          <a:lstStyle/>
          <a:p>
            <a:pPr>
              <a:lnSpc>
                <a:spcPts val="2940"/>
              </a:lnSpc>
            </a:pPr>
            <a:r>
              <a:rPr lang="en-US" sz="2100" spc="315" dirty="0">
                <a:solidFill>
                  <a:srgbClr val="FFFFFF"/>
                </a:solidFill>
                <a:latin typeface="Open Sans Semibold" pitchFamily="34" charset="0"/>
                <a:ea typeface="Open Sans Semibold" pitchFamily="34" charset="0"/>
                <a:cs typeface="Open Sans Semibold" pitchFamily="34" charset="0"/>
              </a:rPr>
              <a:t>THOMAS-ROESS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801211"/>
            <a:ext cx="5810890" cy="3046463"/>
            <a:chOff x="0" y="0"/>
            <a:chExt cx="11766933" cy="6169026"/>
          </a:xfrm>
        </p:grpSpPr>
        <p:sp>
          <p:nvSpPr>
            <p:cNvPr id="3" name="Freeform 3"/>
            <p:cNvSpPr/>
            <p:nvPr/>
          </p:nvSpPr>
          <p:spPr>
            <a:xfrm>
              <a:off x="0" y="0"/>
              <a:ext cx="11766933" cy="6169026"/>
            </a:xfrm>
            <a:custGeom>
              <a:avLst/>
              <a:gdLst/>
              <a:ahLst/>
              <a:cxnLst/>
              <a:rect l="l" t="t" r="r" b="b"/>
              <a:pathLst>
                <a:path w="11766933" h="6169026">
                  <a:moveTo>
                    <a:pt x="0" y="0"/>
                  </a:moveTo>
                  <a:lnTo>
                    <a:pt x="0" y="6169026"/>
                  </a:lnTo>
                  <a:lnTo>
                    <a:pt x="11766933" y="6169026"/>
                  </a:lnTo>
                  <a:lnTo>
                    <a:pt x="11766933" y="0"/>
                  </a:lnTo>
                  <a:lnTo>
                    <a:pt x="0" y="0"/>
                  </a:lnTo>
                  <a:close/>
                  <a:moveTo>
                    <a:pt x="11705972" y="6108066"/>
                  </a:moveTo>
                  <a:lnTo>
                    <a:pt x="59690" y="6108066"/>
                  </a:lnTo>
                  <a:lnTo>
                    <a:pt x="59690" y="59690"/>
                  </a:lnTo>
                  <a:lnTo>
                    <a:pt x="11705972" y="59690"/>
                  </a:lnTo>
                  <a:lnTo>
                    <a:pt x="11705972" y="6108066"/>
                  </a:lnTo>
                  <a:close/>
                </a:path>
              </a:pathLst>
            </a:custGeom>
            <a:solidFill>
              <a:srgbClr val="FFFFFF"/>
            </a:solidFill>
          </p:spPr>
        </p:sp>
      </p:grpSp>
      <p:grpSp>
        <p:nvGrpSpPr>
          <p:cNvPr id="4" name="Group 4"/>
          <p:cNvGrpSpPr/>
          <p:nvPr/>
        </p:nvGrpSpPr>
        <p:grpSpPr>
          <a:xfrm>
            <a:off x="13385111" y="1028700"/>
            <a:ext cx="215196" cy="8229600"/>
            <a:chOff x="0" y="0"/>
            <a:chExt cx="286927" cy="10972800"/>
          </a:xfrm>
        </p:grpSpPr>
        <p:sp>
          <p:nvSpPr>
            <p:cNvPr id="5" name="AutoShape 5"/>
            <p:cNvSpPr/>
            <p:nvPr/>
          </p:nvSpPr>
          <p:spPr>
            <a:xfrm>
              <a:off x="128647" y="0"/>
              <a:ext cx="29633" cy="10972800"/>
            </a:xfrm>
            <a:prstGeom prst="rect">
              <a:avLst/>
            </a:prstGeom>
            <a:solidFill>
              <a:srgbClr val="FFFFFF"/>
            </a:solidFill>
          </p:spPr>
        </p:sp>
        <p:sp>
          <p:nvSpPr>
            <p:cNvPr id="6" name="AutoShape 6"/>
            <p:cNvSpPr/>
            <p:nvPr/>
          </p:nvSpPr>
          <p:spPr>
            <a:xfrm rot="-5400000">
              <a:off x="-163156" y="163156"/>
              <a:ext cx="613239" cy="286927"/>
            </a:xfrm>
            <a:prstGeom prst="rect">
              <a:avLst/>
            </a:prstGeom>
            <a:solidFill>
              <a:srgbClr val="FFFFFF"/>
            </a:solidFill>
          </p:spPr>
        </p:sp>
      </p:grpSp>
      <p:grpSp>
        <p:nvGrpSpPr>
          <p:cNvPr id="7" name="Group 7"/>
          <p:cNvGrpSpPr/>
          <p:nvPr/>
        </p:nvGrpSpPr>
        <p:grpSpPr>
          <a:xfrm>
            <a:off x="7129710" y="2801211"/>
            <a:ext cx="5824595" cy="3094316"/>
            <a:chOff x="0" y="0"/>
            <a:chExt cx="11766933" cy="6251183"/>
          </a:xfrm>
        </p:grpSpPr>
        <p:sp>
          <p:nvSpPr>
            <p:cNvPr id="8" name="Freeform 8"/>
            <p:cNvSpPr/>
            <p:nvPr/>
          </p:nvSpPr>
          <p:spPr>
            <a:xfrm>
              <a:off x="0" y="0"/>
              <a:ext cx="11766933" cy="6251183"/>
            </a:xfrm>
            <a:custGeom>
              <a:avLst/>
              <a:gdLst/>
              <a:ahLst/>
              <a:cxnLst/>
              <a:rect l="l" t="t" r="r" b="b"/>
              <a:pathLst>
                <a:path w="11766933" h="6251183">
                  <a:moveTo>
                    <a:pt x="0" y="0"/>
                  </a:moveTo>
                  <a:lnTo>
                    <a:pt x="0" y="6251183"/>
                  </a:lnTo>
                  <a:lnTo>
                    <a:pt x="11766933" y="6251183"/>
                  </a:lnTo>
                  <a:lnTo>
                    <a:pt x="11766933" y="0"/>
                  </a:lnTo>
                  <a:lnTo>
                    <a:pt x="0" y="0"/>
                  </a:lnTo>
                  <a:close/>
                  <a:moveTo>
                    <a:pt x="11705972" y="6190223"/>
                  </a:moveTo>
                  <a:lnTo>
                    <a:pt x="59690" y="6190223"/>
                  </a:lnTo>
                  <a:lnTo>
                    <a:pt x="59690" y="59690"/>
                  </a:lnTo>
                  <a:lnTo>
                    <a:pt x="11705972" y="59690"/>
                  </a:lnTo>
                  <a:lnTo>
                    <a:pt x="11705972" y="6190223"/>
                  </a:lnTo>
                  <a:close/>
                </a:path>
              </a:pathLst>
            </a:custGeom>
            <a:solidFill>
              <a:srgbClr val="FFFFFF"/>
            </a:solidFill>
          </p:spPr>
        </p:sp>
      </p:grpSp>
      <p:grpSp>
        <p:nvGrpSpPr>
          <p:cNvPr id="9" name="Group 9"/>
          <p:cNvGrpSpPr/>
          <p:nvPr/>
        </p:nvGrpSpPr>
        <p:grpSpPr>
          <a:xfrm>
            <a:off x="1028700" y="6171265"/>
            <a:ext cx="5810890" cy="3087035"/>
            <a:chOff x="0" y="0"/>
            <a:chExt cx="11766933" cy="6251183"/>
          </a:xfrm>
        </p:grpSpPr>
        <p:sp>
          <p:nvSpPr>
            <p:cNvPr id="10" name="Freeform 10"/>
            <p:cNvSpPr/>
            <p:nvPr/>
          </p:nvSpPr>
          <p:spPr>
            <a:xfrm>
              <a:off x="0" y="0"/>
              <a:ext cx="11766933" cy="6251183"/>
            </a:xfrm>
            <a:custGeom>
              <a:avLst/>
              <a:gdLst/>
              <a:ahLst/>
              <a:cxnLst/>
              <a:rect l="l" t="t" r="r" b="b"/>
              <a:pathLst>
                <a:path w="11766933" h="6251183">
                  <a:moveTo>
                    <a:pt x="0" y="0"/>
                  </a:moveTo>
                  <a:lnTo>
                    <a:pt x="0" y="6251183"/>
                  </a:lnTo>
                  <a:lnTo>
                    <a:pt x="11766933" y="6251183"/>
                  </a:lnTo>
                  <a:lnTo>
                    <a:pt x="11766933" y="0"/>
                  </a:lnTo>
                  <a:lnTo>
                    <a:pt x="0" y="0"/>
                  </a:lnTo>
                  <a:close/>
                  <a:moveTo>
                    <a:pt x="11705972" y="6190223"/>
                  </a:moveTo>
                  <a:lnTo>
                    <a:pt x="59690" y="6190223"/>
                  </a:lnTo>
                  <a:lnTo>
                    <a:pt x="59690" y="59690"/>
                  </a:lnTo>
                  <a:lnTo>
                    <a:pt x="11705972" y="59690"/>
                  </a:lnTo>
                  <a:lnTo>
                    <a:pt x="11705972" y="6190223"/>
                  </a:lnTo>
                  <a:close/>
                </a:path>
              </a:pathLst>
            </a:custGeom>
            <a:solidFill>
              <a:srgbClr val="FFFFFF"/>
            </a:solidFill>
          </p:spPr>
        </p:sp>
      </p:grpSp>
      <p:grpSp>
        <p:nvGrpSpPr>
          <p:cNvPr id="11" name="Group 11"/>
          <p:cNvGrpSpPr/>
          <p:nvPr/>
        </p:nvGrpSpPr>
        <p:grpSpPr>
          <a:xfrm>
            <a:off x="7129710" y="6171265"/>
            <a:ext cx="5824595" cy="3087035"/>
            <a:chOff x="0" y="0"/>
            <a:chExt cx="11766933" cy="6236474"/>
          </a:xfrm>
        </p:grpSpPr>
        <p:sp>
          <p:nvSpPr>
            <p:cNvPr id="12" name="Freeform 12"/>
            <p:cNvSpPr/>
            <p:nvPr/>
          </p:nvSpPr>
          <p:spPr>
            <a:xfrm>
              <a:off x="0" y="0"/>
              <a:ext cx="11766933" cy="6236474"/>
            </a:xfrm>
            <a:custGeom>
              <a:avLst/>
              <a:gdLst/>
              <a:ahLst/>
              <a:cxnLst/>
              <a:rect l="l" t="t" r="r" b="b"/>
              <a:pathLst>
                <a:path w="11766933" h="6236474">
                  <a:moveTo>
                    <a:pt x="0" y="0"/>
                  </a:moveTo>
                  <a:lnTo>
                    <a:pt x="0" y="6236474"/>
                  </a:lnTo>
                  <a:lnTo>
                    <a:pt x="11766933" y="6236474"/>
                  </a:lnTo>
                  <a:lnTo>
                    <a:pt x="11766933" y="0"/>
                  </a:lnTo>
                  <a:lnTo>
                    <a:pt x="0" y="0"/>
                  </a:lnTo>
                  <a:close/>
                  <a:moveTo>
                    <a:pt x="11705972" y="6175514"/>
                  </a:moveTo>
                  <a:lnTo>
                    <a:pt x="59690" y="6175514"/>
                  </a:lnTo>
                  <a:lnTo>
                    <a:pt x="59690" y="59690"/>
                  </a:lnTo>
                  <a:lnTo>
                    <a:pt x="11705972" y="59690"/>
                  </a:lnTo>
                  <a:lnTo>
                    <a:pt x="11705972" y="6175514"/>
                  </a:lnTo>
                  <a:close/>
                </a:path>
              </a:pathLst>
            </a:custGeom>
            <a:solidFill>
              <a:srgbClr val="FFFFFF"/>
            </a:solidFill>
          </p:spPr>
        </p:sp>
      </p:grpSp>
      <p:pic>
        <p:nvPicPr>
          <p:cNvPr id="13" name="Picture 13"/>
          <p:cNvPicPr>
            <a:picLocks noChangeAspect="1"/>
          </p:cNvPicPr>
          <p:nvPr/>
        </p:nvPicPr>
        <p:blipFill>
          <a:blip r:embed="rId2"/>
          <a:srcRect b="1081"/>
          <a:stretch>
            <a:fillRect/>
          </a:stretch>
        </p:blipFill>
        <p:spPr>
          <a:xfrm>
            <a:off x="1028700" y="2801211"/>
            <a:ext cx="5810890" cy="3046463"/>
          </a:xfrm>
          <a:prstGeom prst="rect">
            <a:avLst/>
          </a:prstGeom>
        </p:spPr>
      </p:pic>
      <p:pic>
        <p:nvPicPr>
          <p:cNvPr id="14" name="Picture 14"/>
          <p:cNvPicPr>
            <a:picLocks noChangeAspect="1"/>
          </p:cNvPicPr>
          <p:nvPr/>
        </p:nvPicPr>
        <p:blipFill>
          <a:blip r:embed="rId3"/>
          <a:srcRect/>
          <a:stretch>
            <a:fillRect/>
          </a:stretch>
        </p:blipFill>
        <p:spPr>
          <a:xfrm>
            <a:off x="1028700" y="6171265"/>
            <a:ext cx="5810890" cy="3087035"/>
          </a:xfrm>
          <a:prstGeom prst="rect">
            <a:avLst/>
          </a:prstGeom>
        </p:spPr>
      </p:pic>
      <p:pic>
        <p:nvPicPr>
          <p:cNvPr id="15" name="Picture 15"/>
          <p:cNvPicPr>
            <a:picLocks noChangeAspect="1"/>
          </p:cNvPicPr>
          <p:nvPr/>
        </p:nvPicPr>
        <p:blipFill>
          <a:blip r:embed="rId4"/>
          <a:srcRect/>
          <a:stretch>
            <a:fillRect/>
          </a:stretch>
        </p:blipFill>
        <p:spPr>
          <a:xfrm>
            <a:off x="7129710" y="2801211"/>
            <a:ext cx="5824595" cy="3094316"/>
          </a:xfrm>
          <a:prstGeom prst="rect">
            <a:avLst/>
          </a:prstGeom>
        </p:spPr>
      </p:pic>
      <p:pic>
        <p:nvPicPr>
          <p:cNvPr id="16" name="Picture 16"/>
          <p:cNvPicPr>
            <a:picLocks noChangeAspect="1"/>
          </p:cNvPicPr>
          <p:nvPr/>
        </p:nvPicPr>
        <p:blipFill>
          <a:blip r:embed="rId5"/>
          <a:srcRect/>
          <a:stretch>
            <a:fillRect/>
          </a:stretch>
        </p:blipFill>
        <p:spPr>
          <a:xfrm>
            <a:off x="7129710" y="6171265"/>
            <a:ext cx="5824595" cy="3087035"/>
          </a:xfrm>
          <a:prstGeom prst="rect">
            <a:avLst/>
          </a:prstGeom>
        </p:spPr>
      </p:pic>
      <p:sp>
        <p:nvSpPr>
          <p:cNvPr id="17" name="TextBox 17"/>
          <p:cNvSpPr txBox="1"/>
          <p:nvPr/>
        </p:nvSpPr>
        <p:spPr>
          <a:xfrm>
            <a:off x="1028700" y="1104900"/>
            <a:ext cx="10671782" cy="1118870"/>
          </a:xfrm>
          <a:prstGeom prst="rect">
            <a:avLst/>
          </a:prstGeom>
        </p:spPr>
        <p:txBody>
          <a:bodyPr lIns="0" tIns="0" rIns="0" bIns="0" rtlCol="0" anchor="t">
            <a:spAutoFit/>
          </a:bodyPr>
          <a:lstStyle/>
          <a:p>
            <a:pPr marL="0" lvl="0" indent="0">
              <a:lnSpc>
                <a:spcPts val="8635"/>
              </a:lnSpc>
            </a:pPr>
            <a:r>
              <a:rPr lang="en-US" sz="7850">
                <a:solidFill>
                  <a:srgbClr val="FFFFFF"/>
                </a:solidFill>
                <a:latin typeface="Open Sauce SemiBold"/>
              </a:rPr>
              <a:t>Maquettes</a:t>
            </a:r>
          </a:p>
        </p:txBody>
      </p:sp>
      <p:sp>
        <p:nvSpPr>
          <p:cNvPr id="18" name="TextBox 18"/>
          <p:cNvSpPr txBox="1"/>
          <p:nvPr/>
        </p:nvSpPr>
        <p:spPr>
          <a:xfrm>
            <a:off x="14201274" y="4914224"/>
            <a:ext cx="3318605" cy="1809750"/>
          </a:xfrm>
          <a:prstGeom prst="rect">
            <a:avLst/>
          </a:prstGeom>
        </p:spPr>
        <p:txBody>
          <a:bodyPr lIns="0" tIns="0" rIns="0" bIns="0" rtlCol="0" anchor="t">
            <a:spAutoFit/>
          </a:bodyPr>
          <a:lstStyle/>
          <a:p>
            <a:pPr algn="just">
              <a:lnSpc>
                <a:spcPts val="2400"/>
              </a:lnSpc>
            </a:pPr>
            <a:r>
              <a:rPr lang="en-US" sz="1500">
                <a:solidFill>
                  <a:srgbClr val="FFFFFF"/>
                </a:solidFill>
                <a:latin typeface="Open Sauce Light"/>
              </a:rPr>
              <a:t>Ces maquettes ont été modifiés sur quelques points. Le site est un peu plus aéré, certaines animations ont été ajoutée, le placement des icones à un peu changé </a:t>
            </a:r>
          </a:p>
          <a:p>
            <a:pPr marL="0" lvl="0" indent="0" algn="just">
              <a:lnSpc>
                <a:spcPts val="2400"/>
              </a:lnSpc>
              <a:spcBef>
                <a:spcPct val="0"/>
              </a:spcBef>
            </a:pPr>
            <a:endParaRPr/>
          </a:p>
        </p:txBody>
      </p:sp>
      <p:sp>
        <p:nvSpPr>
          <p:cNvPr id="19" name="TextBox 19"/>
          <p:cNvSpPr txBox="1"/>
          <p:nvPr/>
        </p:nvSpPr>
        <p:spPr>
          <a:xfrm>
            <a:off x="15004964" y="8545830"/>
            <a:ext cx="2254336" cy="712470"/>
          </a:xfrm>
          <a:prstGeom prst="rect">
            <a:avLst/>
          </a:prstGeom>
        </p:spPr>
        <p:txBody>
          <a:bodyPr lIns="0" tIns="0" rIns="0" bIns="0" rtlCol="0" anchor="t">
            <a:spAutoFit/>
          </a:bodyPr>
          <a:lstStyle/>
          <a:p>
            <a:pPr algn="r">
              <a:lnSpc>
                <a:spcPts val="5880"/>
              </a:lnSpc>
            </a:pPr>
            <a:r>
              <a:rPr lang="en-US" sz="4200" spc="84" dirty="0">
                <a:solidFill>
                  <a:srgbClr val="FFFFFF"/>
                </a:solidFill>
                <a:latin typeface="Open Sans Semibold" pitchFamily="34" charset="0"/>
                <a:ea typeface="Open Sans Semibold" pitchFamily="34" charset="0"/>
                <a:cs typeface="Open Sans Semibold" pitchFamily="34" charset="0"/>
              </a:rPr>
              <a:t>12</a:t>
            </a:r>
          </a:p>
        </p:txBody>
      </p:sp>
      <p:sp>
        <p:nvSpPr>
          <p:cNvPr id="20" name="TextBox 20"/>
          <p:cNvSpPr txBox="1"/>
          <p:nvPr/>
        </p:nvSpPr>
        <p:spPr>
          <a:xfrm>
            <a:off x="14201274" y="982980"/>
            <a:ext cx="3058026" cy="365760"/>
          </a:xfrm>
          <a:prstGeom prst="rect">
            <a:avLst/>
          </a:prstGeom>
        </p:spPr>
        <p:txBody>
          <a:bodyPr lIns="0" tIns="0" rIns="0" bIns="0" rtlCol="0" anchor="t">
            <a:spAutoFit/>
          </a:bodyPr>
          <a:lstStyle/>
          <a:p>
            <a:pPr algn="r">
              <a:lnSpc>
                <a:spcPts val="2940"/>
              </a:lnSpc>
            </a:pPr>
            <a:r>
              <a:rPr lang="en-US" sz="2100">
                <a:solidFill>
                  <a:srgbClr val="FFFFFF"/>
                </a:solidFill>
                <a:latin typeface="Open Sauce Bold"/>
              </a:rPr>
              <a:t>PORTFOLIO_</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grpSp>
        <p:nvGrpSpPr>
          <p:cNvPr id="2" name="Group 2"/>
          <p:cNvGrpSpPr/>
          <p:nvPr/>
        </p:nvGrpSpPr>
        <p:grpSpPr>
          <a:xfrm>
            <a:off x="3229594" y="9043104"/>
            <a:ext cx="3192457" cy="215196"/>
            <a:chOff x="0" y="0"/>
            <a:chExt cx="4256610" cy="286927"/>
          </a:xfrm>
        </p:grpSpPr>
        <p:sp>
          <p:nvSpPr>
            <p:cNvPr id="3" name="AutoShape 3"/>
            <p:cNvSpPr/>
            <p:nvPr/>
          </p:nvSpPr>
          <p:spPr>
            <a:xfrm>
              <a:off x="0" y="129705"/>
              <a:ext cx="4256610" cy="27517"/>
            </a:xfrm>
            <a:prstGeom prst="rect">
              <a:avLst/>
            </a:prstGeom>
            <a:solidFill>
              <a:srgbClr val="FFFFFF"/>
            </a:solidFill>
          </p:spPr>
        </p:sp>
        <p:sp>
          <p:nvSpPr>
            <p:cNvPr id="4" name="AutoShape 4"/>
            <p:cNvSpPr/>
            <p:nvPr/>
          </p:nvSpPr>
          <p:spPr>
            <a:xfrm>
              <a:off x="0" y="0"/>
              <a:ext cx="613239" cy="286927"/>
            </a:xfrm>
            <a:prstGeom prst="rect">
              <a:avLst/>
            </a:prstGeom>
            <a:solidFill>
              <a:srgbClr val="FFFFFF"/>
            </a:solidFill>
          </p:spPr>
        </p:sp>
      </p:grpSp>
      <p:grpSp>
        <p:nvGrpSpPr>
          <p:cNvPr id="5" name="Group 5"/>
          <p:cNvGrpSpPr/>
          <p:nvPr/>
        </p:nvGrpSpPr>
        <p:grpSpPr>
          <a:xfrm>
            <a:off x="11403872" y="9043104"/>
            <a:ext cx="3192457" cy="215196"/>
            <a:chOff x="0" y="0"/>
            <a:chExt cx="4256610" cy="286927"/>
          </a:xfrm>
        </p:grpSpPr>
        <p:sp>
          <p:nvSpPr>
            <p:cNvPr id="6" name="AutoShape 6"/>
            <p:cNvSpPr/>
            <p:nvPr/>
          </p:nvSpPr>
          <p:spPr>
            <a:xfrm>
              <a:off x="0" y="129705"/>
              <a:ext cx="4256610" cy="27517"/>
            </a:xfrm>
            <a:prstGeom prst="rect">
              <a:avLst/>
            </a:prstGeom>
            <a:solidFill>
              <a:srgbClr val="FFFFFF"/>
            </a:solidFill>
          </p:spPr>
        </p:sp>
        <p:sp>
          <p:nvSpPr>
            <p:cNvPr id="7" name="AutoShape 7"/>
            <p:cNvSpPr/>
            <p:nvPr/>
          </p:nvSpPr>
          <p:spPr>
            <a:xfrm>
              <a:off x="0" y="0"/>
              <a:ext cx="613239" cy="286927"/>
            </a:xfrm>
            <a:prstGeom prst="rect">
              <a:avLst/>
            </a:prstGeom>
            <a:solidFill>
              <a:srgbClr val="FFFFFF"/>
            </a:solidFill>
          </p:spPr>
        </p:sp>
      </p:grpSp>
      <p:grpSp>
        <p:nvGrpSpPr>
          <p:cNvPr id="8" name="Group 8"/>
          <p:cNvGrpSpPr/>
          <p:nvPr/>
        </p:nvGrpSpPr>
        <p:grpSpPr>
          <a:xfrm>
            <a:off x="8008528" y="1925955"/>
            <a:ext cx="1692636" cy="381000"/>
            <a:chOff x="0" y="0"/>
            <a:chExt cx="2256848" cy="508000"/>
          </a:xfrm>
        </p:grpSpPr>
        <p:grpSp>
          <p:nvGrpSpPr>
            <p:cNvPr id="9" name="Group 9"/>
            <p:cNvGrpSpPr>
              <a:grpSpLocks noChangeAspect="1"/>
            </p:cNvGrpSpPr>
            <p:nvPr/>
          </p:nvGrpSpPr>
          <p:grpSpPr>
            <a:xfrm>
              <a:off x="0" y="0"/>
              <a:ext cx="508000" cy="508000"/>
              <a:chOff x="0" y="0"/>
              <a:chExt cx="6355080" cy="6355080"/>
            </a:xfrm>
          </p:grpSpPr>
          <p:sp>
            <p:nvSpPr>
              <p:cNvPr id="10" name="Freeform 10"/>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1B1B1B"/>
              </a:solidFill>
            </p:spPr>
          </p:sp>
        </p:grpSp>
        <p:pic>
          <p:nvPicPr>
            <p:cNvPr id="11" name="Picture 11"/>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77667" y="157818"/>
              <a:ext cx="352666" cy="192363"/>
            </a:xfrm>
            <a:prstGeom prst="rect">
              <a:avLst/>
            </a:prstGeom>
          </p:spPr>
        </p:pic>
        <p:sp>
          <p:nvSpPr>
            <p:cNvPr id="12" name="TextBox 12"/>
            <p:cNvSpPr txBox="1"/>
            <p:nvPr/>
          </p:nvSpPr>
          <p:spPr>
            <a:xfrm>
              <a:off x="651167" y="146300"/>
              <a:ext cx="1605681" cy="243975"/>
            </a:xfrm>
            <a:prstGeom prst="rect">
              <a:avLst/>
            </a:prstGeom>
          </p:spPr>
          <p:txBody>
            <a:bodyPr lIns="0" tIns="0" rIns="0" bIns="0" rtlCol="0" anchor="t">
              <a:spAutoFit/>
            </a:bodyPr>
            <a:lstStyle/>
            <a:p>
              <a:pPr>
                <a:lnSpc>
                  <a:spcPts val="1359"/>
                </a:lnSpc>
              </a:pPr>
              <a:r>
                <a:rPr lang="en-US" sz="1359">
                  <a:solidFill>
                    <a:srgbClr val="1B1B1B"/>
                  </a:solidFill>
                  <a:latin typeface="Open Sauce SemiBold"/>
                </a:rPr>
                <a:t>AstraStrong</a:t>
              </a:r>
            </a:p>
          </p:txBody>
        </p:sp>
        <p:sp>
          <p:nvSpPr>
            <p:cNvPr id="13" name="TextBox 13"/>
            <p:cNvSpPr txBox="1"/>
            <p:nvPr/>
          </p:nvSpPr>
          <p:spPr>
            <a:xfrm>
              <a:off x="2017377" y="9525"/>
              <a:ext cx="153010" cy="72815"/>
            </a:xfrm>
            <a:prstGeom prst="rect">
              <a:avLst/>
            </a:prstGeom>
          </p:spPr>
          <p:txBody>
            <a:bodyPr lIns="0" tIns="0" rIns="0" bIns="0" rtlCol="0" anchor="t">
              <a:spAutoFit/>
            </a:bodyPr>
            <a:lstStyle/>
            <a:p>
              <a:pPr>
                <a:lnSpc>
                  <a:spcPts val="424"/>
                </a:lnSpc>
              </a:pPr>
              <a:r>
                <a:rPr lang="en-US" sz="424">
                  <a:solidFill>
                    <a:srgbClr val="1B1B1B"/>
                  </a:solidFill>
                  <a:latin typeface="Open Sauce SemiBold"/>
                </a:rPr>
                <a:t>TM</a:t>
              </a:r>
            </a:p>
          </p:txBody>
        </p:sp>
      </p:grpSp>
      <p:pic>
        <p:nvPicPr>
          <p:cNvPr id="14" name="Picture 14"/>
          <p:cNvPicPr>
            <a:picLocks noChangeAspect="1"/>
          </p:cNvPicPr>
          <p:nvPr/>
        </p:nvPicPr>
        <p:blipFill>
          <a:blip r:embed="rId4"/>
          <a:srcRect/>
          <a:stretch>
            <a:fillRect/>
          </a:stretch>
        </p:blipFill>
        <p:spPr>
          <a:xfrm>
            <a:off x="1643119" y="2789141"/>
            <a:ext cx="6365409" cy="2479582"/>
          </a:xfrm>
          <a:prstGeom prst="rect">
            <a:avLst/>
          </a:prstGeom>
        </p:spPr>
      </p:pic>
      <p:pic>
        <p:nvPicPr>
          <p:cNvPr id="15" name="Picture 15"/>
          <p:cNvPicPr>
            <a:picLocks noChangeAspect="1"/>
          </p:cNvPicPr>
          <p:nvPr/>
        </p:nvPicPr>
        <p:blipFill>
          <a:blip r:embed="rId5"/>
          <a:srcRect/>
          <a:stretch>
            <a:fillRect/>
          </a:stretch>
        </p:blipFill>
        <p:spPr>
          <a:xfrm>
            <a:off x="9990699" y="3667460"/>
            <a:ext cx="6018804" cy="2952080"/>
          </a:xfrm>
          <a:prstGeom prst="rect">
            <a:avLst/>
          </a:prstGeom>
        </p:spPr>
      </p:pic>
      <p:pic>
        <p:nvPicPr>
          <p:cNvPr id="16" name="Picture 16"/>
          <p:cNvPicPr>
            <a:picLocks noChangeAspect="1"/>
          </p:cNvPicPr>
          <p:nvPr/>
        </p:nvPicPr>
        <p:blipFill>
          <a:blip r:embed="rId6"/>
          <a:srcRect/>
          <a:stretch>
            <a:fillRect/>
          </a:stretch>
        </p:blipFill>
        <p:spPr>
          <a:xfrm>
            <a:off x="1682031" y="6103825"/>
            <a:ext cx="1867151" cy="1846633"/>
          </a:xfrm>
          <a:prstGeom prst="rect">
            <a:avLst/>
          </a:prstGeom>
        </p:spPr>
      </p:pic>
      <p:pic>
        <p:nvPicPr>
          <p:cNvPr id="17" name="Picture 17"/>
          <p:cNvPicPr>
            <a:picLocks noChangeAspect="1"/>
          </p:cNvPicPr>
          <p:nvPr/>
        </p:nvPicPr>
        <p:blipFill>
          <a:blip r:embed="rId7"/>
          <a:srcRect/>
          <a:stretch>
            <a:fillRect/>
          </a:stretch>
        </p:blipFill>
        <p:spPr>
          <a:xfrm>
            <a:off x="4114072" y="6784839"/>
            <a:ext cx="3894456" cy="484604"/>
          </a:xfrm>
          <a:prstGeom prst="rect">
            <a:avLst/>
          </a:prstGeom>
        </p:spPr>
      </p:pic>
      <p:sp>
        <p:nvSpPr>
          <p:cNvPr id="18" name="TextBox 18"/>
          <p:cNvSpPr txBox="1"/>
          <p:nvPr/>
        </p:nvSpPr>
        <p:spPr>
          <a:xfrm>
            <a:off x="5640568" y="807402"/>
            <a:ext cx="7006864" cy="1149350"/>
          </a:xfrm>
          <a:prstGeom prst="rect">
            <a:avLst/>
          </a:prstGeom>
        </p:spPr>
        <p:txBody>
          <a:bodyPr lIns="0" tIns="0" rIns="0" bIns="0" rtlCol="0" anchor="t">
            <a:spAutoFit/>
          </a:bodyPr>
          <a:lstStyle/>
          <a:p>
            <a:pPr marL="0" lvl="0" indent="0">
              <a:lnSpc>
                <a:spcPts val="8800"/>
              </a:lnSpc>
            </a:pPr>
            <a:r>
              <a:rPr lang="en-US" sz="8000">
                <a:solidFill>
                  <a:srgbClr val="FFFFFF"/>
                </a:solidFill>
                <a:latin typeface="Open Sauce SemiBold"/>
              </a:rPr>
              <a:t>Technologies</a:t>
            </a:r>
          </a:p>
        </p:txBody>
      </p:sp>
      <p:sp>
        <p:nvSpPr>
          <p:cNvPr id="19" name="TextBox 19"/>
          <p:cNvSpPr txBox="1"/>
          <p:nvPr/>
        </p:nvSpPr>
        <p:spPr>
          <a:xfrm>
            <a:off x="1028700" y="981075"/>
            <a:ext cx="3173814" cy="348429"/>
          </a:xfrm>
          <a:prstGeom prst="rect">
            <a:avLst/>
          </a:prstGeom>
        </p:spPr>
        <p:txBody>
          <a:bodyPr lIns="0" tIns="0" rIns="0" bIns="0" rtlCol="0" anchor="t">
            <a:spAutoFit/>
          </a:bodyPr>
          <a:lstStyle/>
          <a:p>
            <a:pPr>
              <a:lnSpc>
                <a:spcPts val="2940"/>
              </a:lnSpc>
            </a:pPr>
            <a:r>
              <a:rPr lang="en-US" sz="2100" spc="315" dirty="0">
                <a:solidFill>
                  <a:srgbClr val="FFFFFF"/>
                </a:solidFill>
                <a:latin typeface="Open Sans Semibold" pitchFamily="34" charset="0"/>
                <a:ea typeface="Open Sans Semibold" pitchFamily="34" charset="0"/>
                <a:cs typeface="Open Sans Semibold" pitchFamily="34" charset="0"/>
              </a:rPr>
              <a:t>THOMAS-ROESS</a:t>
            </a:r>
          </a:p>
        </p:txBody>
      </p:sp>
      <p:sp>
        <p:nvSpPr>
          <p:cNvPr id="20" name="TextBox 20"/>
          <p:cNvSpPr txBox="1"/>
          <p:nvPr/>
        </p:nvSpPr>
        <p:spPr>
          <a:xfrm>
            <a:off x="14124068" y="952500"/>
            <a:ext cx="3135232" cy="712470"/>
          </a:xfrm>
          <a:prstGeom prst="rect">
            <a:avLst/>
          </a:prstGeom>
        </p:spPr>
        <p:txBody>
          <a:bodyPr lIns="0" tIns="0" rIns="0" bIns="0" rtlCol="0" anchor="t">
            <a:spAutoFit/>
          </a:bodyPr>
          <a:lstStyle/>
          <a:p>
            <a:pPr algn="r">
              <a:lnSpc>
                <a:spcPts val="5880"/>
              </a:lnSpc>
            </a:pPr>
            <a:r>
              <a:rPr lang="en-US" sz="4200" spc="84" dirty="0">
                <a:solidFill>
                  <a:srgbClr val="FFFFFF"/>
                </a:solidFill>
                <a:latin typeface="Open Sans Semibold" pitchFamily="34" charset="0"/>
                <a:ea typeface="Open Sans Semibold" pitchFamily="34" charset="0"/>
                <a:cs typeface="Open Sans Semibold" pitchFamily="34" charset="0"/>
              </a:rPr>
              <a:t>13</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sp>
        <p:nvSpPr>
          <p:cNvPr id="2" name="TextBox 2"/>
          <p:cNvSpPr txBox="1"/>
          <p:nvPr/>
        </p:nvSpPr>
        <p:spPr>
          <a:xfrm>
            <a:off x="4707576" y="2760191"/>
            <a:ext cx="8872847" cy="3393264"/>
          </a:xfrm>
          <a:prstGeom prst="rect">
            <a:avLst/>
          </a:prstGeom>
        </p:spPr>
        <p:txBody>
          <a:bodyPr lIns="0" tIns="0" rIns="0" bIns="0" rtlCol="0" anchor="t">
            <a:spAutoFit/>
          </a:bodyPr>
          <a:lstStyle/>
          <a:p>
            <a:pPr marL="0" lvl="0" indent="0">
              <a:lnSpc>
                <a:spcPts val="26210"/>
              </a:lnSpc>
            </a:pPr>
            <a:r>
              <a:rPr lang="en-US" sz="23827">
                <a:solidFill>
                  <a:srgbClr val="FFFFFF"/>
                </a:solidFill>
                <a:latin typeface="Open Sauce SemiBold"/>
              </a:rPr>
              <a:t>Démo</a:t>
            </a:r>
          </a:p>
        </p:txBody>
      </p:sp>
      <p:sp>
        <p:nvSpPr>
          <p:cNvPr id="3" name="TextBox 3"/>
          <p:cNvSpPr txBox="1"/>
          <p:nvPr/>
        </p:nvSpPr>
        <p:spPr>
          <a:xfrm>
            <a:off x="1028700" y="981075"/>
            <a:ext cx="3173814" cy="348429"/>
          </a:xfrm>
          <a:prstGeom prst="rect">
            <a:avLst/>
          </a:prstGeom>
        </p:spPr>
        <p:txBody>
          <a:bodyPr lIns="0" tIns="0" rIns="0" bIns="0" rtlCol="0" anchor="t">
            <a:spAutoFit/>
          </a:bodyPr>
          <a:lstStyle/>
          <a:p>
            <a:pPr>
              <a:lnSpc>
                <a:spcPts val="2940"/>
              </a:lnSpc>
            </a:pPr>
            <a:r>
              <a:rPr lang="en-US" sz="2100" spc="315" dirty="0">
                <a:solidFill>
                  <a:srgbClr val="FFFFFF"/>
                </a:solidFill>
                <a:latin typeface="Open Sans Semibold" pitchFamily="34" charset="0"/>
                <a:ea typeface="Open Sans Semibold" pitchFamily="34" charset="0"/>
                <a:cs typeface="Open Sans Semibold" pitchFamily="34" charset="0"/>
              </a:rPr>
              <a:t>THOMAS-ROESS.FR</a:t>
            </a:r>
          </a:p>
        </p:txBody>
      </p:sp>
      <p:sp>
        <p:nvSpPr>
          <p:cNvPr id="4" name="TextBox 4"/>
          <p:cNvSpPr txBox="1"/>
          <p:nvPr/>
        </p:nvSpPr>
        <p:spPr>
          <a:xfrm>
            <a:off x="14201274" y="982980"/>
            <a:ext cx="3058026" cy="365760"/>
          </a:xfrm>
          <a:prstGeom prst="rect">
            <a:avLst/>
          </a:prstGeom>
        </p:spPr>
        <p:txBody>
          <a:bodyPr lIns="0" tIns="0" rIns="0" bIns="0" rtlCol="0" anchor="t">
            <a:spAutoFit/>
          </a:bodyPr>
          <a:lstStyle/>
          <a:p>
            <a:pPr algn="r">
              <a:lnSpc>
                <a:spcPts val="2940"/>
              </a:lnSpc>
            </a:pPr>
            <a:r>
              <a:rPr lang="en-US" sz="2100">
                <a:solidFill>
                  <a:srgbClr val="FFFFFF"/>
                </a:solidFill>
                <a:latin typeface="Open Sauce Bold"/>
              </a:rPr>
              <a:t>PORTFOLIO_</a:t>
            </a:r>
          </a:p>
        </p:txBody>
      </p:sp>
      <p:sp>
        <p:nvSpPr>
          <p:cNvPr id="5" name="TextBox 5"/>
          <p:cNvSpPr txBox="1"/>
          <p:nvPr/>
        </p:nvSpPr>
        <p:spPr>
          <a:xfrm>
            <a:off x="5527058" y="6058205"/>
            <a:ext cx="7233884" cy="824698"/>
          </a:xfrm>
          <a:prstGeom prst="rect">
            <a:avLst/>
          </a:prstGeom>
        </p:spPr>
        <p:txBody>
          <a:bodyPr lIns="0" tIns="0" rIns="0" bIns="0" rtlCol="0" anchor="t">
            <a:spAutoFit/>
          </a:bodyPr>
          <a:lstStyle/>
          <a:p>
            <a:pPr>
              <a:lnSpc>
                <a:spcPts val="6700"/>
              </a:lnSpc>
            </a:pPr>
            <a:r>
              <a:rPr lang="en-US" sz="4786" spc="717">
                <a:solidFill>
                  <a:srgbClr val="FFFFFF"/>
                </a:solidFill>
                <a:latin typeface="Open Sauce Light"/>
              </a:rPr>
              <a:t>THOMAS-ROESS.FR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sp>
        <p:nvSpPr>
          <p:cNvPr id="2" name="TextBox 2"/>
          <p:cNvSpPr txBox="1"/>
          <p:nvPr/>
        </p:nvSpPr>
        <p:spPr>
          <a:xfrm>
            <a:off x="14201274" y="982980"/>
            <a:ext cx="3058026" cy="365760"/>
          </a:xfrm>
          <a:prstGeom prst="rect">
            <a:avLst/>
          </a:prstGeom>
        </p:spPr>
        <p:txBody>
          <a:bodyPr lIns="0" tIns="0" rIns="0" bIns="0" rtlCol="0" anchor="t">
            <a:spAutoFit/>
          </a:bodyPr>
          <a:lstStyle/>
          <a:p>
            <a:pPr algn="r">
              <a:lnSpc>
                <a:spcPts val="2940"/>
              </a:lnSpc>
            </a:pPr>
            <a:r>
              <a:rPr lang="en-US" sz="2100">
                <a:solidFill>
                  <a:srgbClr val="FFFFFF"/>
                </a:solidFill>
                <a:latin typeface="Open Sauce Bold"/>
              </a:rPr>
              <a:t>PORTFOLIO_</a:t>
            </a:r>
          </a:p>
        </p:txBody>
      </p:sp>
      <p:grpSp>
        <p:nvGrpSpPr>
          <p:cNvPr id="3" name="Group 3"/>
          <p:cNvGrpSpPr/>
          <p:nvPr/>
        </p:nvGrpSpPr>
        <p:grpSpPr>
          <a:xfrm>
            <a:off x="1028700" y="9043104"/>
            <a:ext cx="7192957" cy="215196"/>
            <a:chOff x="0" y="0"/>
            <a:chExt cx="9590610" cy="286927"/>
          </a:xfrm>
        </p:grpSpPr>
        <p:sp>
          <p:nvSpPr>
            <p:cNvPr id="4" name="AutoShape 4"/>
            <p:cNvSpPr/>
            <p:nvPr/>
          </p:nvSpPr>
          <p:spPr>
            <a:xfrm>
              <a:off x="0" y="128647"/>
              <a:ext cx="9590610" cy="29633"/>
            </a:xfrm>
            <a:prstGeom prst="rect">
              <a:avLst/>
            </a:prstGeom>
            <a:solidFill>
              <a:srgbClr val="FFFFFF"/>
            </a:solidFill>
          </p:spPr>
        </p:sp>
        <p:sp>
          <p:nvSpPr>
            <p:cNvPr id="5" name="AutoShape 5"/>
            <p:cNvSpPr/>
            <p:nvPr/>
          </p:nvSpPr>
          <p:spPr>
            <a:xfrm>
              <a:off x="0" y="0"/>
              <a:ext cx="613239" cy="286927"/>
            </a:xfrm>
            <a:prstGeom prst="rect">
              <a:avLst/>
            </a:prstGeom>
            <a:solidFill>
              <a:srgbClr val="FFFFFF"/>
            </a:solidFill>
          </p:spPr>
        </p:sp>
      </p:grpSp>
      <p:sp>
        <p:nvSpPr>
          <p:cNvPr id="6" name="TextBox 6"/>
          <p:cNvSpPr txBox="1"/>
          <p:nvPr/>
        </p:nvSpPr>
        <p:spPr>
          <a:xfrm>
            <a:off x="1028700" y="2816548"/>
            <a:ext cx="16230600" cy="774700"/>
          </a:xfrm>
          <a:prstGeom prst="rect">
            <a:avLst/>
          </a:prstGeom>
        </p:spPr>
        <p:txBody>
          <a:bodyPr lIns="0" tIns="0" rIns="0" bIns="0" rtlCol="0" anchor="t">
            <a:spAutoFit/>
          </a:bodyPr>
          <a:lstStyle/>
          <a:p>
            <a:pPr marL="0" lvl="0" indent="0" algn="ctr">
              <a:lnSpc>
                <a:spcPts val="6050"/>
              </a:lnSpc>
            </a:pPr>
            <a:r>
              <a:rPr lang="en-US" sz="5500">
                <a:solidFill>
                  <a:srgbClr val="FFFFFF"/>
                </a:solidFill>
                <a:latin typeface="Open Sauce SemiBold"/>
              </a:rPr>
              <a:t>Points techniques et problèmes rencontrés</a:t>
            </a:r>
          </a:p>
        </p:txBody>
      </p:sp>
      <p:sp>
        <p:nvSpPr>
          <p:cNvPr id="7" name="TextBox 7"/>
          <p:cNvSpPr txBox="1"/>
          <p:nvPr/>
        </p:nvSpPr>
        <p:spPr>
          <a:xfrm>
            <a:off x="13838252" y="8300720"/>
            <a:ext cx="3420611" cy="712470"/>
          </a:xfrm>
          <a:prstGeom prst="rect">
            <a:avLst/>
          </a:prstGeom>
        </p:spPr>
        <p:txBody>
          <a:bodyPr lIns="0" tIns="0" rIns="0" bIns="0" rtlCol="0" anchor="t">
            <a:spAutoFit/>
          </a:bodyPr>
          <a:lstStyle/>
          <a:p>
            <a:pPr algn="r">
              <a:lnSpc>
                <a:spcPts val="5880"/>
              </a:lnSpc>
            </a:pPr>
            <a:r>
              <a:rPr lang="en-US" sz="4200" spc="84" dirty="0">
                <a:solidFill>
                  <a:srgbClr val="FFFFFF"/>
                </a:solidFill>
                <a:latin typeface="Open Sans Semibold" pitchFamily="34" charset="0"/>
                <a:ea typeface="Open Sans Semibold" pitchFamily="34" charset="0"/>
                <a:cs typeface="Open Sans Semibold" pitchFamily="34" charset="0"/>
              </a:rPr>
              <a:t>15</a:t>
            </a:r>
          </a:p>
        </p:txBody>
      </p:sp>
      <p:sp>
        <p:nvSpPr>
          <p:cNvPr id="8" name="TextBox 8"/>
          <p:cNvSpPr txBox="1"/>
          <p:nvPr/>
        </p:nvSpPr>
        <p:spPr>
          <a:xfrm>
            <a:off x="1028700" y="981075"/>
            <a:ext cx="3173814" cy="348429"/>
          </a:xfrm>
          <a:prstGeom prst="rect">
            <a:avLst/>
          </a:prstGeom>
        </p:spPr>
        <p:txBody>
          <a:bodyPr lIns="0" tIns="0" rIns="0" bIns="0" rtlCol="0" anchor="t">
            <a:spAutoFit/>
          </a:bodyPr>
          <a:lstStyle/>
          <a:p>
            <a:pPr>
              <a:lnSpc>
                <a:spcPts val="2940"/>
              </a:lnSpc>
            </a:pPr>
            <a:r>
              <a:rPr lang="en-US" sz="2100" spc="315" dirty="0">
                <a:solidFill>
                  <a:srgbClr val="FFFFFF"/>
                </a:solidFill>
                <a:latin typeface="Open Sans Semibold" pitchFamily="34" charset="0"/>
                <a:ea typeface="Open Sans Semibold" pitchFamily="34" charset="0"/>
                <a:cs typeface="Open Sans Semibold" pitchFamily="34" charset="0"/>
              </a:rPr>
              <a:t>THOMAS-ROESS.FR</a:t>
            </a:r>
          </a:p>
        </p:txBody>
      </p:sp>
      <p:sp>
        <p:nvSpPr>
          <p:cNvPr id="9" name="TextBox 9"/>
          <p:cNvSpPr txBox="1"/>
          <p:nvPr/>
        </p:nvSpPr>
        <p:spPr>
          <a:xfrm>
            <a:off x="6179141" y="4283066"/>
            <a:ext cx="5929719" cy="3070225"/>
          </a:xfrm>
          <a:prstGeom prst="rect">
            <a:avLst/>
          </a:prstGeom>
        </p:spPr>
        <p:txBody>
          <a:bodyPr lIns="0" tIns="0" rIns="0" bIns="0" rtlCol="0" anchor="t">
            <a:spAutoFit/>
          </a:bodyPr>
          <a:lstStyle/>
          <a:p>
            <a:pPr marL="431801" lvl="1" indent="-215900">
              <a:lnSpc>
                <a:spcPts val="5000"/>
              </a:lnSpc>
              <a:buFont typeface="Arial"/>
              <a:buChar char="•"/>
            </a:pPr>
            <a:r>
              <a:rPr lang="en-US" sz="2000">
                <a:solidFill>
                  <a:srgbClr val="FFFFFF"/>
                </a:solidFill>
                <a:latin typeface="Open Sauce Bold"/>
              </a:rPr>
              <a:t> LA BIBLIOTHÈQUE SWIPER JS</a:t>
            </a:r>
          </a:p>
          <a:p>
            <a:pPr marL="863601" lvl="2" indent="-287867">
              <a:lnSpc>
                <a:spcPts val="5000"/>
              </a:lnSpc>
              <a:buFont typeface="Arial"/>
              <a:buChar char="•"/>
            </a:pPr>
            <a:r>
              <a:rPr lang="en-US" sz="2000">
                <a:solidFill>
                  <a:srgbClr val="FFFFFF"/>
                </a:solidFill>
                <a:latin typeface="Open Sauce Bold"/>
              </a:rPr>
              <a:t> LA DUPLICATION DES SLIDERS</a:t>
            </a:r>
          </a:p>
          <a:p>
            <a:pPr marL="863601" lvl="2" indent="-287867">
              <a:lnSpc>
                <a:spcPts val="5000"/>
              </a:lnSpc>
              <a:buFont typeface="Arial"/>
              <a:buChar char="•"/>
            </a:pPr>
            <a:r>
              <a:rPr lang="en-US" sz="2000">
                <a:solidFill>
                  <a:srgbClr val="FFFFFF"/>
                </a:solidFill>
                <a:latin typeface="Open Sauce Bold"/>
              </a:rPr>
              <a:t> LA SENSIBILITÉ DU SLIDER</a:t>
            </a:r>
          </a:p>
          <a:p>
            <a:pPr marL="863601" lvl="2" indent="-287867">
              <a:lnSpc>
                <a:spcPts val="5000"/>
              </a:lnSpc>
              <a:buFont typeface="Arial"/>
              <a:buChar char="•"/>
            </a:pPr>
            <a:r>
              <a:rPr lang="en-US" sz="2000">
                <a:solidFill>
                  <a:srgbClr val="FFFFFF"/>
                </a:solidFill>
                <a:latin typeface="Open Sauce Bold"/>
              </a:rPr>
              <a:t> LE CONTROL MOLETTE</a:t>
            </a:r>
          </a:p>
          <a:p>
            <a:pPr marL="431801" lvl="1" indent="-215900">
              <a:lnSpc>
                <a:spcPts val="5000"/>
              </a:lnSpc>
              <a:buFont typeface="Arial"/>
              <a:buChar char="•"/>
            </a:pPr>
            <a:r>
              <a:rPr lang="en-US" sz="2000">
                <a:solidFill>
                  <a:srgbClr val="FFFFFF"/>
                </a:solidFill>
                <a:latin typeface="Open Sauce Bold"/>
              </a:rPr>
              <a:t> LE DESIGN N'EST PAS MON FORT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sp>
        <p:nvSpPr>
          <p:cNvPr id="2" name="TextBox 2"/>
          <p:cNvSpPr txBox="1"/>
          <p:nvPr/>
        </p:nvSpPr>
        <p:spPr>
          <a:xfrm>
            <a:off x="14201274" y="982980"/>
            <a:ext cx="3058026" cy="365760"/>
          </a:xfrm>
          <a:prstGeom prst="rect">
            <a:avLst/>
          </a:prstGeom>
        </p:spPr>
        <p:txBody>
          <a:bodyPr lIns="0" tIns="0" rIns="0" bIns="0" rtlCol="0" anchor="t">
            <a:spAutoFit/>
          </a:bodyPr>
          <a:lstStyle/>
          <a:p>
            <a:pPr algn="r">
              <a:lnSpc>
                <a:spcPts val="2940"/>
              </a:lnSpc>
            </a:pPr>
            <a:r>
              <a:rPr lang="en-US" sz="2100">
                <a:solidFill>
                  <a:srgbClr val="FFFFFF"/>
                </a:solidFill>
                <a:latin typeface="Open Sauce Bold"/>
              </a:rPr>
              <a:t>PORTFOLIO_</a:t>
            </a:r>
          </a:p>
        </p:txBody>
      </p:sp>
      <p:grpSp>
        <p:nvGrpSpPr>
          <p:cNvPr id="3" name="Group 3"/>
          <p:cNvGrpSpPr/>
          <p:nvPr/>
        </p:nvGrpSpPr>
        <p:grpSpPr>
          <a:xfrm>
            <a:off x="1028700" y="9043104"/>
            <a:ext cx="7192957" cy="215196"/>
            <a:chOff x="0" y="0"/>
            <a:chExt cx="9590610" cy="286927"/>
          </a:xfrm>
        </p:grpSpPr>
        <p:sp>
          <p:nvSpPr>
            <p:cNvPr id="4" name="AutoShape 4"/>
            <p:cNvSpPr/>
            <p:nvPr/>
          </p:nvSpPr>
          <p:spPr>
            <a:xfrm>
              <a:off x="0" y="128647"/>
              <a:ext cx="9590610" cy="29633"/>
            </a:xfrm>
            <a:prstGeom prst="rect">
              <a:avLst/>
            </a:prstGeom>
            <a:solidFill>
              <a:srgbClr val="FFFFFF"/>
            </a:solidFill>
          </p:spPr>
        </p:sp>
        <p:sp>
          <p:nvSpPr>
            <p:cNvPr id="5" name="AutoShape 5"/>
            <p:cNvSpPr/>
            <p:nvPr/>
          </p:nvSpPr>
          <p:spPr>
            <a:xfrm>
              <a:off x="0" y="0"/>
              <a:ext cx="613239" cy="286927"/>
            </a:xfrm>
            <a:prstGeom prst="rect">
              <a:avLst/>
            </a:prstGeom>
            <a:solidFill>
              <a:srgbClr val="FFFFFF"/>
            </a:solidFill>
          </p:spPr>
        </p:sp>
      </p:grpSp>
      <p:sp>
        <p:nvSpPr>
          <p:cNvPr id="6" name="TextBox 6"/>
          <p:cNvSpPr txBox="1"/>
          <p:nvPr/>
        </p:nvSpPr>
        <p:spPr>
          <a:xfrm>
            <a:off x="1028700" y="2816548"/>
            <a:ext cx="16230600" cy="774700"/>
          </a:xfrm>
          <a:prstGeom prst="rect">
            <a:avLst/>
          </a:prstGeom>
        </p:spPr>
        <p:txBody>
          <a:bodyPr lIns="0" tIns="0" rIns="0" bIns="0" rtlCol="0" anchor="t">
            <a:spAutoFit/>
          </a:bodyPr>
          <a:lstStyle/>
          <a:p>
            <a:pPr marL="0" lvl="0" indent="0" algn="ctr">
              <a:lnSpc>
                <a:spcPts val="6050"/>
              </a:lnSpc>
            </a:pPr>
            <a:r>
              <a:rPr lang="en-US" sz="5500">
                <a:solidFill>
                  <a:srgbClr val="FFFFFF"/>
                </a:solidFill>
                <a:latin typeface="Open Sauce SemiBold"/>
              </a:rPr>
              <a:t>Axes d'amélioration</a:t>
            </a:r>
          </a:p>
        </p:txBody>
      </p:sp>
      <p:sp>
        <p:nvSpPr>
          <p:cNvPr id="7" name="TextBox 7"/>
          <p:cNvSpPr txBox="1"/>
          <p:nvPr/>
        </p:nvSpPr>
        <p:spPr>
          <a:xfrm>
            <a:off x="13838252" y="8300720"/>
            <a:ext cx="3420611" cy="712470"/>
          </a:xfrm>
          <a:prstGeom prst="rect">
            <a:avLst/>
          </a:prstGeom>
        </p:spPr>
        <p:txBody>
          <a:bodyPr lIns="0" tIns="0" rIns="0" bIns="0" rtlCol="0" anchor="t">
            <a:spAutoFit/>
          </a:bodyPr>
          <a:lstStyle/>
          <a:p>
            <a:pPr algn="r">
              <a:lnSpc>
                <a:spcPts val="5880"/>
              </a:lnSpc>
            </a:pPr>
            <a:r>
              <a:rPr lang="en-US" sz="4200" spc="84" dirty="0">
                <a:solidFill>
                  <a:srgbClr val="FFFFFF"/>
                </a:solidFill>
                <a:latin typeface="Open Sans Semibold" pitchFamily="34" charset="0"/>
                <a:ea typeface="Open Sans Semibold" pitchFamily="34" charset="0"/>
                <a:cs typeface="Open Sans Semibold" pitchFamily="34" charset="0"/>
              </a:rPr>
              <a:t>16</a:t>
            </a:r>
          </a:p>
        </p:txBody>
      </p:sp>
      <p:sp>
        <p:nvSpPr>
          <p:cNvPr id="8" name="TextBox 8"/>
          <p:cNvSpPr txBox="1"/>
          <p:nvPr/>
        </p:nvSpPr>
        <p:spPr>
          <a:xfrm>
            <a:off x="1028700" y="981075"/>
            <a:ext cx="3173814" cy="348429"/>
          </a:xfrm>
          <a:prstGeom prst="rect">
            <a:avLst/>
          </a:prstGeom>
        </p:spPr>
        <p:txBody>
          <a:bodyPr lIns="0" tIns="0" rIns="0" bIns="0" rtlCol="0" anchor="t">
            <a:spAutoFit/>
          </a:bodyPr>
          <a:lstStyle/>
          <a:p>
            <a:pPr>
              <a:lnSpc>
                <a:spcPts val="2940"/>
              </a:lnSpc>
            </a:pPr>
            <a:r>
              <a:rPr lang="en-US" sz="2100" spc="315" dirty="0">
                <a:solidFill>
                  <a:srgbClr val="FFFFFF"/>
                </a:solidFill>
                <a:latin typeface="Open Sans Semibold" pitchFamily="34" charset="0"/>
                <a:ea typeface="Open Sans Semibold" pitchFamily="34" charset="0"/>
                <a:cs typeface="Open Sans Semibold" pitchFamily="34" charset="0"/>
              </a:rPr>
              <a:t>THOMAS-ROESS.FR</a:t>
            </a:r>
          </a:p>
        </p:txBody>
      </p:sp>
      <p:sp>
        <p:nvSpPr>
          <p:cNvPr id="9" name="TextBox 9"/>
          <p:cNvSpPr txBox="1"/>
          <p:nvPr/>
        </p:nvSpPr>
        <p:spPr>
          <a:xfrm>
            <a:off x="5707978" y="3968741"/>
            <a:ext cx="8395472" cy="3698875"/>
          </a:xfrm>
          <a:prstGeom prst="rect">
            <a:avLst/>
          </a:prstGeom>
        </p:spPr>
        <p:txBody>
          <a:bodyPr lIns="0" tIns="0" rIns="0" bIns="0" rtlCol="0" anchor="t">
            <a:spAutoFit/>
          </a:bodyPr>
          <a:lstStyle/>
          <a:p>
            <a:pPr>
              <a:lnSpc>
                <a:spcPts val="5000"/>
              </a:lnSpc>
            </a:pPr>
            <a:r>
              <a:rPr lang="en-US" sz="2000">
                <a:solidFill>
                  <a:srgbClr val="FFFFFF"/>
                </a:solidFill>
                <a:latin typeface="Open Sauce Bold"/>
              </a:rPr>
              <a:t>- RESPONSIVE</a:t>
            </a:r>
          </a:p>
          <a:p>
            <a:pPr>
              <a:lnSpc>
                <a:spcPts val="5000"/>
              </a:lnSpc>
            </a:pPr>
            <a:r>
              <a:rPr lang="en-US" sz="2000">
                <a:solidFill>
                  <a:srgbClr val="FFFFFF"/>
                </a:solidFill>
                <a:latin typeface="Open Sauce Bold"/>
              </a:rPr>
              <a:t>- AMÉLIORATION DU CODE D'ANIMATION DE LA CONSOLE</a:t>
            </a:r>
          </a:p>
          <a:p>
            <a:pPr>
              <a:lnSpc>
                <a:spcPts val="5000"/>
              </a:lnSpc>
            </a:pPr>
            <a:r>
              <a:rPr lang="en-US" sz="2000">
                <a:solidFill>
                  <a:srgbClr val="FFFFFF"/>
                </a:solidFill>
                <a:latin typeface="Open Sauce Bold"/>
              </a:rPr>
              <a:t>- AJOUT D'UN INDICATEUR DE SLIDER DANS LA LISTE DE PROJETS</a:t>
            </a:r>
          </a:p>
          <a:p>
            <a:pPr>
              <a:lnSpc>
                <a:spcPts val="5000"/>
              </a:lnSpc>
            </a:pPr>
            <a:r>
              <a:rPr lang="en-US" sz="2000">
                <a:solidFill>
                  <a:srgbClr val="FFFFFF"/>
                </a:solidFill>
                <a:latin typeface="Open Sauce Bold"/>
              </a:rPr>
              <a:t>- OPTIMISATION DU CODE</a:t>
            </a:r>
          </a:p>
          <a:p>
            <a:pPr>
              <a:lnSpc>
                <a:spcPts val="5000"/>
              </a:lnSpc>
            </a:pPr>
            <a:r>
              <a:rPr lang="en-US" sz="2000">
                <a:solidFill>
                  <a:srgbClr val="FFFFFF"/>
                </a:solidFill>
                <a:latin typeface="Open Sauce Bold"/>
              </a:rPr>
              <a:t>- SLIDER SANS BIBLIO</a:t>
            </a:r>
          </a:p>
          <a:p>
            <a:pPr>
              <a:lnSpc>
                <a:spcPts val="5000"/>
              </a:lnSpc>
            </a:pPr>
            <a:r>
              <a:rPr lang="en-US" sz="2000">
                <a:solidFill>
                  <a:srgbClr val="FFFFFF"/>
                </a:solidFill>
                <a:latin typeface="Open Sauce Bold"/>
              </a:rPr>
              <a:t>- RESOLUTIONS DE BUGS DIVERS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sp>
        <p:nvSpPr>
          <p:cNvPr id="2" name="TextBox 2"/>
          <p:cNvSpPr txBox="1"/>
          <p:nvPr/>
        </p:nvSpPr>
        <p:spPr>
          <a:xfrm>
            <a:off x="1047186" y="7868285"/>
            <a:ext cx="10226831" cy="1149350"/>
          </a:xfrm>
          <a:prstGeom prst="rect">
            <a:avLst/>
          </a:prstGeom>
        </p:spPr>
        <p:txBody>
          <a:bodyPr lIns="0" tIns="0" rIns="0" bIns="0" rtlCol="0" anchor="t">
            <a:spAutoFit/>
          </a:bodyPr>
          <a:lstStyle/>
          <a:p>
            <a:pPr marL="0" lvl="0" indent="0">
              <a:lnSpc>
                <a:spcPts val="8800"/>
              </a:lnSpc>
            </a:pPr>
            <a:r>
              <a:rPr lang="en-US" sz="8000" u="none" dirty="0" err="1">
                <a:solidFill>
                  <a:srgbClr val="FFFFFF"/>
                </a:solidFill>
                <a:latin typeface="Open Sans Semibold" pitchFamily="34" charset="0"/>
                <a:ea typeface="Open Sans Semibold" pitchFamily="34" charset="0"/>
                <a:cs typeface="Open Sans Semibold" pitchFamily="34" charset="0"/>
              </a:rPr>
              <a:t>Sommaire</a:t>
            </a:r>
            <a:endParaRPr lang="en-US" sz="8000" u="none" dirty="0">
              <a:solidFill>
                <a:srgbClr val="FFFFFF"/>
              </a:solidFill>
              <a:latin typeface="Open Sans Semibold" pitchFamily="34" charset="0"/>
              <a:ea typeface="Open Sans Semibold" pitchFamily="34" charset="0"/>
              <a:cs typeface="Open Sans Semibold" pitchFamily="34" charset="0"/>
            </a:endParaRPr>
          </a:p>
        </p:txBody>
      </p:sp>
      <p:sp>
        <p:nvSpPr>
          <p:cNvPr id="3" name="TextBox 3"/>
          <p:cNvSpPr txBox="1"/>
          <p:nvPr/>
        </p:nvSpPr>
        <p:spPr>
          <a:xfrm>
            <a:off x="13838252" y="8300720"/>
            <a:ext cx="3420611" cy="712470"/>
          </a:xfrm>
          <a:prstGeom prst="rect">
            <a:avLst/>
          </a:prstGeom>
        </p:spPr>
        <p:txBody>
          <a:bodyPr lIns="0" tIns="0" rIns="0" bIns="0" rtlCol="0" anchor="t">
            <a:spAutoFit/>
          </a:bodyPr>
          <a:lstStyle/>
          <a:p>
            <a:pPr algn="r">
              <a:lnSpc>
                <a:spcPts val="5880"/>
              </a:lnSpc>
            </a:pPr>
            <a:r>
              <a:rPr lang="en-US" sz="4200" spc="84" dirty="0">
                <a:solidFill>
                  <a:srgbClr val="FFFFFF"/>
                </a:solidFill>
                <a:latin typeface="Open Sans Semibold" pitchFamily="34" charset="0"/>
                <a:ea typeface="Open Sans Semibold" pitchFamily="34" charset="0"/>
                <a:cs typeface="Open Sans Semibold" pitchFamily="34" charset="0"/>
              </a:rPr>
              <a:t>02</a:t>
            </a:r>
          </a:p>
        </p:txBody>
      </p:sp>
      <p:sp>
        <p:nvSpPr>
          <p:cNvPr id="4" name="AutoShape 4"/>
          <p:cNvSpPr/>
          <p:nvPr/>
        </p:nvSpPr>
        <p:spPr>
          <a:xfrm>
            <a:off x="11178986" y="1387093"/>
            <a:ext cx="5318533" cy="22354"/>
          </a:xfrm>
          <a:prstGeom prst="rect">
            <a:avLst/>
          </a:prstGeom>
          <a:solidFill>
            <a:srgbClr val="FFFFFF"/>
          </a:solidFill>
        </p:spPr>
      </p:sp>
      <p:sp>
        <p:nvSpPr>
          <p:cNvPr id="5" name="AutoShape 5"/>
          <p:cNvSpPr/>
          <p:nvPr/>
        </p:nvSpPr>
        <p:spPr>
          <a:xfrm>
            <a:off x="11178986" y="1965070"/>
            <a:ext cx="5318533" cy="22354"/>
          </a:xfrm>
          <a:prstGeom prst="rect">
            <a:avLst/>
          </a:prstGeom>
          <a:solidFill>
            <a:srgbClr val="FFFFFF"/>
          </a:solidFill>
        </p:spPr>
      </p:sp>
      <p:sp>
        <p:nvSpPr>
          <p:cNvPr id="6" name="AutoShape 6"/>
          <p:cNvSpPr/>
          <p:nvPr/>
        </p:nvSpPr>
        <p:spPr>
          <a:xfrm>
            <a:off x="11178986" y="2543047"/>
            <a:ext cx="5318533" cy="22354"/>
          </a:xfrm>
          <a:prstGeom prst="rect">
            <a:avLst/>
          </a:prstGeom>
          <a:solidFill>
            <a:srgbClr val="FFFFFF"/>
          </a:solidFill>
        </p:spPr>
      </p:sp>
      <p:sp>
        <p:nvSpPr>
          <p:cNvPr id="7" name="AutoShape 7"/>
          <p:cNvSpPr/>
          <p:nvPr/>
        </p:nvSpPr>
        <p:spPr>
          <a:xfrm>
            <a:off x="11178986" y="3121024"/>
            <a:ext cx="5318533" cy="22354"/>
          </a:xfrm>
          <a:prstGeom prst="rect">
            <a:avLst/>
          </a:prstGeom>
          <a:solidFill>
            <a:srgbClr val="FFFFFF"/>
          </a:solidFill>
        </p:spPr>
      </p:sp>
      <p:sp>
        <p:nvSpPr>
          <p:cNvPr id="8" name="AutoShape 8"/>
          <p:cNvSpPr/>
          <p:nvPr/>
        </p:nvSpPr>
        <p:spPr>
          <a:xfrm>
            <a:off x="11178986" y="3699001"/>
            <a:ext cx="5318533" cy="22354"/>
          </a:xfrm>
          <a:prstGeom prst="rect">
            <a:avLst/>
          </a:prstGeom>
          <a:solidFill>
            <a:srgbClr val="FFFFFF"/>
          </a:solidFill>
        </p:spPr>
      </p:sp>
      <p:sp>
        <p:nvSpPr>
          <p:cNvPr id="9" name="AutoShape 9"/>
          <p:cNvSpPr/>
          <p:nvPr/>
        </p:nvSpPr>
        <p:spPr>
          <a:xfrm>
            <a:off x="11178986" y="4276978"/>
            <a:ext cx="5318533" cy="22354"/>
          </a:xfrm>
          <a:prstGeom prst="rect">
            <a:avLst/>
          </a:prstGeom>
          <a:solidFill>
            <a:srgbClr val="FFFFFF"/>
          </a:solidFill>
        </p:spPr>
      </p:sp>
      <p:sp>
        <p:nvSpPr>
          <p:cNvPr id="10" name="TextBox 10"/>
          <p:cNvSpPr txBox="1"/>
          <p:nvPr/>
        </p:nvSpPr>
        <p:spPr>
          <a:xfrm>
            <a:off x="6599680" y="1175385"/>
            <a:ext cx="4243133" cy="371897"/>
          </a:xfrm>
          <a:prstGeom prst="rect">
            <a:avLst/>
          </a:prstGeom>
        </p:spPr>
        <p:txBody>
          <a:bodyPr lIns="0" tIns="0" rIns="0" bIns="0" rtlCol="0" anchor="t">
            <a:spAutoFit/>
          </a:bodyPr>
          <a:lstStyle/>
          <a:p>
            <a:pPr algn="r">
              <a:lnSpc>
                <a:spcPts val="2880"/>
              </a:lnSpc>
            </a:pPr>
            <a:r>
              <a:rPr lang="en-US" sz="1800" dirty="0" err="1">
                <a:solidFill>
                  <a:srgbClr val="FFFFFF"/>
                </a:solidFill>
                <a:latin typeface="Montserrat" pitchFamily="50" charset="0"/>
              </a:rPr>
              <a:t>Pourquoi</a:t>
            </a:r>
            <a:r>
              <a:rPr lang="en-US" sz="1800" dirty="0">
                <a:solidFill>
                  <a:srgbClr val="FFFFFF"/>
                </a:solidFill>
                <a:latin typeface="Montserrat" pitchFamily="50" charset="0"/>
              </a:rPr>
              <a:t> </a:t>
            </a:r>
            <a:r>
              <a:rPr lang="en-US" sz="1800" dirty="0" err="1">
                <a:solidFill>
                  <a:srgbClr val="FFFFFF"/>
                </a:solidFill>
                <a:latin typeface="Montserrat" pitchFamily="50" charset="0"/>
              </a:rPr>
              <a:t>ce</a:t>
            </a:r>
            <a:r>
              <a:rPr lang="en-US" sz="1800" dirty="0">
                <a:solidFill>
                  <a:srgbClr val="FFFFFF"/>
                </a:solidFill>
                <a:latin typeface="Montserrat" pitchFamily="50" charset="0"/>
              </a:rPr>
              <a:t> </a:t>
            </a:r>
            <a:r>
              <a:rPr lang="en-US" sz="1800" dirty="0" err="1">
                <a:solidFill>
                  <a:srgbClr val="FFFFFF"/>
                </a:solidFill>
                <a:latin typeface="Montserrat" pitchFamily="50" charset="0"/>
              </a:rPr>
              <a:t>projet</a:t>
            </a:r>
            <a:r>
              <a:rPr lang="en-US" sz="1800" dirty="0">
                <a:solidFill>
                  <a:srgbClr val="FFFFFF"/>
                </a:solidFill>
                <a:latin typeface="Montserrat" pitchFamily="50" charset="0"/>
              </a:rPr>
              <a:t>?</a:t>
            </a:r>
          </a:p>
        </p:txBody>
      </p:sp>
      <p:sp>
        <p:nvSpPr>
          <p:cNvPr id="11" name="TextBox 11"/>
          <p:cNvSpPr txBox="1"/>
          <p:nvPr/>
        </p:nvSpPr>
        <p:spPr>
          <a:xfrm>
            <a:off x="6599680" y="1753362"/>
            <a:ext cx="4243133" cy="371897"/>
          </a:xfrm>
          <a:prstGeom prst="rect">
            <a:avLst/>
          </a:prstGeom>
        </p:spPr>
        <p:txBody>
          <a:bodyPr lIns="0" tIns="0" rIns="0" bIns="0" rtlCol="0" anchor="t">
            <a:spAutoFit/>
          </a:bodyPr>
          <a:lstStyle/>
          <a:p>
            <a:pPr algn="r">
              <a:lnSpc>
                <a:spcPts val="2880"/>
              </a:lnSpc>
            </a:pPr>
            <a:r>
              <a:rPr lang="en-US" sz="1800" dirty="0" err="1">
                <a:solidFill>
                  <a:srgbClr val="FFFFFF"/>
                </a:solidFill>
                <a:latin typeface="Montserrat" pitchFamily="50" charset="0"/>
              </a:rPr>
              <a:t>Présentation</a:t>
            </a:r>
            <a:r>
              <a:rPr lang="en-US" sz="1800" dirty="0">
                <a:solidFill>
                  <a:srgbClr val="FFFFFF"/>
                </a:solidFill>
                <a:latin typeface="Montserrat" pitchFamily="50" charset="0"/>
              </a:rPr>
              <a:t> du </a:t>
            </a:r>
            <a:r>
              <a:rPr lang="en-US" sz="1800" dirty="0" err="1">
                <a:solidFill>
                  <a:srgbClr val="FFFFFF"/>
                </a:solidFill>
                <a:latin typeface="Montserrat" pitchFamily="50" charset="0"/>
              </a:rPr>
              <a:t>projet</a:t>
            </a:r>
            <a:endParaRPr lang="en-US" sz="1800" dirty="0">
              <a:solidFill>
                <a:srgbClr val="FFFFFF"/>
              </a:solidFill>
              <a:latin typeface="Montserrat" pitchFamily="50" charset="0"/>
            </a:endParaRPr>
          </a:p>
        </p:txBody>
      </p:sp>
      <p:sp>
        <p:nvSpPr>
          <p:cNvPr id="12" name="TextBox 12"/>
          <p:cNvSpPr txBox="1"/>
          <p:nvPr/>
        </p:nvSpPr>
        <p:spPr>
          <a:xfrm>
            <a:off x="6599680" y="2331339"/>
            <a:ext cx="4243133" cy="371897"/>
          </a:xfrm>
          <a:prstGeom prst="rect">
            <a:avLst/>
          </a:prstGeom>
        </p:spPr>
        <p:txBody>
          <a:bodyPr lIns="0" tIns="0" rIns="0" bIns="0" rtlCol="0" anchor="t">
            <a:spAutoFit/>
          </a:bodyPr>
          <a:lstStyle/>
          <a:p>
            <a:pPr algn="r">
              <a:lnSpc>
                <a:spcPts val="2880"/>
              </a:lnSpc>
            </a:pPr>
            <a:r>
              <a:rPr lang="en-US" sz="1800" dirty="0" err="1">
                <a:solidFill>
                  <a:srgbClr val="FFFFFF"/>
                </a:solidFill>
                <a:latin typeface="Montserrat" pitchFamily="50" charset="0"/>
              </a:rPr>
              <a:t>Charte</a:t>
            </a:r>
            <a:r>
              <a:rPr lang="en-US" sz="1800" dirty="0">
                <a:solidFill>
                  <a:srgbClr val="FFFFFF"/>
                </a:solidFill>
                <a:latin typeface="Montserrat" pitchFamily="50" charset="0"/>
              </a:rPr>
              <a:t> </a:t>
            </a:r>
            <a:r>
              <a:rPr lang="en-US" sz="1800" dirty="0" err="1">
                <a:solidFill>
                  <a:srgbClr val="FFFFFF"/>
                </a:solidFill>
                <a:latin typeface="Montserrat" pitchFamily="50" charset="0"/>
              </a:rPr>
              <a:t>graphique</a:t>
            </a:r>
            <a:endParaRPr lang="en-US" sz="1800" dirty="0">
              <a:solidFill>
                <a:srgbClr val="FFFFFF"/>
              </a:solidFill>
              <a:latin typeface="Montserrat" pitchFamily="50" charset="0"/>
            </a:endParaRPr>
          </a:p>
        </p:txBody>
      </p:sp>
      <p:sp>
        <p:nvSpPr>
          <p:cNvPr id="13" name="TextBox 13"/>
          <p:cNvSpPr txBox="1"/>
          <p:nvPr/>
        </p:nvSpPr>
        <p:spPr>
          <a:xfrm>
            <a:off x="6599680" y="2909316"/>
            <a:ext cx="4243133" cy="371897"/>
          </a:xfrm>
          <a:prstGeom prst="rect">
            <a:avLst/>
          </a:prstGeom>
        </p:spPr>
        <p:txBody>
          <a:bodyPr lIns="0" tIns="0" rIns="0" bIns="0" rtlCol="0" anchor="t">
            <a:spAutoFit/>
          </a:bodyPr>
          <a:lstStyle/>
          <a:p>
            <a:pPr algn="r">
              <a:lnSpc>
                <a:spcPts val="2880"/>
              </a:lnSpc>
            </a:pPr>
            <a:r>
              <a:rPr lang="en-US" sz="1800" dirty="0" err="1">
                <a:solidFill>
                  <a:srgbClr val="FFFFFF"/>
                </a:solidFill>
                <a:latin typeface="Montserrat" pitchFamily="50" charset="0"/>
              </a:rPr>
              <a:t>Technologie</a:t>
            </a:r>
            <a:endParaRPr lang="en-US" sz="1800" dirty="0">
              <a:solidFill>
                <a:srgbClr val="FFFFFF"/>
              </a:solidFill>
              <a:latin typeface="Montserrat" pitchFamily="50" charset="0"/>
            </a:endParaRPr>
          </a:p>
        </p:txBody>
      </p:sp>
      <p:sp>
        <p:nvSpPr>
          <p:cNvPr id="14" name="TextBox 14"/>
          <p:cNvSpPr txBox="1"/>
          <p:nvPr/>
        </p:nvSpPr>
        <p:spPr>
          <a:xfrm>
            <a:off x="6599680" y="3482530"/>
            <a:ext cx="4243133" cy="371897"/>
          </a:xfrm>
          <a:prstGeom prst="rect">
            <a:avLst/>
          </a:prstGeom>
        </p:spPr>
        <p:txBody>
          <a:bodyPr lIns="0" tIns="0" rIns="0" bIns="0" rtlCol="0" anchor="t">
            <a:spAutoFit/>
          </a:bodyPr>
          <a:lstStyle/>
          <a:p>
            <a:pPr algn="r">
              <a:lnSpc>
                <a:spcPts val="2880"/>
              </a:lnSpc>
            </a:pPr>
            <a:r>
              <a:rPr lang="en-US" sz="1800" dirty="0">
                <a:solidFill>
                  <a:srgbClr val="FFFFFF"/>
                </a:solidFill>
                <a:latin typeface="Montserrat" pitchFamily="50" charset="0"/>
              </a:rPr>
              <a:t>Demo</a:t>
            </a:r>
          </a:p>
        </p:txBody>
      </p:sp>
      <p:sp>
        <p:nvSpPr>
          <p:cNvPr id="15" name="TextBox 15"/>
          <p:cNvSpPr txBox="1"/>
          <p:nvPr/>
        </p:nvSpPr>
        <p:spPr>
          <a:xfrm>
            <a:off x="6599680" y="4060507"/>
            <a:ext cx="4243133" cy="371897"/>
          </a:xfrm>
          <a:prstGeom prst="rect">
            <a:avLst/>
          </a:prstGeom>
        </p:spPr>
        <p:txBody>
          <a:bodyPr lIns="0" tIns="0" rIns="0" bIns="0" rtlCol="0" anchor="t">
            <a:spAutoFit/>
          </a:bodyPr>
          <a:lstStyle/>
          <a:p>
            <a:pPr algn="r">
              <a:lnSpc>
                <a:spcPts val="2880"/>
              </a:lnSpc>
            </a:pPr>
            <a:r>
              <a:rPr lang="en-US" sz="1800">
                <a:solidFill>
                  <a:srgbClr val="FFFFFF"/>
                </a:solidFill>
                <a:latin typeface="Montserrat" pitchFamily="50" charset="0"/>
              </a:rPr>
              <a:t>Points techniques</a:t>
            </a:r>
          </a:p>
        </p:txBody>
      </p:sp>
      <p:sp>
        <p:nvSpPr>
          <p:cNvPr id="16" name="TextBox 16"/>
          <p:cNvSpPr txBox="1"/>
          <p:nvPr/>
        </p:nvSpPr>
        <p:spPr>
          <a:xfrm>
            <a:off x="16592987" y="1171575"/>
            <a:ext cx="666313" cy="371897"/>
          </a:xfrm>
          <a:prstGeom prst="rect">
            <a:avLst/>
          </a:prstGeom>
        </p:spPr>
        <p:txBody>
          <a:bodyPr lIns="0" tIns="0" rIns="0" bIns="0" rtlCol="0" anchor="t">
            <a:spAutoFit/>
          </a:bodyPr>
          <a:lstStyle/>
          <a:p>
            <a:pPr algn="r">
              <a:lnSpc>
                <a:spcPts val="2940"/>
              </a:lnSpc>
            </a:pPr>
            <a:r>
              <a:rPr lang="en-US" sz="2100" dirty="0">
                <a:solidFill>
                  <a:srgbClr val="FFFFFF"/>
                </a:solidFill>
                <a:latin typeface="Open Sans Semibold" pitchFamily="34" charset="0"/>
                <a:ea typeface="Open Sans Semibold" pitchFamily="34" charset="0"/>
                <a:cs typeface="Open Sans Semibold" pitchFamily="34" charset="0"/>
              </a:rPr>
              <a:t>03</a:t>
            </a:r>
          </a:p>
        </p:txBody>
      </p:sp>
      <p:sp>
        <p:nvSpPr>
          <p:cNvPr id="17" name="TextBox 17"/>
          <p:cNvSpPr txBox="1"/>
          <p:nvPr/>
        </p:nvSpPr>
        <p:spPr>
          <a:xfrm>
            <a:off x="16592987" y="1751457"/>
            <a:ext cx="666313" cy="371897"/>
          </a:xfrm>
          <a:prstGeom prst="rect">
            <a:avLst/>
          </a:prstGeom>
        </p:spPr>
        <p:txBody>
          <a:bodyPr lIns="0" tIns="0" rIns="0" bIns="0" rtlCol="0" anchor="t">
            <a:spAutoFit/>
          </a:bodyPr>
          <a:lstStyle/>
          <a:p>
            <a:pPr algn="r">
              <a:lnSpc>
                <a:spcPts val="2940"/>
              </a:lnSpc>
            </a:pPr>
            <a:r>
              <a:rPr lang="en-US" sz="2100">
                <a:solidFill>
                  <a:srgbClr val="FFFFFF"/>
                </a:solidFill>
                <a:latin typeface="Open Sans Semibold" pitchFamily="34" charset="0"/>
                <a:ea typeface="Open Sans Semibold" pitchFamily="34" charset="0"/>
                <a:cs typeface="Open Sans Semibold" pitchFamily="34" charset="0"/>
              </a:rPr>
              <a:t>04</a:t>
            </a:r>
          </a:p>
        </p:txBody>
      </p:sp>
      <p:sp>
        <p:nvSpPr>
          <p:cNvPr id="18" name="TextBox 18"/>
          <p:cNvSpPr txBox="1"/>
          <p:nvPr/>
        </p:nvSpPr>
        <p:spPr>
          <a:xfrm>
            <a:off x="16592987" y="2331339"/>
            <a:ext cx="666313" cy="371897"/>
          </a:xfrm>
          <a:prstGeom prst="rect">
            <a:avLst/>
          </a:prstGeom>
        </p:spPr>
        <p:txBody>
          <a:bodyPr lIns="0" tIns="0" rIns="0" bIns="0" rtlCol="0" anchor="t">
            <a:spAutoFit/>
          </a:bodyPr>
          <a:lstStyle/>
          <a:p>
            <a:pPr algn="r">
              <a:lnSpc>
                <a:spcPts val="2940"/>
              </a:lnSpc>
            </a:pPr>
            <a:r>
              <a:rPr lang="en-US" sz="2100">
                <a:solidFill>
                  <a:srgbClr val="FFFFFF"/>
                </a:solidFill>
                <a:latin typeface="Open Sans Semibold" pitchFamily="34" charset="0"/>
                <a:ea typeface="Open Sans Semibold" pitchFamily="34" charset="0"/>
                <a:cs typeface="Open Sans Semibold" pitchFamily="34" charset="0"/>
              </a:rPr>
              <a:t>05</a:t>
            </a:r>
          </a:p>
        </p:txBody>
      </p:sp>
      <p:sp>
        <p:nvSpPr>
          <p:cNvPr id="19" name="TextBox 19"/>
          <p:cNvSpPr txBox="1"/>
          <p:nvPr/>
        </p:nvSpPr>
        <p:spPr>
          <a:xfrm>
            <a:off x="16592987" y="2911221"/>
            <a:ext cx="666313" cy="371897"/>
          </a:xfrm>
          <a:prstGeom prst="rect">
            <a:avLst/>
          </a:prstGeom>
        </p:spPr>
        <p:txBody>
          <a:bodyPr lIns="0" tIns="0" rIns="0" bIns="0" rtlCol="0" anchor="t">
            <a:spAutoFit/>
          </a:bodyPr>
          <a:lstStyle/>
          <a:p>
            <a:pPr marL="0" lvl="0" indent="0" algn="r">
              <a:lnSpc>
                <a:spcPts val="2940"/>
              </a:lnSpc>
              <a:spcBef>
                <a:spcPct val="0"/>
              </a:spcBef>
            </a:pPr>
            <a:r>
              <a:rPr lang="en-US" sz="2100">
                <a:solidFill>
                  <a:srgbClr val="FFFFFF"/>
                </a:solidFill>
                <a:latin typeface="Open Sans Semibold" pitchFamily="34" charset="0"/>
                <a:ea typeface="Open Sans Semibold" pitchFamily="34" charset="0"/>
                <a:cs typeface="Open Sans Semibold" pitchFamily="34" charset="0"/>
              </a:rPr>
              <a:t>13</a:t>
            </a:r>
          </a:p>
        </p:txBody>
      </p:sp>
      <p:sp>
        <p:nvSpPr>
          <p:cNvPr id="20" name="TextBox 20"/>
          <p:cNvSpPr txBox="1"/>
          <p:nvPr/>
        </p:nvSpPr>
        <p:spPr>
          <a:xfrm>
            <a:off x="16592987" y="3489198"/>
            <a:ext cx="666313" cy="371897"/>
          </a:xfrm>
          <a:prstGeom prst="rect">
            <a:avLst/>
          </a:prstGeom>
        </p:spPr>
        <p:txBody>
          <a:bodyPr lIns="0" tIns="0" rIns="0" bIns="0" rtlCol="0" anchor="t">
            <a:spAutoFit/>
          </a:bodyPr>
          <a:lstStyle/>
          <a:p>
            <a:pPr algn="r">
              <a:lnSpc>
                <a:spcPts val="2940"/>
              </a:lnSpc>
            </a:pPr>
            <a:r>
              <a:rPr lang="en-US" sz="2100">
                <a:solidFill>
                  <a:srgbClr val="FFFFFF"/>
                </a:solidFill>
                <a:latin typeface="Open Sans Semibold" pitchFamily="34" charset="0"/>
                <a:ea typeface="Open Sans Semibold" pitchFamily="34" charset="0"/>
                <a:cs typeface="Open Sans Semibold" pitchFamily="34" charset="0"/>
              </a:rPr>
              <a:t>14</a:t>
            </a:r>
          </a:p>
        </p:txBody>
      </p:sp>
      <p:sp>
        <p:nvSpPr>
          <p:cNvPr id="21" name="TextBox 21"/>
          <p:cNvSpPr txBox="1"/>
          <p:nvPr/>
        </p:nvSpPr>
        <p:spPr>
          <a:xfrm>
            <a:off x="16592987" y="4067175"/>
            <a:ext cx="666313" cy="371897"/>
          </a:xfrm>
          <a:prstGeom prst="rect">
            <a:avLst/>
          </a:prstGeom>
        </p:spPr>
        <p:txBody>
          <a:bodyPr lIns="0" tIns="0" rIns="0" bIns="0" rtlCol="0" anchor="t">
            <a:spAutoFit/>
          </a:bodyPr>
          <a:lstStyle/>
          <a:p>
            <a:pPr algn="r">
              <a:lnSpc>
                <a:spcPts val="2940"/>
              </a:lnSpc>
            </a:pPr>
            <a:r>
              <a:rPr lang="en-US" sz="2100">
                <a:solidFill>
                  <a:srgbClr val="FFFFFF"/>
                </a:solidFill>
                <a:latin typeface="Open Sans Semibold" pitchFamily="34" charset="0"/>
                <a:ea typeface="Open Sans Semibold" pitchFamily="34" charset="0"/>
                <a:cs typeface="Open Sans Semibold" pitchFamily="34" charset="0"/>
              </a:rPr>
              <a:t>15</a:t>
            </a:r>
          </a:p>
        </p:txBody>
      </p:sp>
      <p:sp>
        <p:nvSpPr>
          <p:cNvPr id="22" name="TextBox 22"/>
          <p:cNvSpPr txBox="1"/>
          <p:nvPr/>
        </p:nvSpPr>
        <p:spPr>
          <a:xfrm>
            <a:off x="1028700" y="981075"/>
            <a:ext cx="3173814" cy="348429"/>
          </a:xfrm>
          <a:prstGeom prst="rect">
            <a:avLst/>
          </a:prstGeom>
        </p:spPr>
        <p:txBody>
          <a:bodyPr lIns="0" tIns="0" rIns="0" bIns="0" rtlCol="0" anchor="t">
            <a:spAutoFit/>
          </a:bodyPr>
          <a:lstStyle/>
          <a:p>
            <a:pPr>
              <a:lnSpc>
                <a:spcPts val="2940"/>
              </a:lnSpc>
            </a:pPr>
            <a:r>
              <a:rPr lang="en-US" sz="2100" spc="315" dirty="0" smtClean="0">
                <a:solidFill>
                  <a:srgbClr val="FFFFFF"/>
                </a:solidFill>
                <a:latin typeface="Open Sans Semibold" pitchFamily="34" charset="0"/>
                <a:ea typeface="Open Sans Semibold" pitchFamily="34" charset="0"/>
                <a:cs typeface="Open Sans Semibold" pitchFamily="34" charset="0"/>
              </a:rPr>
              <a:t>THOMAS-ROESS</a:t>
            </a:r>
            <a:endParaRPr lang="en-US" sz="2100" spc="315" dirty="0">
              <a:solidFill>
                <a:srgbClr val="FFFFFF"/>
              </a:solidFill>
              <a:latin typeface="Open Sans Semibold" pitchFamily="34" charset="0"/>
              <a:ea typeface="Open Sans Semibold" pitchFamily="34" charset="0"/>
              <a:cs typeface="Open Sans Semibold" pitchFamily="34" charset="0"/>
            </a:endParaRPr>
          </a:p>
        </p:txBody>
      </p:sp>
      <p:sp>
        <p:nvSpPr>
          <p:cNvPr id="23" name="TextBox 23"/>
          <p:cNvSpPr txBox="1"/>
          <p:nvPr/>
        </p:nvSpPr>
        <p:spPr>
          <a:xfrm>
            <a:off x="6599680" y="4602480"/>
            <a:ext cx="4243133" cy="371897"/>
          </a:xfrm>
          <a:prstGeom prst="rect">
            <a:avLst/>
          </a:prstGeom>
        </p:spPr>
        <p:txBody>
          <a:bodyPr lIns="0" tIns="0" rIns="0" bIns="0" rtlCol="0" anchor="t">
            <a:spAutoFit/>
          </a:bodyPr>
          <a:lstStyle/>
          <a:p>
            <a:pPr algn="r">
              <a:lnSpc>
                <a:spcPts val="2880"/>
              </a:lnSpc>
            </a:pPr>
            <a:r>
              <a:rPr lang="en-US" sz="1800">
                <a:solidFill>
                  <a:srgbClr val="FFFFFF"/>
                </a:solidFill>
                <a:latin typeface="Montserrat" pitchFamily="50" charset="0"/>
              </a:rPr>
              <a:t>Axes d'améliorations</a:t>
            </a:r>
          </a:p>
        </p:txBody>
      </p:sp>
      <p:sp>
        <p:nvSpPr>
          <p:cNvPr id="24" name="AutoShape 24"/>
          <p:cNvSpPr/>
          <p:nvPr/>
        </p:nvSpPr>
        <p:spPr>
          <a:xfrm>
            <a:off x="11178986" y="4782056"/>
            <a:ext cx="5318533" cy="22354"/>
          </a:xfrm>
          <a:prstGeom prst="rect">
            <a:avLst/>
          </a:prstGeom>
          <a:solidFill>
            <a:srgbClr val="FFFFFF"/>
          </a:solidFill>
        </p:spPr>
      </p:sp>
      <p:sp>
        <p:nvSpPr>
          <p:cNvPr id="25" name="TextBox 25"/>
          <p:cNvSpPr txBox="1"/>
          <p:nvPr/>
        </p:nvSpPr>
        <p:spPr>
          <a:xfrm>
            <a:off x="16592987" y="4573905"/>
            <a:ext cx="666313" cy="371897"/>
          </a:xfrm>
          <a:prstGeom prst="rect">
            <a:avLst/>
          </a:prstGeom>
        </p:spPr>
        <p:txBody>
          <a:bodyPr lIns="0" tIns="0" rIns="0" bIns="0" rtlCol="0" anchor="t">
            <a:spAutoFit/>
          </a:bodyPr>
          <a:lstStyle/>
          <a:p>
            <a:pPr algn="r">
              <a:lnSpc>
                <a:spcPts val="2940"/>
              </a:lnSpc>
            </a:pPr>
            <a:r>
              <a:rPr lang="en-US" sz="2100" dirty="0">
                <a:solidFill>
                  <a:srgbClr val="FFFFFF"/>
                </a:solidFill>
                <a:latin typeface="Open Sans Semibold" pitchFamily="34" charset="0"/>
                <a:ea typeface="Open Sans Semibold" pitchFamily="34" charset="0"/>
                <a:cs typeface="Open Sans Semibold" pitchFamily="34" charset="0"/>
              </a:rPr>
              <a:t>16</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sp>
        <p:nvSpPr>
          <p:cNvPr id="2" name="TextBox 2"/>
          <p:cNvSpPr txBox="1"/>
          <p:nvPr/>
        </p:nvSpPr>
        <p:spPr>
          <a:xfrm>
            <a:off x="14201274" y="982980"/>
            <a:ext cx="3058026" cy="371897"/>
          </a:xfrm>
          <a:prstGeom prst="rect">
            <a:avLst/>
          </a:prstGeom>
        </p:spPr>
        <p:txBody>
          <a:bodyPr lIns="0" tIns="0" rIns="0" bIns="0" rtlCol="0" anchor="t">
            <a:spAutoFit/>
          </a:bodyPr>
          <a:lstStyle/>
          <a:p>
            <a:pPr algn="r">
              <a:lnSpc>
                <a:spcPts val="2940"/>
              </a:lnSpc>
            </a:pPr>
            <a:r>
              <a:rPr lang="en-US" sz="2100" dirty="0">
                <a:solidFill>
                  <a:srgbClr val="FFFFFF"/>
                </a:solidFill>
                <a:latin typeface="Open Sans Semibold" pitchFamily="34" charset="0"/>
                <a:ea typeface="Open Sans Semibold" pitchFamily="34" charset="0"/>
                <a:cs typeface="Open Sans Semibold" pitchFamily="34" charset="0"/>
              </a:rPr>
              <a:t>PORTFOLIO</a:t>
            </a:r>
            <a:r>
              <a:rPr lang="en-US" sz="2100" dirty="0">
                <a:solidFill>
                  <a:srgbClr val="FFFFFF"/>
                </a:solidFill>
                <a:latin typeface="Open Sauce Bold"/>
              </a:rPr>
              <a:t>_</a:t>
            </a:r>
          </a:p>
        </p:txBody>
      </p:sp>
      <p:grpSp>
        <p:nvGrpSpPr>
          <p:cNvPr id="3" name="Group 3"/>
          <p:cNvGrpSpPr/>
          <p:nvPr/>
        </p:nvGrpSpPr>
        <p:grpSpPr>
          <a:xfrm>
            <a:off x="1028700" y="9043104"/>
            <a:ext cx="7192957" cy="215196"/>
            <a:chOff x="0" y="0"/>
            <a:chExt cx="9590610" cy="286927"/>
          </a:xfrm>
        </p:grpSpPr>
        <p:sp>
          <p:nvSpPr>
            <p:cNvPr id="4" name="AutoShape 4"/>
            <p:cNvSpPr/>
            <p:nvPr/>
          </p:nvSpPr>
          <p:spPr>
            <a:xfrm>
              <a:off x="0" y="128647"/>
              <a:ext cx="9590610" cy="29633"/>
            </a:xfrm>
            <a:prstGeom prst="rect">
              <a:avLst/>
            </a:prstGeom>
            <a:solidFill>
              <a:srgbClr val="FFFFFF"/>
            </a:solidFill>
          </p:spPr>
        </p:sp>
        <p:sp>
          <p:nvSpPr>
            <p:cNvPr id="5" name="AutoShape 5"/>
            <p:cNvSpPr/>
            <p:nvPr/>
          </p:nvSpPr>
          <p:spPr>
            <a:xfrm>
              <a:off x="0" y="0"/>
              <a:ext cx="613239" cy="286927"/>
            </a:xfrm>
            <a:prstGeom prst="rect">
              <a:avLst/>
            </a:prstGeom>
            <a:solidFill>
              <a:srgbClr val="FFFFFF"/>
            </a:solidFill>
          </p:spPr>
        </p:sp>
      </p:grpSp>
      <p:sp>
        <p:nvSpPr>
          <p:cNvPr id="6" name="TextBox 6"/>
          <p:cNvSpPr txBox="1"/>
          <p:nvPr/>
        </p:nvSpPr>
        <p:spPr>
          <a:xfrm>
            <a:off x="4184748" y="2209939"/>
            <a:ext cx="9918504" cy="1149350"/>
          </a:xfrm>
          <a:prstGeom prst="rect">
            <a:avLst/>
          </a:prstGeom>
        </p:spPr>
        <p:txBody>
          <a:bodyPr lIns="0" tIns="0" rIns="0" bIns="0" rtlCol="0" anchor="t">
            <a:spAutoFit/>
          </a:bodyPr>
          <a:lstStyle/>
          <a:p>
            <a:pPr marL="0" lvl="0" indent="0">
              <a:lnSpc>
                <a:spcPts val="8800"/>
              </a:lnSpc>
            </a:pPr>
            <a:r>
              <a:rPr lang="en-US" sz="8000" dirty="0" err="1">
                <a:solidFill>
                  <a:srgbClr val="FFFFFF"/>
                </a:solidFill>
                <a:latin typeface="Open Sans Semibold" pitchFamily="34" charset="0"/>
                <a:ea typeface="Open Sans Semibold" pitchFamily="34" charset="0"/>
                <a:cs typeface="Open Sans Semibold" pitchFamily="34" charset="0"/>
              </a:rPr>
              <a:t>Pourquoi</a:t>
            </a:r>
            <a:r>
              <a:rPr lang="en-US" sz="8000" dirty="0">
                <a:solidFill>
                  <a:srgbClr val="FFFFFF"/>
                </a:solidFill>
                <a:latin typeface="Open Sans Semibold" pitchFamily="34" charset="0"/>
                <a:ea typeface="Open Sans Semibold" pitchFamily="34" charset="0"/>
                <a:cs typeface="Open Sans Semibold" pitchFamily="34" charset="0"/>
              </a:rPr>
              <a:t> </a:t>
            </a:r>
            <a:r>
              <a:rPr lang="en-US" sz="8000" dirty="0" err="1">
                <a:solidFill>
                  <a:srgbClr val="FFFFFF"/>
                </a:solidFill>
                <a:latin typeface="Open Sans Semibold" pitchFamily="34" charset="0"/>
                <a:ea typeface="Open Sans Semibold" pitchFamily="34" charset="0"/>
                <a:cs typeface="Open Sans Semibold" pitchFamily="34" charset="0"/>
              </a:rPr>
              <a:t>ce</a:t>
            </a:r>
            <a:r>
              <a:rPr lang="en-US" sz="8000" dirty="0">
                <a:solidFill>
                  <a:srgbClr val="FFFFFF"/>
                </a:solidFill>
                <a:latin typeface="Open Sans Semibold" pitchFamily="34" charset="0"/>
                <a:ea typeface="Open Sans Semibold" pitchFamily="34" charset="0"/>
                <a:cs typeface="Open Sans Semibold" pitchFamily="34" charset="0"/>
              </a:rPr>
              <a:t> </a:t>
            </a:r>
            <a:r>
              <a:rPr lang="en-US" sz="8000" dirty="0" err="1">
                <a:solidFill>
                  <a:srgbClr val="FFFFFF"/>
                </a:solidFill>
                <a:latin typeface="Open Sans Semibold" pitchFamily="34" charset="0"/>
                <a:ea typeface="Open Sans Semibold" pitchFamily="34" charset="0"/>
                <a:cs typeface="Open Sans Semibold" pitchFamily="34" charset="0"/>
              </a:rPr>
              <a:t>projet</a:t>
            </a:r>
            <a:r>
              <a:rPr lang="en-US" sz="8000" dirty="0">
                <a:solidFill>
                  <a:srgbClr val="FFFFFF"/>
                </a:solidFill>
                <a:latin typeface="Open Sans Semibold" pitchFamily="34" charset="0"/>
                <a:ea typeface="Open Sans Semibold" pitchFamily="34" charset="0"/>
                <a:cs typeface="Open Sans Semibold" pitchFamily="34" charset="0"/>
              </a:rPr>
              <a:t>?</a:t>
            </a:r>
          </a:p>
        </p:txBody>
      </p:sp>
      <p:sp>
        <p:nvSpPr>
          <p:cNvPr id="7" name="TextBox 7"/>
          <p:cNvSpPr txBox="1"/>
          <p:nvPr/>
        </p:nvSpPr>
        <p:spPr>
          <a:xfrm>
            <a:off x="13838252" y="8300720"/>
            <a:ext cx="3420611" cy="712470"/>
          </a:xfrm>
          <a:prstGeom prst="rect">
            <a:avLst/>
          </a:prstGeom>
        </p:spPr>
        <p:txBody>
          <a:bodyPr lIns="0" tIns="0" rIns="0" bIns="0" rtlCol="0" anchor="t">
            <a:spAutoFit/>
          </a:bodyPr>
          <a:lstStyle/>
          <a:p>
            <a:pPr algn="r">
              <a:lnSpc>
                <a:spcPts val="5880"/>
              </a:lnSpc>
            </a:pPr>
            <a:r>
              <a:rPr lang="en-US" sz="4200" spc="84" dirty="0">
                <a:solidFill>
                  <a:srgbClr val="FFFFFF"/>
                </a:solidFill>
                <a:latin typeface="Open Sans Semibold" pitchFamily="34" charset="0"/>
                <a:ea typeface="Open Sans Semibold" pitchFamily="34" charset="0"/>
                <a:cs typeface="Open Sans Semibold" pitchFamily="34" charset="0"/>
              </a:rPr>
              <a:t>03</a:t>
            </a:r>
          </a:p>
        </p:txBody>
      </p:sp>
      <p:sp>
        <p:nvSpPr>
          <p:cNvPr id="8" name="TextBox 8"/>
          <p:cNvSpPr txBox="1"/>
          <p:nvPr/>
        </p:nvSpPr>
        <p:spPr>
          <a:xfrm>
            <a:off x="1028700" y="981075"/>
            <a:ext cx="3173814" cy="348429"/>
          </a:xfrm>
          <a:prstGeom prst="rect">
            <a:avLst/>
          </a:prstGeom>
        </p:spPr>
        <p:txBody>
          <a:bodyPr lIns="0" tIns="0" rIns="0" bIns="0" rtlCol="0" anchor="t">
            <a:spAutoFit/>
          </a:bodyPr>
          <a:lstStyle/>
          <a:p>
            <a:pPr>
              <a:lnSpc>
                <a:spcPts val="2940"/>
              </a:lnSpc>
            </a:pPr>
            <a:r>
              <a:rPr lang="en-US" sz="2100" spc="315" dirty="0">
                <a:solidFill>
                  <a:srgbClr val="FFFFFF"/>
                </a:solidFill>
                <a:latin typeface="Open Sans Semibold" pitchFamily="34" charset="0"/>
                <a:ea typeface="Open Sans Semibold" pitchFamily="34" charset="0"/>
                <a:cs typeface="Open Sans Semibold" pitchFamily="34" charset="0"/>
              </a:rPr>
              <a:t>THOMAS-ROESS</a:t>
            </a:r>
          </a:p>
        </p:txBody>
      </p:sp>
      <p:sp>
        <p:nvSpPr>
          <p:cNvPr id="9" name="TextBox 9"/>
          <p:cNvSpPr txBox="1"/>
          <p:nvPr/>
        </p:nvSpPr>
        <p:spPr>
          <a:xfrm>
            <a:off x="6179141" y="4886325"/>
            <a:ext cx="5929719" cy="1863706"/>
          </a:xfrm>
          <a:prstGeom prst="rect">
            <a:avLst/>
          </a:prstGeom>
        </p:spPr>
        <p:txBody>
          <a:bodyPr lIns="0" tIns="0" rIns="0" bIns="0" rtlCol="0" anchor="t">
            <a:spAutoFit/>
          </a:bodyPr>
          <a:lstStyle/>
          <a:p>
            <a:pPr marL="431801" lvl="1" indent="-215900">
              <a:lnSpc>
                <a:spcPts val="5000"/>
              </a:lnSpc>
              <a:buFont typeface="Arial"/>
              <a:buChar char="•"/>
            </a:pPr>
            <a:r>
              <a:rPr lang="en-US" sz="2000" dirty="0">
                <a:solidFill>
                  <a:srgbClr val="FFFFFF"/>
                </a:solidFill>
                <a:latin typeface="Montserrat" pitchFamily="50" charset="0"/>
              </a:rPr>
              <a:t>UN PROJET QUI ME TIENS À COEUR.</a:t>
            </a:r>
          </a:p>
          <a:p>
            <a:pPr marL="448458" lvl="1" indent="-224229">
              <a:lnSpc>
                <a:spcPts val="5192"/>
              </a:lnSpc>
              <a:buFont typeface="Arial"/>
              <a:buChar char="•"/>
            </a:pPr>
            <a:r>
              <a:rPr lang="en-US" sz="2077" dirty="0">
                <a:solidFill>
                  <a:srgbClr val="FFFFFF"/>
                </a:solidFill>
                <a:latin typeface="Montserrat" pitchFamily="50" charset="0"/>
              </a:rPr>
              <a:t>MIEUX PRÉSENTER MES COMPÉTENCES</a:t>
            </a:r>
          </a:p>
          <a:p>
            <a:pPr marL="448458" lvl="1" indent="-224229">
              <a:lnSpc>
                <a:spcPts val="5192"/>
              </a:lnSpc>
              <a:buFont typeface="Arial"/>
              <a:buChar char="•"/>
            </a:pPr>
            <a:r>
              <a:rPr lang="en-US" sz="2077" dirty="0">
                <a:solidFill>
                  <a:srgbClr val="FFFFFF"/>
                </a:solidFill>
                <a:latin typeface="Montserrat" pitchFamily="50" charset="0"/>
              </a:rPr>
              <a:t>PLUS DE VISIBILITÉ</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sp>
        <p:nvSpPr>
          <p:cNvPr id="2" name="TextBox 2"/>
          <p:cNvSpPr txBox="1"/>
          <p:nvPr/>
        </p:nvSpPr>
        <p:spPr>
          <a:xfrm>
            <a:off x="14201274" y="982980"/>
            <a:ext cx="3058026" cy="371897"/>
          </a:xfrm>
          <a:prstGeom prst="rect">
            <a:avLst/>
          </a:prstGeom>
        </p:spPr>
        <p:txBody>
          <a:bodyPr lIns="0" tIns="0" rIns="0" bIns="0" rtlCol="0" anchor="t">
            <a:spAutoFit/>
          </a:bodyPr>
          <a:lstStyle/>
          <a:p>
            <a:pPr algn="r">
              <a:lnSpc>
                <a:spcPts val="2940"/>
              </a:lnSpc>
            </a:pPr>
            <a:r>
              <a:rPr lang="en-US" sz="2100" b="1" dirty="0">
                <a:solidFill>
                  <a:srgbClr val="FFFFFF"/>
                </a:solidFill>
                <a:latin typeface="Open Sans Extrabold" pitchFamily="34" charset="0"/>
                <a:ea typeface="Open Sans Extrabold" pitchFamily="34" charset="0"/>
                <a:cs typeface="Open Sans Extrabold" pitchFamily="34" charset="0"/>
              </a:rPr>
              <a:t>PORTFOLIO</a:t>
            </a:r>
            <a:r>
              <a:rPr lang="en-US" sz="2100" dirty="0">
                <a:solidFill>
                  <a:srgbClr val="FFFFFF"/>
                </a:solidFill>
                <a:latin typeface="Open Sauce Bold"/>
              </a:rPr>
              <a:t>_</a:t>
            </a:r>
          </a:p>
        </p:txBody>
      </p:sp>
      <p:grpSp>
        <p:nvGrpSpPr>
          <p:cNvPr id="3" name="Group 3"/>
          <p:cNvGrpSpPr/>
          <p:nvPr/>
        </p:nvGrpSpPr>
        <p:grpSpPr>
          <a:xfrm>
            <a:off x="1028700" y="9043104"/>
            <a:ext cx="7192957" cy="215196"/>
            <a:chOff x="0" y="0"/>
            <a:chExt cx="9590610" cy="286927"/>
          </a:xfrm>
        </p:grpSpPr>
        <p:sp>
          <p:nvSpPr>
            <p:cNvPr id="4" name="AutoShape 4"/>
            <p:cNvSpPr/>
            <p:nvPr/>
          </p:nvSpPr>
          <p:spPr>
            <a:xfrm>
              <a:off x="0" y="128647"/>
              <a:ext cx="9590610" cy="29633"/>
            </a:xfrm>
            <a:prstGeom prst="rect">
              <a:avLst/>
            </a:prstGeom>
            <a:solidFill>
              <a:srgbClr val="FFFFFF"/>
            </a:solidFill>
          </p:spPr>
        </p:sp>
        <p:sp>
          <p:nvSpPr>
            <p:cNvPr id="5" name="AutoShape 5"/>
            <p:cNvSpPr/>
            <p:nvPr/>
          </p:nvSpPr>
          <p:spPr>
            <a:xfrm>
              <a:off x="0" y="0"/>
              <a:ext cx="613239" cy="286927"/>
            </a:xfrm>
            <a:prstGeom prst="rect">
              <a:avLst/>
            </a:prstGeom>
            <a:solidFill>
              <a:srgbClr val="FFFFFF"/>
            </a:solidFill>
          </p:spPr>
        </p:sp>
      </p:grpSp>
      <p:sp>
        <p:nvSpPr>
          <p:cNvPr id="6" name="TextBox 6"/>
          <p:cNvSpPr txBox="1"/>
          <p:nvPr/>
        </p:nvSpPr>
        <p:spPr>
          <a:xfrm>
            <a:off x="3357522" y="2214542"/>
            <a:ext cx="11930146" cy="1128514"/>
          </a:xfrm>
          <a:prstGeom prst="rect">
            <a:avLst/>
          </a:prstGeom>
        </p:spPr>
        <p:txBody>
          <a:bodyPr wrap="square" lIns="0" tIns="0" rIns="0" bIns="0" rtlCol="0" anchor="t">
            <a:spAutoFit/>
          </a:bodyPr>
          <a:lstStyle/>
          <a:p>
            <a:pPr marL="0" lvl="0" indent="0">
              <a:lnSpc>
                <a:spcPts val="8800"/>
              </a:lnSpc>
            </a:pPr>
            <a:r>
              <a:rPr lang="en-US" sz="8000" dirty="0" err="1">
                <a:solidFill>
                  <a:srgbClr val="FFFFFF"/>
                </a:solidFill>
                <a:latin typeface="Open Sans Extrabold" pitchFamily="34" charset="0"/>
                <a:ea typeface="Open Sans Extrabold" pitchFamily="34" charset="0"/>
                <a:cs typeface="Open Sans Extrabold" pitchFamily="34" charset="0"/>
              </a:rPr>
              <a:t>Présentation</a:t>
            </a:r>
            <a:r>
              <a:rPr lang="en-US" sz="8000" dirty="0">
                <a:solidFill>
                  <a:srgbClr val="FFFFFF"/>
                </a:solidFill>
                <a:latin typeface="Open Sans Extrabold" pitchFamily="34" charset="0"/>
                <a:ea typeface="Open Sans Extrabold" pitchFamily="34" charset="0"/>
                <a:cs typeface="Open Sans Extrabold" pitchFamily="34" charset="0"/>
              </a:rPr>
              <a:t> du </a:t>
            </a:r>
            <a:r>
              <a:rPr lang="en-US" sz="8000" dirty="0" err="1">
                <a:solidFill>
                  <a:srgbClr val="FFFFFF"/>
                </a:solidFill>
                <a:latin typeface="Open Sans Extrabold" pitchFamily="34" charset="0"/>
                <a:ea typeface="Open Sans Extrabold" pitchFamily="34" charset="0"/>
                <a:cs typeface="Open Sans Extrabold" pitchFamily="34" charset="0"/>
              </a:rPr>
              <a:t>projet</a:t>
            </a:r>
            <a:endParaRPr lang="en-US" sz="8000" dirty="0">
              <a:solidFill>
                <a:srgbClr val="FFFFFF"/>
              </a:solidFill>
              <a:latin typeface="Open Sans Extrabold" pitchFamily="34" charset="0"/>
              <a:ea typeface="Open Sans Extrabold" pitchFamily="34" charset="0"/>
              <a:cs typeface="Open Sans Extrabold" pitchFamily="34" charset="0"/>
            </a:endParaRPr>
          </a:p>
        </p:txBody>
      </p:sp>
      <p:sp>
        <p:nvSpPr>
          <p:cNvPr id="7" name="TextBox 7"/>
          <p:cNvSpPr txBox="1"/>
          <p:nvPr/>
        </p:nvSpPr>
        <p:spPr>
          <a:xfrm>
            <a:off x="13838252" y="8300720"/>
            <a:ext cx="3420611" cy="712470"/>
          </a:xfrm>
          <a:prstGeom prst="rect">
            <a:avLst/>
          </a:prstGeom>
        </p:spPr>
        <p:txBody>
          <a:bodyPr lIns="0" tIns="0" rIns="0" bIns="0" rtlCol="0" anchor="t">
            <a:spAutoFit/>
          </a:bodyPr>
          <a:lstStyle/>
          <a:p>
            <a:pPr algn="r">
              <a:lnSpc>
                <a:spcPts val="5880"/>
              </a:lnSpc>
            </a:pPr>
            <a:r>
              <a:rPr lang="en-US" sz="4200" spc="84" dirty="0">
                <a:solidFill>
                  <a:srgbClr val="FFFFFF"/>
                </a:solidFill>
                <a:latin typeface="Open Sans Semibold" pitchFamily="34" charset="0"/>
                <a:ea typeface="Open Sans Semibold" pitchFamily="34" charset="0"/>
                <a:cs typeface="Open Sans Semibold" pitchFamily="34" charset="0"/>
              </a:rPr>
              <a:t>04</a:t>
            </a:r>
          </a:p>
        </p:txBody>
      </p:sp>
      <p:sp>
        <p:nvSpPr>
          <p:cNvPr id="8" name="TextBox 8"/>
          <p:cNvSpPr txBox="1"/>
          <p:nvPr/>
        </p:nvSpPr>
        <p:spPr>
          <a:xfrm>
            <a:off x="1028700" y="981075"/>
            <a:ext cx="3173814" cy="348429"/>
          </a:xfrm>
          <a:prstGeom prst="rect">
            <a:avLst/>
          </a:prstGeom>
        </p:spPr>
        <p:txBody>
          <a:bodyPr lIns="0" tIns="0" rIns="0" bIns="0" rtlCol="0" anchor="t">
            <a:spAutoFit/>
          </a:bodyPr>
          <a:lstStyle/>
          <a:p>
            <a:pPr>
              <a:lnSpc>
                <a:spcPts val="2940"/>
              </a:lnSpc>
            </a:pPr>
            <a:r>
              <a:rPr lang="en-US" sz="2100" spc="315" dirty="0">
                <a:solidFill>
                  <a:srgbClr val="FFFFFF"/>
                </a:solidFill>
                <a:latin typeface="Open Sans Semibold" pitchFamily="34" charset="0"/>
                <a:ea typeface="Open Sans Semibold" pitchFamily="34" charset="0"/>
                <a:cs typeface="Open Sans Semibold" pitchFamily="34" charset="0"/>
              </a:rPr>
              <a:t>THOMAS-ROESS</a:t>
            </a:r>
          </a:p>
        </p:txBody>
      </p:sp>
      <p:sp>
        <p:nvSpPr>
          <p:cNvPr id="9" name="TextBox 9"/>
          <p:cNvSpPr txBox="1"/>
          <p:nvPr/>
        </p:nvSpPr>
        <p:spPr>
          <a:xfrm>
            <a:off x="6179141" y="4886325"/>
            <a:ext cx="5929719" cy="1863706"/>
          </a:xfrm>
          <a:prstGeom prst="rect">
            <a:avLst/>
          </a:prstGeom>
        </p:spPr>
        <p:txBody>
          <a:bodyPr lIns="0" tIns="0" rIns="0" bIns="0" rtlCol="0" anchor="t">
            <a:spAutoFit/>
          </a:bodyPr>
          <a:lstStyle/>
          <a:p>
            <a:pPr marL="431801" lvl="1" indent="-215900">
              <a:lnSpc>
                <a:spcPts val="5000"/>
              </a:lnSpc>
              <a:buFont typeface="Arial"/>
              <a:buChar char="•"/>
            </a:pPr>
            <a:r>
              <a:rPr lang="en-US" sz="2000" dirty="0">
                <a:solidFill>
                  <a:srgbClr val="FFFFFF"/>
                </a:solidFill>
                <a:latin typeface="Montserrat SemiBold" pitchFamily="50" charset="0"/>
              </a:rPr>
              <a:t>MES COMPÉTENCES</a:t>
            </a:r>
          </a:p>
          <a:p>
            <a:pPr marL="448458" lvl="1" indent="-224229">
              <a:lnSpc>
                <a:spcPts val="5192"/>
              </a:lnSpc>
              <a:buFont typeface="Arial"/>
              <a:buChar char="•"/>
            </a:pPr>
            <a:r>
              <a:rPr lang="en-US" sz="2000" dirty="0">
                <a:solidFill>
                  <a:srgbClr val="FFFFFF"/>
                </a:solidFill>
                <a:latin typeface="Montserrat SemiBold" pitchFamily="50" charset="0"/>
              </a:rPr>
              <a:t>PORTFOLIO DE PROJETS</a:t>
            </a:r>
          </a:p>
          <a:p>
            <a:pPr marL="448458" lvl="1" indent="-224229">
              <a:lnSpc>
                <a:spcPts val="5192"/>
              </a:lnSpc>
              <a:buFont typeface="Arial"/>
              <a:buChar char="•"/>
            </a:pPr>
            <a:r>
              <a:rPr lang="en-US" sz="2077" dirty="0">
                <a:solidFill>
                  <a:srgbClr val="FFFFFF"/>
                </a:solidFill>
                <a:latin typeface="Montserrat SemiBold" pitchFamily="50" charset="0"/>
              </a:rPr>
              <a:t>FORMULAIRE DE CONTACT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grpSp>
        <p:nvGrpSpPr>
          <p:cNvPr id="2" name="Group 2"/>
          <p:cNvGrpSpPr/>
          <p:nvPr/>
        </p:nvGrpSpPr>
        <p:grpSpPr>
          <a:xfrm>
            <a:off x="1028700" y="9043104"/>
            <a:ext cx="3192457" cy="215196"/>
            <a:chOff x="0" y="0"/>
            <a:chExt cx="4256610" cy="286927"/>
          </a:xfrm>
        </p:grpSpPr>
        <p:sp>
          <p:nvSpPr>
            <p:cNvPr id="3" name="AutoShape 3"/>
            <p:cNvSpPr/>
            <p:nvPr/>
          </p:nvSpPr>
          <p:spPr>
            <a:xfrm>
              <a:off x="0" y="129705"/>
              <a:ext cx="4256610" cy="27517"/>
            </a:xfrm>
            <a:prstGeom prst="rect">
              <a:avLst/>
            </a:prstGeom>
            <a:solidFill>
              <a:srgbClr val="FFFFFF"/>
            </a:solidFill>
          </p:spPr>
        </p:sp>
        <p:sp>
          <p:nvSpPr>
            <p:cNvPr id="4" name="AutoShape 4"/>
            <p:cNvSpPr/>
            <p:nvPr/>
          </p:nvSpPr>
          <p:spPr>
            <a:xfrm>
              <a:off x="0" y="0"/>
              <a:ext cx="613239" cy="286927"/>
            </a:xfrm>
            <a:prstGeom prst="rect">
              <a:avLst/>
            </a:prstGeom>
            <a:solidFill>
              <a:srgbClr val="FFFFFF"/>
            </a:solidFill>
          </p:spPr>
        </p:sp>
      </p:grpSp>
      <p:grpSp>
        <p:nvGrpSpPr>
          <p:cNvPr id="5" name="Group 5"/>
          <p:cNvGrpSpPr/>
          <p:nvPr/>
        </p:nvGrpSpPr>
        <p:grpSpPr>
          <a:xfrm>
            <a:off x="5374748" y="9043104"/>
            <a:ext cx="3192457" cy="215196"/>
            <a:chOff x="0" y="0"/>
            <a:chExt cx="4256610" cy="286927"/>
          </a:xfrm>
        </p:grpSpPr>
        <p:sp>
          <p:nvSpPr>
            <p:cNvPr id="6" name="AutoShape 6"/>
            <p:cNvSpPr/>
            <p:nvPr/>
          </p:nvSpPr>
          <p:spPr>
            <a:xfrm>
              <a:off x="0" y="129705"/>
              <a:ext cx="4256610" cy="27517"/>
            </a:xfrm>
            <a:prstGeom prst="rect">
              <a:avLst/>
            </a:prstGeom>
            <a:solidFill>
              <a:srgbClr val="FFFFFF"/>
            </a:solidFill>
          </p:spPr>
        </p:sp>
        <p:sp>
          <p:nvSpPr>
            <p:cNvPr id="7" name="AutoShape 7"/>
            <p:cNvSpPr/>
            <p:nvPr/>
          </p:nvSpPr>
          <p:spPr>
            <a:xfrm>
              <a:off x="0" y="0"/>
              <a:ext cx="613239" cy="286927"/>
            </a:xfrm>
            <a:prstGeom prst="rect">
              <a:avLst/>
            </a:prstGeom>
            <a:solidFill>
              <a:srgbClr val="FFFFFF"/>
            </a:solidFill>
          </p:spPr>
        </p:sp>
      </p:grpSp>
      <p:grpSp>
        <p:nvGrpSpPr>
          <p:cNvPr id="8" name="Group 8"/>
          <p:cNvGrpSpPr/>
          <p:nvPr/>
        </p:nvGrpSpPr>
        <p:grpSpPr>
          <a:xfrm>
            <a:off x="9720795" y="9043104"/>
            <a:ext cx="3192457" cy="215196"/>
            <a:chOff x="0" y="0"/>
            <a:chExt cx="4256610" cy="286927"/>
          </a:xfrm>
        </p:grpSpPr>
        <p:sp>
          <p:nvSpPr>
            <p:cNvPr id="9" name="AutoShape 9"/>
            <p:cNvSpPr/>
            <p:nvPr/>
          </p:nvSpPr>
          <p:spPr>
            <a:xfrm>
              <a:off x="0" y="129705"/>
              <a:ext cx="4256610" cy="27517"/>
            </a:xfrm>
            <a:prstGeom prst="rect">
              <a:avLst/>
            </a:prstGeom>
            <a:solidFill>
              <a:srgbClr val="FFFFFF"/>
            </a:solidFill>
          </p:spPr>
        </p:sp>
        <p:sp>
          <p:nvSpPr>
            <p:cNvPr id="10" name="AutoShape 10"/>
            <p:cNvSpPr/>
            <p:nvPr/>
          </p:nvSpPr>
          <p:spPr>
            <a:xfrm>
              <a:off x="0" y="0"/>
              <a:ext cx="613239" cy="286927"/>
            </a:xfrm>
            <a:prstGeom prst="rect">
              <a:avLst/>
            </a:prstGeom>
            <a:solidFill>
              <a:srgbClr val="FFFFFF"/>
            </a:solidFill>
          </p:spPr>
        </p:sp>
      </p:grpSp>
      <p:grpSp>
        <p:nvGrpSpPr>
          <p:cNvPr id="11" name="Group 11"/>
          <p:cNvGrpSpPr/>
          <p:nvPr/>
        </p:nvGrpSpPr>
        <p:grpSpPr>
          <a:xfrm>
            <a:off x="14066843" y="9043104"/>
            <a:ext cx="3192457" cy="215196"/>
            <a:chOff x="0" y="0"/>
            <a:chExt cx="4256610" cy="286927"/>
          </a:xfrm>
        </p:grpSpPr>
        <p:sp>
          <p:nvSpPr>
            <p:cNvPr id="12" name="AutoShape 12"/>
            <p:cNvSpPr/>
            <p:nvPr/>
          </p:nvSpPr>
          <p:spPr>
            <a:xfrm>
              <a:off x="0" y="129705"/>
              <a:ext cx="4256610" cy="27517"/>
            </a:xfrm>
            <a:prstGeom prst="rect">
              <a:avLst/>
            </a:prstGeom>
            <a:solidFill>
              <a:srgbClr val="FFFFFF"/>
            </a:solidFill>
          </p:spPr>
        </p:sp>
        <p:sp>
          <p:nvSpPr>
            <p:cNvPr id="13" name="AutoShape 13"/>
            <p:cNvSpPr/>
            <p:nvPr/>
          </p:nvSpPr>
          <p:spPr>
            <a:xfrm>
              <a:off x="0" y="0"/>
              <a:ext cx="613239" cy="286927"/>
            </a:xfrm>
            <a:prstGeom prst="rect">
              <a:avLst/>
            </a:prstGeom>
            <a:solidFill>
              <a:srgbClr val="FFFFFF"/>
            </a:solidFill>
          </p:spPr>
        </p:sp>
      </p:grpSp>
      <p:grpSp>
        <p:nvGrpSpPr>
          <p:cNvPr id="14" name="Group 14"/>
          <p:cNvGrpSpPr/>
          <p:nvPr/>
        </p:nvGrpSpPr>
        <p:grpSpPr>
          <a:xfrm>
            <a:off x="1028700" y="3984625"/>
            <a:ext cx="3192457" cy="1755140"/>
            <a:chOff x="0" y="0"/>
            <a:chExt cx="4256610" cy="2340187"/>
          </a:xfrm>
        </p:grpSpPr>
        <p:sp>
          <p:nvSpPr>
            <p:cNvPr id="15" name="TextBox 15"/>
            <p:cNvSpPr txBox="1"/>
            <p:nvPr/>
          </p:nvSpPr>
          <p:spPr>
            <a:xfrm>
              <a:off x="0" y="-47625"/>
              <a:ext cx="4256610" cy="474345"/>
            </a:xfrm>
            <a:prstGeom prst="rect">
              <a:avLst/>
            </a:prstGeom>
          </p:spPr>
          <p:txBody>
            <a:bodyPr lIns="0" tIns="0" rIns="0" bIns="0" rtlCol="0" anchor="t">
              <a:spAutoFit/>
            </a:bodyPr>
            <a:lstStyle/>
            <a:p>
              <a:pPr>
                <a:lnSpc>
                  <a:spcPts val="2940"/>
                </a:lnSpc>
              </a:pPr>
              <a:r>
                <a:rPr lang="en-US" sz="2100">
                  <a:solidFill>
                    <a:srgbClr val="FFFFFF"/>
                  </a:solidFill>
                  <a:latin typeface="Open Sauce Bold"/>
                </a:rPr>
                <a:t>COULEURS</a:t>
              </a:r>
            </a:p>
          </p:txBody>
        </p:sp>
        <p:sp>
          <p:nvSpPr>
            <p:cNvPr id="16" name="TextBox 16"/>
            <p:cNvSpPr txBox="1"/>
            <p:nvPr/>
          </p:nvSpPr>
          <p:spPr>
            <a:xfrm>
              <a:off x="0" y="950807"/>
              <a:ext cx="4256610" cy="1257300"/>
            </a:xfrm>
            <a:prstGeom prst="rect">
              <a:avLst/>
            </a:prstGeom>
          </p:spPr>
          <p:txBody>
            <a:bodyPr lIns="0" tIns="0" rIns="0" bIns="0" rtlCol="0" anchor="t">
              <a:spAutoFit/>
            </a:bodyPr>
            <a:lstStyle/>
            <a:p>
              <a:pPr marL="0" lvl="0" indent="0">
                <a:lnSpc>
                  <a:spcPts val="2520"/>
                </a:lnSpc>
              </a:pPr>
              <a:r>
                <a:rPr lang="en-US" sz="1800">
                  <a:solidFill>
                    <a:srgbClr val="FFFFFF"/>
                  </a:solidFill>
                  <a:latin typeface="Open Sauce Light"/>
                </a:rPr>
                <a:t>Présentation de la liste des couleurs utilisées sur le site et explication de mes choix.</a:t>
              </a:r>
            </a:p>
          </p:txBody>
        </p:sp>
      </p:grpSp>
      <p:grpSp>
        <p:nvGrpSpPr>
          <p:cNvPr id="17" name="Group 17"/>
          <p:cNvGrpSpPr/>
          <p:nvPr/>
        </p:nvGrpSpPr>
        <p:grpSpPr>
          <a:xfrm>
            <a:off x="5374748" y="3984625"/>
            <a:ext cx="3192457" cy="1435100"/>
            <a:chOff x="0" y="0"/>
            <a:chExt cx="4256610" cy="1913467"/>
          </a:xfrm>
        </p:grpSpPr>
        <p:sp>
          <p:nvSpPr>
            <p:cNvPr id="18" name="TextBox 18"/>
            <p:cNvSpPr txBox="1"/>
            <p:nvPr/>
          </p:nvSpPr>
          <p:spPr>
            <a:xfrm>
              <a:off x="0" y="-47625"/>
              <a:ext cx="4256610" cy="474345"/>
            </a:xfrm>
            <a:prstGeom prst="rect">
              <a:avLst/>
            </a:prstGeom>
          </p:spPr>
          <p:txBody>
            <a:bodyPr lIns="0" tIns="0" rIns="0" bIns="0" rtlCol="0" anchor="t">
              <a:spAutoFit/>
            </a:bodyPr>
            <a:lstStyle/>
            <a:p>
              <a:pPr>
                <a:lnSpc>
                  <a:spcPts val="2940"/>
                </a:lnSpc>
              </a:pPr>
              <a:r>
                <a:rPr lang="en-US" sz="2100">
                  <a:solidFill>
                    <a:srgbClr val="FFFFFF"/>
                  </a:solidFill>
                  <a:latin typeface="Open Sauce Bold"/>
                </a:rPr>
                <a:t>LOGO</a:t>
              </a:r>
            </a:p>
          </p:txBody>
        </p:sp>
        <p:sp>
          <p:nvSpPr>
            <p:cNvPr id="19" name="TextBox 19"/>
            <p:cNvSpPr txBox="1"/>
            <p:nvPr/>
          </p:nvSpPr>
          <p:spPr>
            <a:xfrm>
              <a:off x="0" y="950807"/>
              <a:ext cx="4256610" cy="830580"/>
            </a:xfrm>
            <a:prstGeom prst="rect">
              <a:avLst/>
            </a:prstGeom>
          </p:spPr>
          <p:txBody>
            <a:bodyPr lIns="0" tIns="0" rIns="0" bIns="0" rtlCol="0" anchor="t">
              <a:spAutoFit/>
            </a:bodyPr>
            <a:lstStyle/>
            <a:p>
              <a:pPr marL="0" lvl="0" indent="0">
                <a:lnSpc>
                  <a:spcPts val="2520"/>
                </a:lnSpc>
              </a:pPr>
              <a:r>
                <a:rPr lang="en-US" sz="1800">
                  <a:solidFill>
                    <a:srgbClr val="FFFFFF"/>
                  </a:solidFill>
                  <a:latin typeface="Open Sauce Light"/>
                </a:rPr>
                <a:t>Présentation des logos et explications des designs.</a:t>
              </a:r>
            </a:p>
          </p:txBody>
        </p:sp>
      </p:grpSp>
      <p:grpSp>
        <p:nvGrpSpPr>
          <p:cNvPr id="20" name="Group 20"/>
          <p:cNvGrpSpPr/>
          <p:nvPr/>
        </p:nvGrpSpPr>
        <p:grpSpPr>
          <a:xfrm>
            <a:off x="9720795" y="3984625"/>
            <a:ext cx="3192457" cy="1753235"/>
            <a:chOff x="0" y="0"/>
            <a:chExt cx="4256610" cy="2337647"/>
          </a:xfrm>
        </p:grpSpPr>
        <p:sp>
          <p:nvSpPr>
            <p:cNvPr id="21" name="TextBox 21"/>
            <p:cNvSpPr txBox="1"/>
            <p:nvPr/>
          </p:nvSpPr>
          <p:spPr>
            <a:xfrm>
              <a:off x="0" y="-47625"/>
              <a:ext cx="4256610" cy="471805"/>
            </a:xfrm>
            <a:prstGeom prst="rect">
              <a:avLst/>
            </a:prstGeom>
          </p:spPr>
          <p:txBody>
            <a:bodyPr lIns="0" tIns="0" rIns="0" bIns="0" rtlCol="0" anchor="t">
              <a:spAutoFit/>
            </a:bodyPr>
            <a:lstStyle/>
            <a:p>
              <a:pPr>
                <a:lnSpc>
                  <a:spcPts val="2940"/>
                </a:lnSpc>
              </a:pPr>
              <a:r>
                <a:rPr lang="en-US" sz="2100">
                  <a:solidFill>
                    <a:srgbClr val="FFFFFF"/>
                  </a:solidFill>
                  <a:latin typeface="Open Sauce Bold"/>
                </a:rPr>
                <a:t>POLICES</a:t>
              </a:r>
            </a:p>
          </p:txBody>
        </p:sp>
        <p:sp>
          <p:nvSpPr>
            <p:cNvPr id="22" name="TextBox 22"/>
            <p:cNvSpPr txBox="1"/>
            <p:nvPr/>
          </p:nvSpPr>
          <p:spPr>
            <a:xfrm>
              <a:off x="0" y="948267"/>
              <a:ext cx="4256610" cy="1257300"/>
            </a:xfrm>
            <a:prstGeom prst="rect">
              <a:avLst/>
            </a:prstGeom>
          </p:spPr>
          <p:txBody>
            <a:bodyPr lIns="0" tIns="0" rIns="0" bIns="0" rtlCol="0" anchor="t">
              <a:spAutoFit/>
            </a:bodyPr>
            <a:lstStyle/>
            <a:p>
              <a:pPr marL="0" lvl="0" indent="0">
                <a:lnSpc>
                  <a:spcPts val="2520"/>
                </a:lnSpc>
              </a:pPr>
              <a:r>
                <a:rPr lang="en-US" sz="1800">
                  <a:solidFill>
                    <a:srgbClr val="FFFFFF"/>
                  </a:solidFill>
                  <a:latin typeface="Open Sauce Light"/>
                </a:rPr>
                <a:t>Présentation de la liste des polices et explications des choix de combinaisons.</a:t>
              </a:r>
            </a:p>
          </p:txBody>
        </p:sp>
      </p:grpSp>
      <p:grpSp>
        <p:nvGrpSpPr>
          <p:cNvPr id="23" name="Group 23"/>
          <p:cNvGrpSpPr/>
          <p:nvPr/>
        </p:nvGrpSpPr>
        <p:grpSpPr>
          <a:xfrm>
            <a:off x="14066843" y="3984625"/>
            <a:ext cx="3192457" cy="2073275"/>
            <a:chOff x="0" y="0"/>
            <a:chExt cx="4256610" cy="2764367"/>
          </a:xfrm>
        </p:grpSpPr>
        <p:sp>
          <p:nvSpPr>
            <p:cNvPr id="24" name="TextBox 24"/>
            <p:cNvSpPr txBox="1"/>
            <p:nvPr/>
          </p:nvSpPr>
          <p:spPr>
            <a:xfrm>
              <a:off x="0" y="-47625"/>
              <a:ext cx="4256610" cy="471805"/>
            </a:xfrm>
            <a:prstGeom prst="rect">
              <a:avLst/>
            </a:prstGeom>
          </p:spPr>
          <p:txBody>
            <a:bodyPr lIns="0" tIns="0" rIns="0" bIns="0" rtlCol="0" anchor="t">
              <a:spAutoFit/>
            </a:bodyPr>
            <a:lstStyle/>
            <a:p>
              <a:pPr>
                <a:lnSpc>
                  <a:spcPts val="2940"/>
                </a:lnSpc>
              </a:pPr>
              <a:r>
                <a:rPr lang="en-US" sz="2100">
                  <a:solidFill>
                    <a:srgbClr val="FFFFFF"/>
                  </a:solidFill>
                  <a:latin typeface="Open Sauce Bold"/>
                </a:rPr>
                <a:t>MAQUETTES</a:t>
              </a:r>
            </a:p>
          </p:txBody>
        </p:sp>
        <p:sp>
          <p:nvSpPr>
            <p:cNvPr id="25" name="TextBox 25"/>
            <p:cNvSpPr txBox="1"/>
            <p:nvPr/>
          </p:nvSpPr>
          <p:spPr>
            <a:xfrm>
              <a:off x="0" y="948267"/>
              <a:ext cx="4256610" cy="1684020"/>
            </a:xfrm>
            <a:prstGeom prst="rect">
              <a:avLst/>
            </a:prstGeom>
          </p:spPr>
          <p:txBody>
            <a:bodyPr lIns="0" tIns="0" rIns="0" bIns="0" rtlCol="0" anchor="t">
              <a:spAutoFit/>
            </a:bodyPr>
            <a:lstStyle/>
            <a:p>
              <a:pPr marL="0" lvl="0" indent="0">
                <a:lnSpc>
                  <a:spcPts val="2520"/>
                </a:lnSpc>
              </a:pPr>
              <a:r>
                <a:rPr lang="en-US" sz="1800">
                  <a:solidFill>
                    <a:srgbClr val="FFFFFF"/>
                  </a:solidFill>
                  <a:latin typeface="Open Sauce Light"/>
                </a:rPr>
                <a:t>Présentations des maquettes et explications sur les modifications apportées durant le développement</a:t>
              </a:r>
            </a:p>
          </p:txBody>
        </p:sp>
      </p:grpSp>
      <p:sp>
        <p:nvSpPr>
          <p:cNvPr id="26" name="TextBox 26"/>
          <p:cNvSpPr txBox="1"/>
          <p:nvPr/>
        </p:nvSpPr>
        <p:spPr>
          <a:xfrm>
            <a:off x="1028700" y="952500"/>
            <a:ext cx="3420611" cy="712470"/>
          </a:xfrm>
          <a:prstGeom prst="rect">
            <a:avLst/>
          </a:prstGeom>
        </p:spPr>
        <p:txBody>
          <a:bodyPr lIns="0" tIns="0" rIns="0" bIns="0" rtlCol="0" anchor="t">
            <a:spAutoFit/>
          </a:bodyPr>
          <a:lstStyle/>
          <a:p>
            <a:pPr>
              <a:lnSpc>
                <a:spcPts val="5880"/>
              </a:lnSpc>
            </a:pPr>
            <a:r>
              <a:rPr lang="en-US" sz="4200" spc="84" dirty="0">
                <a:solidFill>
                  <a:srgbClr val="FFFFFF"/>
                </a:solidFill>
                <a:latin typeface="Open Sans Semibold" pitchFamily="34" charset="0"/>
                <a:ea typeface="Open Sans Semibold" pitchFamily="34" charset="0"/>
                <a:cs typeface="Open Sans Semibold" pitchFamily="34" charset="0"/>
              </a:rPr>
              <a:t>05</a:t>
            </a:r>
          </a:p>
        </p:txBody>
      </p:sp>
      <p:sp>
        <p:nvSpPr>
          <p:cNvPr id="27" name="TextBox 27"/>
          <p:cNvSpPr txBox="1"/>
          <p:nvPr/>
        </p:nvSpPr>
        <p:spPr>
          <a:xfrm>
            <a:off x="14201274" y="982980"/>
            <a:ext cx="3058026" cy="365760"/>
          </a:xfrm>
          <a:prstGeom prst="rect">
            <a:avLst/>
          </a:prstGeom>
        </p:spPr>
        <p:txBody>
          <a:bodyPr lIns="0" tIns="0" rIns="0" bIns="0" rtlCol="0" anchor="t">
            <a:spAutoFit/>
          </a:bodyPr>
          <a:lstStyle/>
          <a:p>
            <a:pPr algn="r">
              <a:lnSpc>
                <a:spcPts val="2940"/>
              </a:lnSpc>
            </a:pPr>
            <a:r>
              <a:rPr lang="en-US" sz="2100">
                <a:solidFill>
                  <a:srgbClr val="FFFFFF"/>
                </a:solidFill>
                <a:latin typeface="Open Sauce Bold"/>
              </a:rPr>
              <a:t>PORTFOLIO_</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sp>
        <p:nvSpPr>
          <p:cNvPr id="2" name="AutoShape 2"/>
          <p:cNvSpPr/>
          <p:nvPr/>
        </p:nvSpPr>
        <p:spPr>
          <a:xfrm>
            <a:off x="6578863" y="2780587"/>
            <a:ext cx="5112964" cy="2546195"/>
          </a:xfrm>
          <a:prstGeom prst="rect">
            <a:avLst/>
          </a:prstGeom>
          <a:solidFill>
            <a:srgbClr val="FFFFFF"/>
          </a:solidFill>
        </p:spPr>
      </p:sp>
      <p:sp>
        <p:nvSpPr>
          <p:cNvPr id="3" name="AutoShape 3"/>
          <p:cNvSpPr/>
          <p:nvPr/>
        </p:nvSpPr>
        <p:spPr>
          <a:xfrm>
            <a:off x="1028700" y="9139590"/>
            <a:ext cx="10814199" cy="21906"/>
          </a:xfrm>
          <a:prstGeom prst="rect">
            <a:avLst/>
          </a:prstGeom>
          <a:solidFill>
            <a:srgbClr val="FFFFFF"/>
          </a:solidFill>
        </p:spPr>
      </p:sp>
      <p:sp>
        <p:nvSpPr>
          <p:cNvPr id="4" name="AutoShape 4"/>
          <p:cNvSpPr/>
          <p:nvPr/>
        </p:nvSpPr>
        <p:spPr>
          <a:xfrm>
            <a:off x="1028700" y="9043104"/>
            <a:ext cx="459929" cy="215196"/>
          </a:xfrm>
          <a:prstGeom prst="rect">
            <a:avLst/>
          </a:prstGeom>
          <a:solidFill>
            <a:srgbClr val="FFFFFF"/>
          </a:solidFill>
        </p:spPr>
      </p:sp>
      <p:sp>
        <p:nvSpPr>
          <p:cNvPr id="5" name="AutoShape 5"/>
          <p:cNvSpPr/>
          <p:nvPr/>
        </p:nvSpPr>
        <p:spPr>
          <a:xfrm>
            <a:off x="1064298" y="2780587"/>
            <a:ext cx="4926293" cy="2546195"/>
          </a:xfrm>
          <a:prstGeom prst="rect">
            <a:avLst/>
          </a:prstGeom>
          <a:solidFill>
            <a:srgbClr val="000000"/>
          </a:solidFill>
        </p:spPr>
      </p:sp>
      <p:sp>
        <p:nvSpPr>
          <p:cNvPr id="6" name="AutoShape 6"/>
          <p:cNvSpPr/>
          <p:nvPr/>
        </p:nvSpPr>
        <p:spPr>
          <a:xfrm>
            <a:off x="12154992" y="2780587"/>
            <a:ext cx="5112964" cy="2546195"/>
          </a:xfrm>
          <a:prstGeom prst="rect">
            <a:avLst/>
          </a:prstGeom>
          <a:solidFill>
            <a:srgbClr val="131313"/>
          </a:solidFill>
        </p:spPr>
      </p:sp>
      <p:grpSp>
        <p:nvGrpSpPr>
          <p:cNvPr id="7" name="Group 7"/>
          <p:cNvGrpSpPr/>
          <p:nvPr/>
        </p:nvGrpSpPr>
        <p:grpSpPr>
          <a:xfrm>
            <a:off x="1028700" y="2780587"/>
            <a:ext cx="4961891" cy="2546195"/>
            <a:chOff x="0" y="0"/>
            <a:chExt cx="2814882" cy="1444457"/>
          </a:xfrm>
        </p:grpSpPr>
        <p:sp>
          <p:nvSpPr>
            <p:cNvPr id="8" name="Freeform 8"/>
            <p:cNvSpPr/>
            <p:nvPr/>
          </p:nvSpPr>
          <p:spPr>
            <a:xfrm>
              <a:off x="0" y="0"/>
              <a:ext cx="2814882" cy="1444457"/>
            </a:xfrm>
            <a:custGeom>
              <a:avLst/>
              <a:gdLst/>
              <a:ahLst/>
              <a:cxnLst/>
              <a:rect l="l" t="t" r="r" b="b"/>
              <a:pathLst>
                <a:path w="2814882" h="1444457">
                  <a:moveTo>
                    <a:pt x="0" y="0"/>
                  </a:moveTo>
                  <a:lnTo>
                    <a:pt x="0" y="1444457"/>
                  </a:lnTo>
                  <a:lnTo>
                    <a:pt x="2814882" y="1444457"/>
                  </a:lnTo>
                  <a:lnTo>
                    <a:pt x="2814882" y="0"/>
                  </a:lnTo>
                  <a:lnTo>
                    <a:pt x="0" y="0"/>
                  </a:lnTo>
                  <a:close/>
                  <a:moveTo>
                    <a:pt x="2753922" y="1383497"/>
                  </a:moveTo>
                  <a:lnTo>
                    <a:pt x="59690" y="1383497"/>
                  </a:lnTo>
                  <a:lnTo>
                    <a:pt x="59690" y="59690"/>
                  </a:lnTo>
                  <a:lnTo>
                    <a:pt x="2753922" y="59690"/>
                  </a:lnTo>
                  <a:lnTo>
                    <a:pt x="2753922" y="1383497"/>
                  </a:lnTo>
                  <a:close/>
                </a:path>
              </a:pathLst>
            </a:custGeom>
            <a:solidFill>
              <a:srgbClr val="DADADA"/>
            </a:solidFill>
          </p:spPr>
        </p:sp>
      </p:grpSp>
      <p:sp>
        <p:nvSpPr>
          <p:cNvPr id="9" name="TextBox 9"/>
          <p:cNvSpPr txBox="1"/>
          <p:nvPr/>
        </p:nvSpPr>
        <p:spPr>
          <a:xfrm>
            <a:off x="12599323" y="3878425"/>
            <a:ext cx="4224301" cy="312420"/>
          </a:xfrm>
          <a:prstGeom prst="rect">
            <a:avLst/>
          </a:prstGeom>
        </p:spPr>
        <p:txBody>
          <a:bodyPr lIns="0" tIns="0" rIns="0" bIns="0" rtlCol="0" anchor="t">
            <a:spAutoFit/>
          </a:bodyPr>
          <a:lstStyle/>
          <a:p>
            <a:pPr marL="0" lvl="0" indent="0" algn="ctr">
              <a:lnSpc>
                <a:spcPts val="2520"/>
              </a:lnSpc>
              <a:spcBef>
                <a:spcPct val="0"/>
              </a:spcBef>
            </a:pPr>
            <a:r>
              <a:rPr lang="en-US" sz="1800" spc="270">
                <a:solidFill>
                  <a:srgbClr val="FFFFFF"/>
                </a:solidFill>
                <a:latin typeface="Open Sauce Light"/>
              </a:rPr>
              <a:t>CODE HEXA #131313</a:t>
            </a:r>
          </a:p>
        </p:txBody>
      </p:sp>
      <p:grpSp>
        <p:nvGrpSpPr>
          <p:cNvPr id="10" name="Group 10"/>
          <p:cNvGrpSpPr/>
          <p:nvPr/>
        </p:nvGrpSpPr>
        <p:grpSpPr>
          <a:xfrm>
            <a:off x="12154992" y="2780587"/>
            <a:ext cx="5104308" cy="2546195"/>
            <a:chOff x="0" y="0"/>
            <a:chExt cx="2895676" cy="1444457"/>
          </a:xfrm>
        </p:grpSpPr>
        <p:sp>
          <p:nvSpPr>
            <p:cNvPr id="11" name="Freeform 11"/>
            <p:cNvSpPr/>
            <p:nvPr/>
          </p:nvSpPr>
          <p:spPr>
            <a:xfrm>
              <a:off x="0" y="0"/>
              <a:ext cx="2895676" cy="1444457"/>
            </a:xfrm>
            <a:custGeom>
              <a:avLst/>
              <a:gdLst/>
              <a:ahLst/>
              <a:cxnLst/>
              <a:rect l="l" t="t" r="r" b="b"/>
              <a:pathLst>
                <a:path w="2895676" h="1444457">
                  <a:moveTo>
                    <a:pt x="0" y="0"/>
                  </a:moveTo>
                  <a:lnTo>
                    <a:pt x="0" y="1444457"/>
                  </a:lnTo>
                  <a:lnTo>
                    <a:pt x="2895676" y="1444457"/>
                  </a:lnTo>
                  <a:lnTo>
                    <a:pt x="2895676" y="0"/>
                  </a:lnTo>
                  <a:lnTo>
                    <a:pt x="0" y="0"/>
                  </a:lnTo>
                  <a:close/>
                  <a:moveTo>
                    <a:pt x="2834716" y="1383497"/>
                  </a:moveTo>
                  <a:lnTo>
                    <a:pt x="59690" y="1383497"/>
                  </a:lnTo>
                  <a:lnTo>
                    <a:pt x="59690" y="59690"/>
                  </a:lnTo>
                  <a:lnTo>
                    <a:pt x="2834716" y="59690"/>
                  </a:lnTo>
                  <a:lnTo>
                    <a:pt x="2834716" y="1383497"/>
                  </a:lnTo>
                  <a:close/>
                </a:path>
              </a:pathLst>
            </a:custGeom>
            <a:solidFill>
              <a:srgbClr val="DADADA"/>
            </a:solidFill>
          </p:spPr>
        </p:sp>
      </p:grpSp>
      <p:pic>
        <p:nvPicPr>
          <p:cNvPr id="12" name="Picture 12"/>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6578863" y="6065704"/>
            <a:ext cx="5112964" cy="2872556"/>
          </a:xfrm>
          <a:prstGeom prst="rect">
            <a:avLst/>
          </a:prstGeom>
        </p:spPr>
      </p:pic>
      <p:sp>
        <p:nvSpPr>
          <p:cNvPr id="13" name="TextBox 13"/>
          <p:cNvSpPr txBox="1"/>
          <p:nvPr/>
        </p:nvSpPr>
        <p:spPr>
          <a:xfrm>
            <a:off x="1028700" y="1156335"/>
            <a:ext cx="10814199" cy="1149350"/>
          </a:xfrm>
          <a:prstGeom prst="rect">
            <a:avLst/>
          </a:prstGeom>
        </p:spPr>
        <p:txBody>
          <a:bodyPr lIns="0" tIns="0" rIns="0" bIns="0" rtlCol="0" anchor="t">
            <a:spAutoFit/>
          </a:bodyPr>
          <a:lstStyle/>
          <a:p>
            <a:pPr marL="0" lvl="0" indent="0">
              <a:lnSpc>
                <a:spcPts val="8800"/>
              </a:lnSpc>
            </a:pPr>
            <a:r>
              <a:rPr lang="en-US" sz="8000" u="none">
                <a:solidFill>
                  <a:srgbClr val="FFFFFF"/>
                </a:solidFill>
                <a:latin typeface="Open Sauce SemiBold"/>
              </a:rPr>
              <a:t>Famille de Couleurs</a:t>
            </a:r>
          </a:p>
        </p:txBody>
      </p:sp>
      <p:sp>
        <p:nvSpPr>
          <p:cNvPr id="14" name="TextBox 14"/>
          <p:cNvSpPr txBox="1"/>
          <p:nvPr/>
        </p:nvSpPr>
        <p:spPr>
          <a:xfrm>
            <a:off x="15004964" y="8542020"/>
            <a:ext cx="2254336" cy="716280"/>
          </a:xfrm>
          <a:prstGeom prst="rect">
            <a:avLst/>
          </a:prstGeom>
        </p:spPr>
        <p:txBody>
          <a:bodyPr lIns="0" tIns="0" rIns="0" bIns="0" rtlCol="0" anchor="t">
            <a:spAutoFit/>
          </a:bodyPr>
          <a:lstStyle/>
          <a:p>
            <a:pPr algn="r">
              <a:lnSpc>
                <a:spcPts val="5880"/>
              </a:lnSpc>
            </a:pPr>
            <a:r>
              <a:rPr lang="en-US" sz="4200" spc="84" dirty="0">
                <a:solidFill>
                  <a:srgbClr val="FFFFFF"/>
                </a:solidFill>
                <a:latin typeface="Open Sans Semibold" pitchFamily="34" charset="0"/>
                <a:ea typeface="Open Sans Semibold" pitchFamily="34" charset="0"/>
                <a:cs typeface="Open Sans Semibold" pitchFamily="34" charset="0"/>
              </a:rPr>
              <a:t>06</a:t>
            </a:r>
          </a:p>
        </p:txBody>
      </p:sp>
      <p:sp>
        <p:nvSpPr>
          <p:cNvPr id="15" name="TextBox 15"/>
          <p:cNvSpPr txBox="1"/>
          <p:nvPr/>
        </p:nvSpPr>
        <p:spPr>
          <a:xfrm>
            <a:off x="877627" y="5570547"/>
            <a:ext cx="2349685" cy="300990"/>
          </a:xfrm>
          <a:prstGeom prst="rect">
            <a:avLst/>
          </a:prstGeom>
        </p:spPr>
        <p:txBody>
          <a:bodyPr lIns="0" tIns="0" rIns="0" bIns="0" rtlCol="0" anchor="t">
            <a:spAutoFit/>
          </a:bodyPr>
          <a:lstStyle/>
          <a:p>
            <a:pPr marL="0" lvl="0" indent="0">
              <a:lnSpc>
                <a:spcPts val="2560"/>
              </a:lnSpc>
              <a:spcBef>
                <a:spcPct val="0"/>
              </a:spcBef>
            </a:pPr>
            <a:r>
              <a:rPr lang="en-US" sz="1600">
                <a:solidFill>
                  <a:srgbClr val="FFFFFF"/>
                </a:solidFill>
                <a:latin typeface="Open Sauce Light"/>
              </a:rPr>
              <a:t>CMYK 0, 0, 0, 100</a:t>
            </a:r>
          </a:p>
        </p:txBody>
      </p:sp>
      <p:sp>
        <p:nvSpPr>
          <p:cNvPr id="16" name="TextBox 16"/>
          <p:cNvSpPr txBox="1"/>
          <p:nvPr/>
        </p:nvSpPr>
        <p:spPr>
          <a:xfrm>
            <a:off x="3640906" y="5570547"/>
            <a:ext cx="2349685" cy="300990"/>
          </a:xfrm>
          <a:prstGeom prst="rect">
            <a:avLst/>
          </a:prstGeom>
        </p:spPr>
        <p:txBody>
          <a:bodyPr lIns="0" tIns="0" rIns="0" bIns="0" rtlCol="0" anchor="t">
            <a:spAutoFit/>
          </a:bodyPr>
          <a:lstStyle/>
          <a:p>
            <a:pPr marL="0" lvl="0" indent="0">
              <a:lnSpc>
                <a:spcPts val="2560"/>
              </a:lnSpc>
              <a:spcBef>
                <a:spcPct val="0"/>
              </a:spcBef>
            </a:pPr>
            <a:r>
              <a:rPr lang="en-US" sz="1600">
                <a:solidFill>
                  <a:srgbClr val="FFFFFF"/>
                </a:solidFill>
                <a:latin typeface="Open Sauce Light"/>
              </a:rPr>
              <a:t>RGB 0, 0, 0</a:t>
            </a:r>
          </a:p>
        </p:txBody>
      </p:sp>
      <p:sp>
        <p:nvSpPr>
          <p:cNvPr id="17" name="TextBox 17"/>
          <p:cNvSpPr txBox="1"/>
          <p:nvPr/>
        </p:nvSpPr>
        <p:spPr>
          <a:xfrm>
            <a:off x="1321958" y="3878425"/>
            <a:ext cx="4224301" cy="312420"/>
          </a:xfrm>
          <a:prstGeom prst="rect">
            <a:avLst/>
          </a:prstGeom>
        </p:spPr>
        <p:txBody>
          <a:bodyPr lIns="0" tIns="0" rIns="0" bIns="0" rtlCol="0" anchor="t">
            <a:spAutoFit/>
          </a:bodyPr>
          <a:lstStyle/>
          <a:p>
            <a:pPr marL="0" lvl="0" indent="0" algn="ctr">
              <a:lnSpc>
                <a:spcPts val="2520"/>
              </a:lnSpc>
              <a:spcBef>
                <a:spcPct val="0"/>
              </a:spcBef>
            </a:pPr>
            <a:r>
              <a:rPr lang="en-US" sz="1800" spc="270">
                <a:solidFill>
                  <a:srgbClr val="FFFFFF"/>
                </a:solidFill>
                <a:latin typeface="Open Sauce Light"/>
              </a:rPr>
              <a:t>CODE HEXA #000000</a:t>
            </a:r>
          </a:p>
        </p:txBody>
      </p:sp>
      <p:sp>
        <p:nvSpPr>
          <p:cNvPr id="18" name="TextBox 18"/>
          <p:cNvSpPr txBox="1"/>
          <p:nvPr/>
        </p:nvSpPr>
        <p:spPr>
          <a:xfrm>
            <a:off x="6578863" y="5571817"/>
            <a:ext cx="2349685" cy="299720"/>
          </a:xfrm>
          <a:prstGeom prst="rect">
            <a:avLst/>
          </a:prstGeom>
        </p:spPr>
        <p:txBody>
          <a:bodyPr lIns="0" tIns="0" rIns="0" bIns="0" rtlCol="0" anchor="t">
            <a:spAutoFit/>
          </a:bodyPr>
          <a:lstStyle/>
          <a:p>
            <a:pPr marL="0" lvl="0" indent="0">
              <a:lnSpc>
                <a:spcPts val="2560"/>
              </a:lnSpc>
              <a:spcBef>
                <a:spcPct val="0"/>
              </a:spcBef>
            </a:pPr>
            <a:r>
              <a:rPr lang="en-US" sz="1600">
                <a:solidFill>
                  <a:srgbClr val="FFFFFF"/>
                </a:solidFill>
                <a:latin typeface="Open Sauce Light"/>
              </a:rPr>
              <a:t>CMYK 0, 0, 0, 0</a:t>
            </a:r>
          </a:p>
        </p:txBody>
      </p:sp>
      <p:sp>
        <p:nvSpPr>
          <p:cNvPr id="19" name="TextBox 19"/>
          <p:cNvSpPr txBox="1"/>
          <p:nvPr/>
        </p:nvSpPr>
        <p:spPr>
          <a:xfrm>
            <a:off x="9342141" y="5571817"/>
            <a:ext cx="2349685" cy="299720"/>
          </a:xfrm>
          <a:prstGeom prst="rect">
            <a:avLst/>
          </a:prstGeom>
        </p:spPr>
        <p:txBody>
          <a:bodyPr lIns="0" tIns="0" rIns="0" bIns="0" rtlCol="0" anchor="t">
            <a:spAutoFit/>
          </a:bodyPr>
          <a:lstStyle/>
          <a:p>
            <a:pPr marL="0" lvl="0" indent="0">
              <a:lnSpc>
                <a:spcPts val="2560"/>
              </a:lnSpc>
              <a:spcBef>
                <a:spcPct val="0"/>
              </a:spcBef>
            </a:pPr>
            <a:r>
              <a:rPr lang="en-US" sz="1600">
                <a:solidFill>
                  <a:srgbClr val="FFFFFF"/>
                </a:solidFill>
                <a:latin typeface="Open Sauce Light"/>
              </a:rPr>
              <a:t>RGB 255, 255, 255</a:t>
            </a:r>
          </a:p>
        </p:txBody>
      </p:sp>
      <p:sp>
        <p:nvSpPr>
          <p:cNvPr id="20" name="TextBox 20"/>
          <p:cNvSpPr txBox="1"/>
          <p:nvPr/>
        </p:nvSpPr>
        <p:spPr>
          <a:xfrm>
            <a:off x="6880776" y="3881282"/>
            <a:ext cx="4224301" cy="306705"/>
          </a:xfrm>
          <a:prstGeom prst="rect">
            <a:avLst/>
          </a:prstGeom>
        </p:spPr>
        <p:txBody>
          <a:bodyPr lIns="0" tIns="0" rIns="0" bIns="0" rtlCol="0" anchor="t">
            <a:spAutoFit/>
          </a:bodyPr>
          <a:lstStyle/>
          <a:p>
            <a:pPr marL="0" lvl="0" indent="0" algn="ctr">
              <a:lnSpc>
                <a:spcPts val="2520"/>
              </a:lnSpc>
              <a:spcBef>
                <a:spcPct val="0"/>
              </a:spcBef>
            </a:pPr>
            <a:r>
              <a:rPr lang="en-US" sz="1800" spc="270">
                <a:solidFill>
                  <a:srgbClr val="1B1B1B"/>
                </a:solidFill>
                <a:latin typeface="Open Sauce Light"/>
              </a:rPr>
              <a:t>CODE HEXA #FFFFFF</a:t>
            </a:r>
          </a:p>
        </p:txBody>
      </p:sp>
      <p:sp>
        <p:nvSpPr>
          <p:cNvPr id="21" name="TextBox 21"/>
          <p:cNvSpPr txBox="1"/>
          <p:nvPr/>
        </p:nvSpPr>
        <p:spPr>
          <a:xfrm>
            <a:off x="12297409" y="5570547"/>
            <a:ext cx="2349685" cy="300990"/>
          </a:xfrm>
          <a:prstGeom prst="rect">
            <a:avLst/>
          </a:prstGeom>
        </p:spPr>
        <p:txBody>
          <a:bodyPr lIns="0" tIns="0" rIns="0" bIns="0" rtlCol="0" anchor="t">
            <a:spAutoFit/>
          </a:bodyPr>
          <a:lstStyle/>
          <a:p>
            <a:pPr marL="0" lvl="0" indent="0">
              <a:lnSpc>
                <a:spcPts val="2560"/>
              </a:lnSpc>
              <a:spcBef>
                <a:spcPct val="0"/>
              </a:spcBef>
            </a:pPr>
            <a:r>
              <a:rPr lang="en-US" sz="1600">
                <a:solidFill>
                  <a:srgbClr val="FFFFFF"/>
                </a:solidFill>
                <a:latin typeface="Open Sauce Light"/>
              </a:rPr>
              <a:t>CMYK 0, 0, 0, 93</a:t>
            </a:r>
          </a:p>
        </p:txBody>
      </p:sp>
      <p:sp>
        <p:nvSpPr>
          <p:cNvPr id="22" name="TextBox 22"/>
          <p:cNvSpPr txBox="1"/>
          <p:nvPr/>
        </p:nvSpPr>
        <p:spPr>
          <a:xfrm>
            <a:off x="15060688" y="5570547"/>
            <a:ext cx="2349685" cy="300990"/>
          </a:xfrm>
          <a:prstGeom prst="rect">
            <a:avLst/>
          </a:prstGeom>
        </p:spPr>
        <p:txBody>
          <a:bodyPr lIns="0" tIns="0" rIns="0" bIns="0" rtlCol="0" anchor="t">
            <a:spAutoFit/>
          </a:bodyPr>
          <a:lstStyle/>
          <a:p>
            <a:pPr marL="0" lvl="0" indent="0">
              <a:lnSpc>
                <a:spcPts val="2560"/>
              </a:lnSpc>
              <a:spcBef>
                <a:spcPct val="0"/>
              </a:spcBef>
            </a:pPr>
            <a:r>
              <a:rPr lang="en-US" sz="1600">
                <a:solidFill>
                  <a:srgbClr val="FFFFFF"/>
                </a:solidFill>
                <a:latin typeface="Open Sauce Light"/>
              </a:rPr>
              <a:t>RGB 19, 19, 19</a:t>
            </a:r>
          </a:p>
        </p:txBody>
      </p:sp>
      <p:sp>
        <p:nvSpPr>
          <p:cNvPr id="23" name="TextBox 23"/>
          <p:cNvSpPr txBox="1"/>
          <p:nvPr/>
        </p:nvSpPr>
        <p:spPr>
          <a:xfrm>
            <a:off x="14201274" y="982980"/>
            <a:ext cx="3058026" cy="365760"/>
          </a:xfrm>
          <a:prstGeom prst="rect">
            <a:avLst/>
          </a:prstGeom>
        </p:spPr>
        <p:txBody>
          <a:bodyPr lIns="0" tIns="0" rIns="0" bIns="0" rtlCol="0" anchor="t">
            <a:spAutoFit/>
          </a:bodyPr>
          <a:lstStyle/>
          <a:p>
            <a:pPr algn="r">
              <a:lnSpc>
                <a:spcPts val="2940"/>
              </a:lnSpc>
            </a:pPr>
            <a:r>
              <a:rPr lang="en-US" sz="2100">
                <a:solidFill>
                  <a:srgbClr val="FFFFFF"/>
                </a:solidFill>
                <a:latin typeface="Open Sauce Bold"/>
              </a:rPr>
              <a:t>PORTFOLIO_</a:t>
            </a:r>
          </a:p>
        </p:txBody>
      </p:sp>
      <p:sp>
        <p:nvSpPr>
          <p:cNvPr id="24" name="TextBox 24"/>
          <p:cNvSpPr txBox="1"/>
          <p:nvPr/>
        </p:nvSpPr>
        <p:spPr>
          <a:xfrm>
            <a:off x="2354561" y="7326722"/>
            <a:ext cx="4224301" cy="312420"/>
          </a:xfrm>
          <a:prstGeom prst="rect">
            <a:avLst/>
          </a:prstGeom>
        </p:spPr>
        <p:txBody>
          <a:bodyPr lIns="0" tIns="0" rIns="0" bIns="0" rtlCol="0" anchor="t">
            <a:spAutoFit/>
          </a:bodyPr>
          <a:lstStyle/>
          <a:p>
            <a:pPr marL="0" lvl="0" indent="0" algn="ctr">
              <a:lnSpc>
                <a:spcPts val="2520"/>
              </a:lnSpc>
              <a:spcBef>
                <a:spcPct val="0"/>
              </a:spcBef>
            </a:pPr>
            <a:r>
              <a:rPr lang="en-US" sz="1800" spc="270">
                <a:solidFill>
                  <a:srgbClr val="FFFFFF"/>
                </a:solidFill>
                <a:latin typeface="Open Sauce Light"/>
              </a:rPr>
              <a:t>CODE HEXA #04009D</a:t>
            </a:r>
          </a:p>
        </p:txBody>
      </p:sp>
      <p:sp>
        <p:nvSpPr>
          <p:cNvPr id="25" name="TextBox 25"/>
          <p:cNvSpPr txBox="1"/>
          <p:nvPr/>
        </p:nvSpPr>
        <p:spPr>
          <a:xfrm>
            <a:off x="11691826" y="7326722"/>
            <a:ext cx="4224301" cy="312420"/>
          </a:xfrm>
          <a:prstGeom prst="rect">
            <a:avLst/>
          </a:prstGeom>
        </p:spPr>
        <p:txBody>
          <a:bodyPr lIns="0" tIns="0" rIns="0" bIns="0" rtlCol="0" anchor="t">
            <a:spAutoFit/>
          </a:bodyPr>
          <a:lstStyle/>
          <a:p>
            <a:pPr marL="0" lvl="0" indent="0" algn="ctr">
              <a:lnSpc>
                <a:spcPts val="2520"/>
              </a:lnSpc>
              <a:spcBef>
                <a:spcPct val="0"/>
              </a:spcBef>
            </a:pPr>
            <a:r>
              <a:rPr lang="en-US" sz="1800" spc="270">
                <a:solidFill>
                  <a:srgbClr val="FFFFFF"/>
                </a:solidFill>
                <a:latin typeface="Open Sauce Light"/>
              </a:rPr>
              <a:t>CODE HEXA #06004D</a:t>
            </a:r>
          </a:p>
        </p:txBody>
      </p:sp>
      <p:sp>
        <p:nvSpPr>
          <p:cNvPr id="26" name="TextBox 26"/>
          <p:cNvSpPr txBox="1"/>
          <p:nvPr/>
        </p:nvSpPr>
        <p:spPr>
          <a:xfrm>
            <a:off x="2950021" y="7844554"/>
            <a:ext cx="2349685" cy="300990"/>
          </a:xfrm>
          <a:prstGeom prst="rect">
            <a:avLst/>
          </a:prstGeom>
        </p:spPr>
        <p:txBody>
          <a:bodyPr lIns="0" tIns="0" rIns="0" bIns="0" rtlCol="0" anchor="t">
            <a:spAutoFit/>
          </a:bodyPr>
          <a:lstStyle/>
          <a:p>
            <a:pPr marL="0" lvl="0" indent="0">
              <a:lnSpc>
                <a:spcPts val="2560"/>
              </a:lnSpc>
              <a:spcBef>
                <a:spcPct val="0"/>
              </a:spcBef>
            </a:pPr>
            <a:r>
              <a:rPr lang="en-US" sz="1600">
                <a:solidFill>
                  <a:srgbClr val="FFFFFF"/>
                </a:solidFill>
                <a:latin typeface="Open Sauce Light"/>
              </a:rPr>
              <a:t>CMYK 97,100, 0, 38</a:t>
            </a:r>
          </a:p>
        </p:txBody>
      </p:sp>
      <p:sp>
        <p:nvSpPr>
          <p:cNvPr id="27" name="TextBox 27"/>
          <p:cNvSpPr txBox="1"/>
          <p:nvPr/>
        </p:nvSpPr>
        <p:spPr>
          <a:xfrm>
            <a:off x="2950021" y="8207233"/>
            <a:ext cx="2349685" cy="300990"/>
          </a:xfrm>
          <a:prstGeom prst="rect">
            <a:avLst/>
          </a:prstGeom>
        </p:spPr>
        <p:txBody>
          <a:bodyPr lIns="0" tIns="0" rIns="0" bIns="0" rtlCol="0" anchor="t">
            <a:spAutoFit/>
          </a:bodyPr>
          <a:lstStyle/>
          <a:p>
            <a:pPr marL="0" lvl="0" indent="0">
              <a:lnSpc>
                <a:spcPts val="2560"/>
              </a:lnSpc>
              <a:spcBef>
                <a:spcPct val="0"/>
              </a:spcBef>
            </a:pPr>
            <a:r>
              <a:rPr lang="en-US" sz="1600">
                <a:solidFill>
                  <a:srgbClr val="FFFFFF"/>
                </a:solidFill>
                <a:latin typeface="Open Sauce Light"/>
              </a:rPr>
              <a:t>RGB 04, 00, 157</a:t>
            </a:r>
          </a:p>
        </p:txBody>
      </p:sp>
      <p:sp>
        <p:nvSpPr>
          <p:cNvPr id="28" name="TextBox 28"/>
          <p:cNvSpPr txBox="1"/>
          <p:nvPr/>
        </p:nvSpPr>
        <p:spPr>
          <a:xfrm>
            <a:off x="12297409" y="7722634"/>
            <a:ext cx="2349685" cy="300990"/>
          </a:xfrm>
          <a:prstGeom prst="rect">
            <a:avLst/>
          </a:prstGeom>
        </p:spPr>
        <p:txBody>
          <a:bodyPr lIns="0" tIns="0" rIns="0" bIns="0" rtlCol="0" anchor="t">
            <a:spAutoFit/>
          </a:bodyPr>
          <a:lstStyle/>
          <a:p>
            <a:pPr marL="0" lvl="0" indent="0">
              <a:lnSpc>
                <a:spcPts val="2560"/>
              </a:lnSpc>
              <a:spcBef>
                <a:spcPct val="0"/>
              </a:spcBef>
            </a:pPr>
            <a:r>
              <a:rPr lang="en-US" sz="1600">
                <a:solidFill>
                  <a:srgbClr val="FFFFFF"/>
                </a:solidFill>
                <a:latin typeface="Open Sauce Light"/>
              </a:rPr>
              <a:t>CMYK 92,100, 0, 70</a:t>
            </a:r>
          </a:p>
        </p:txBody>
      </p:sp>
      <p:sp>
        <p:nvSpPr>
          <p:cNvPr id="29" name="TextBox 29"/>
          <p:cNvSpPr txBox="1"/>
          <p:nvPr/>
        </p:nvSpPr>
        <p:spPr>
          <a:xfrm>
            <a:off x="12297409" y="8085313"/>
            <a:ext cx="2349685" cy="300990"/>
          </a:xfrm>
          <a:prstGeom prst="rect">
            <a:avLst/>
          </a:prstGeom>
        </p:spPr>
        <p:txBody>
          <a:bodyPr lIns="0" tIns="0" rIns="0" bIns="0" rtlCol="0" anchor="t">
            <a:spAutoFit/>
          </a:bodyPr>
          <a:lstStyle/>
          <a:p>
            <a:pPr marL="0" lvl="0" indent="0">
              <a:lnSpc>
                <a:spcPts val="2560"/>
              </a:lnSpc>
              <a:spcBef>
                <a:spcPct val="0"/>
              </a:spcBef>
            </a:pPr>
            <a:r>
              <a:rPr lang="en-US" sz="1600">
                <a:solidFill>
                  <a:srgbClr val="FFFFFF"/>
                </a:solidFill>
                <a:latin typeface="Open Sauce Light"/>
              </a:rPr>
              <a:t>RGB 06, 00, 77</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grpSp>
        <p:nvGrpSpPr>
          <p:cNvPr id="2" name="Group 2"/>
          <p:cNvGrpSpPr/>
          <p:nvPr/>
        </p:nvGrpSpPr>
        <p:grpSpPr>
          <a:xfrm>
            <a:off x="921102" y="1728891"/>
            <a:ext cx="215196" cy="8229600"/>
            <a:chOff x="0" y="0"/>
            <a:chExt cx="286927" cy="10972800"/>
          </a:xfrm>
        </p:grpSpPr>
        <p:sp>
          <p:nvSpPr>
            <p:cNvPr id="3" name="AutoShape 3"/>
            <p:cNvSpPr/>
            <p:nvPr/>
          </p:nvSpPr>
          <p:spPr>
            <a:xfrm>
              <a:off x="128647" y="0"/>
              <a:ext cx="29633" cy="10972800"/>
            </a:xfrm>
            <a:prstGeom prst="rect">
              <a:avLst/>
            </a:prstGeom>
            <a:solidFill>
              <a:srgbClr val="FFFFFF"/>
            </a:solidFill>
          </p:spPr>
        </p:sp>
        <p:sp>
          <p:nvSpPr>
            <p:cNvPr id="4" name="AutoShape 4"/>
            <p:cNvSpPr/>
            <p:nvPr/>
          </p:nvSpPr>
          <p:spPr>
            <a:xfrm rot="-5400000">
              <a:off x="-163156" y="163156"/>
              <a:ext cx="613239" cy="286927"/>
            </a:xfrm>
            <a:prstGeom prst="rect">
              <a:avLst/>
            </a:prstGeom>
            <a:solidFill>
              <a:srgbClr val="FFFFFF"/>
            </a:solidFill>
          </p:spPr>
        </p:sp>
      </p:grpSp>
      <p:sp>
        <p:nvSpPr>
          <p:cNvPr id="5" name="AutoShape 5"/>
          <p:cNvSpPr/>
          <p:nvPr/>
        </p:nvSpPr>
        <p:spPr>
          <a:xfrm>
            <a:off x="1028700" y="3026463"/>
            <a:ext cx="15448952" cy="31182"/>
          </a:xfrm>
          <a:prstGeom prst="rect">
            <a:avLst/>
          </a:prstGeom>
          <a:solidFill>
            <a:srgbClr val="FFFFFF"/>
          </a:solidFill>
        </p:spPr>
      </p:sp>
      <p:sp>
        <p:nvSpPr>
          <p:cNvPr id="6" name="AutoShape 6"/>
          <p:cNvSpPr/>
          <p:nvPr/>
        </p:nvSpPr>
        <p:spPr>
          <a:xfrm>
            <a:off x="1028700" y="6790371"/>
            <a:ext cx="8075998" cy="9595"/>
          </a:xfrm>
          <a:prstGeom prst="rect">
            <a:avLst/>
          </a:prstGeom>
          <a:solidFill>
            <a:srgbClr val="FFFFFF"/>
          </a:solidFill>
        </p:spPr>
      </p:sp>
      <p:pic>
        <p:nvPicPr>
          <p:cNvPr id="7" name="Picture 7"/>
          <p:cNvPicPr>
            <a:picLocks noChangeAspect="1"/>
          </p:cNvPicPr>
          <p:nvPr/>
        </p:nvPicPr>
        <p:blipFill>
          <a:blip r:embed="rId2"/>
          <a:srcRect/>
          <a:stretch>
            <a:fillRect/>
          </a:stretch>
        </p:blipFill>
        <p:spPr>
          <a:xfrm>
            <a:off x="4322766" y="7364899"/>
            <a:ext cx="1927619" cy="1927619"/>
          </a:xfrm>
          <a:prstGeom prst="rect">
            <a:avLst/>
          </a:prstGeom>
        </p:spPr>
      </p:pic>
      <p:sp>
        <p:nvSpPr>
          <p:cNvPr id="8" name="AutoShape 8"/>
          <p:cNvSpPr/>
          <p:nvPr/>
        </p:nvSpPr>
        <p:spPr>
          <a:xfrm>
            <a:off x="11079941" y="3966890"/>
            <a:ext cx="2519280" cy="1589327"/>
          </a:xfrm>
          <a:prstGeom prst="rect">
            <a:avLst/>
          </a:prstGeom>
          <a:solidFill>
            <a:srgbClr val="000000"/>
          </a:solidFill>
        </p:spPr>
      </p:sp>
      <p:grpSp>
        <p:nvGrpSpPr>
          <p:cNvPr id="9" name="Group 9"/>
          <p:cNvGrpSpPr/>
          <p:nvPr/>
        </p:nvGrpSpPr>
        <p:grpSpPr>
          <a:xfrm>
            <a:off x="11057721" y="3966890"/>
            <a:ext cx="2541500" cy="1589327"/>
            <a:chOff x="0" y="0"/>
            <a:chExt cx="2309837" cy="1444457"/>
          </a:xfrm>
        </p:grpSpPr>
        <p:sp>
          <p:nvSpPr>
            <p:cNvPr id="10" name="Freeform 10"/>
            <p:cNvSpPr/>
            <p:nvPr/>
          </p:nvSpPr>
          <p:spPr>
            <a:xfrm>
              <a:off x="0" y="0"/>
              <a:ext cx="2309837" cy="1444457"/>
            </a:xfrm>
            <a:custGeom>
              <a:avLst/>
              <a:gdLst/>
              <a:ahLst/>
              <a:cxnLst/>
              <a:rect l="l" t="t" r="r" b="b"/>
              <a:pathLst>
                <a:path w="2309837" h="1444457">
                  <a:moveTo>
                    <a:pt x="0" y="0"/>
                  </a:moveTo>
                  <a:lnTo>
                    <a:pt x="0" y="1444457"/>
                  </a:lnTo>
                  <a:lnTo>
                    <a:pt x="2309837" y="1444457"/>
                  </a:lnTo>
                  <a:lnTo>
                    <a:pt x="2309837" y="0"/>
                  </a:lnTo>
                  <a:lnTo>
                    <a:pt x="0" y="0"/>
                  </a:lnTo>
                  <a:close/>
                  <a:moveTo>
                    <a:pt x="2248877" y="1383497"/>
                  </a:moveTo>
                  <a:lnTo>
                    <a:pt x="59690" y="1383497"/>
                  </a:lnTo>
                  <a:lnTo>
                    <a:pt x="59690" y="59690"/>
                  </a:lnTo>
                  <a:lnTo>
                    <a:pt x="2248877" y="59690"/>
                  </a:lnTo>
                  <a:lnTo>
                    <a:pt x="2248877" y="1383497"/>
                  </a:lnTo>
                  <a:close/>
                </a:path>
              </a:pathLst>
            </a:custGeom>
            <a:solidFill>
              <a:srgbClr val="DADADA"/>
            </a:solidFill>
          </p:spPr>
        </p:sp>
      </p:grpSp>
      <p:pic>
        <p:nvPicPr>
          <p:cNvPr id="11" name="Picture 11"/>
          <p:cNvPicPr>
            <a:picLocks noChangeAspect="1"/>
          </p:cNvPicPr>
          <p:nvPr/>
        </p:nvPicPr>
        <p:blipFill>
          <a:blip r:embed="rId3"/>
          <a:srcRect/>
          <a:stretch>
            <a:fillRect/>
          </a:stretch>
        </p:blipFill>
        <p:spPr>
          <a:xfrm>
            <a:off x="3774109" y="4049574"/>
            <a:ext cx="3173814" cy="1436901"/>
          </a:xfrm>
          <a:prstGeom prst="rect">
            <a:avLst/>
          </a:prstGeom>
        </p:spPr>
      </p:pic>
      <p:grpSp>
        <p:nvGrpSpPr>
          <p:cNvPr id="12" name="Group 12"/>
          <p:cNvGrpSpPr/>
          <p:nvPr/>
        </p:nvGrpSpPr>
        <p:grpSpPr>
          <a:xfrm>
            <a:off x="11079941" y="5846718"/>
            <a:ext cx="2519280" cy="1589327"/>
            <a:chOff x="0" y="0"/>
            <a:chExt cx="3398762" cy="2144162"/>
          </a:xfrm>
        </p:grpSpPr>
        <p:sp>
          <p:nvSpPr>
            <p:cNvPr id="13" name="Freeform 13"/>
            <p:cNvSpPr/>
            <p:nvPr/>
          </p:nvSpPr>
          <p:spPr>
            <a:xfrm>
              <a:off x="0" y="0"/>
              <a:ext cx="3398762" cy="2144163"/>
            </a:xfrm>
            <a:custGeom>
              <a:avLst/>
              <a:gdLst/>
              <a:ahLst/>
              <a:cxnLst/>
              <a:rect l="l" t="t" r="r" b="b"/>
              <a:pathLst>
                <a:path w="3398762" h="2144163">
                  <a:moveTo>
                    <a:pt x="0" y="0"/>
                  </a:moveTo>
                  <a:lnTo>
                    <a:pt x="3398762" y="0"/>
                  </a:lnTo>
                  <a:lnTo>
                    <a:pt x="3398762" y="2144163"/>
                  </a:lnTo>
                  <a:lnTo>
                    <a:pt x="0" y="2144163"/>
                  </a:lnTo>
                  <a:close/>
                </a:path>
              </a:pathLst>
            </a:custGeom>
            <a:solidFill>
              <a:srgbClr val="DADADA"/>
            </a:solidFill>
          </p:spPr>
        </p:sp>
      </p:grpSp>
      <p:sp>
        <p:nvSpPr>
          <p:cNvPr id="14" name="TextBox 14"/>
          <p:cNvSpPr txBox="1"/>
          <p:nvPr/>
        </p:nvSpPr>
        <p:spPr>
          <a:xfrm>
            <a:off x="7501607" y="807402"/>
            <a:ext cx="3284787" cy="1149350"/>
          </a:xfrm>
          <a:prstGeom prst="rect">
            <a:avLst/>
          </a:prstGeom>
        </p:spPr>
        <p:txBody>
          <a:bodyPr lIns="0" tIns="0" rIns="0" bIns="0" rtlCol="0" anchor="t">
            <a:spAutoFit/>
          </a:bodyPr>
          <a:lstStyle/>
          <a:p>
            <a:pPr marL="0" lvl="0" indent="0">
              <a:lnSpc>
                <a:spcPts val="8800"/>
              </a:lnSpc>
            </a:pPr>
            <a:r>
              <a:rPr lang="en-US" sz="8000">
                <a:solidFill>
                  <a:srgbClr val="FFFFFF"/>
                </a:solidFill>
                <a:latin typeface="Open Sauce SemiBold"/>
              </a:rPr>
              <a:t>Logo</a:t>
            </a:r>
          </a:p>
        </p:txBody>
      </p:sp>
      <p:sp>
        <p:nvSpPr>
          <p:cNvPr id="15" name="TextBox 15"/>
          <p:cNvSpPr txBox="1"/>
          <p:nvPr/>
        </p:nvSpPr>
        <p:spPr>
          <a:xfrm>
            <a:off x="1618892" y="4422824"/>
            <a:ext cx="1710305" cy="670560"/>
          </a:xfrm>
          <a:prstGeom prst="rect">
            <a:avLst/>
          </a:prstGeom>
        </p:spPr>
        <p:txBody>
          <a:bodyPr lIns="0" tIns="0" rIns="0" bIns="0" rtlCol="0" anchor="t">
            <a:spAutoFit/>
          </a:bodyPr>
          <a:lstStyle/>
          <a:p>
            <a:pPr>
              <a:lnSpc>
                <a:spcPts val="5460"/>
              </a:lnSpc>
            </a:pPr>
            <a:r>
              <a:rPr lang="en-US" sz="4200">
                <a:solidFill>
                  <a:srgbClr val="FFFFFF"/>
                </a:solidFill>
                <a:latin typeface="Open Sauce Light"/>
              </a:rPr>
              <a:t> logo</a:t>
            </a:r>
          </a:p>
        </p:txBody>
      </p:sp>
      <p:sp>
        <p:nvSpPr>
          <p:cNvPr id="16" name="TextBox 16"/>
          <p:cNvSpPr txBox="1"/>
          <p:nvPr/>
        </p:nvSpPr>
        <p:spPr>
          <a:xfrm>
            <a:off x="1712901" y="8064489"/>
            <a:ext cx="2251731" cy="670560"/>
          </a:xfrm>
          <a:prstGeom prst="rect">
            <a:avLst/>
          </a:prstGeom>
        </p:spPr>
        <p:txBody>
          <a:bodyPr lIns="0" tIns="0" rIns="0" bIns="0" rtlCol="0" anchor="t">
            <a:spAutoFit/>
          </a:bodyPr>
          <a:lstStyle/>
          <a:p>
            <a:pPr>
              <a:lnSpc>
                <a:spcPts val="5460"/>
              </a:lnSpc>
            </a:pPr>
            <a:r>
              <a:rPr lang="en-US" sz="4200">
                <a:solidFill>
                  <a:srgbClr val="FFFFFF"/>
                </a:solidFill>
                <a:latin typeface="Open Sauce Light"/>
              </a:rPr>
              <a:t> Favicon</a:t>
            </a:r>
          </a:p>
        </p:txBody>
      </p:sp>
      <p:sp>
        <p:nvSpPr>
          <p:cNvPr id="17" name="TextBox 17"/>
          <p:cNvSpPr txBox="1"/>
          <p:nvPr/>
        </p:nvSpPr>
        <p:spPr>
          <a:xfrm>
            <a:off x="1028700" y="981075"/>
            <a:ext cx="3173814" cy="348429"/>
          </a:xfrm>
          <a:prstGeom prst="rect">
            <a:avLst/>
          </a:prstGeom>
        </p:spPr>
        <p:txBody>
          <a:bodyPr lIns="0" tIns="0" rIns="0" bIns="0" rtlCol="0" anchor="t">
            <a:spAutoFit/>
          </a:bodyPr>
          <a:lstStyle/>
          <a:p>
            <a:pPr>
              <a:lnSpc>
                <a:spcPts val="2940"/>
              </a:lnSpc>
            </a:pPr>
            <a:r>
              <a:rPr lang="en-US" sz="2100" spc="315" dirty="0">
                <a:solidFill>
                  <a:srgbClr val="FFFFFF"/>
                </a:solidFill>
                <a:latin typeface="Open Sans Semibold" pitchFamily="34" charset="0"/>
                <a:ea typeface="Open Sans Semibold" pitchFamily="34" charset="0"/>
                <a:cs typeface="Open Sans Semibold" pitchFamily="34" charset="0"/>
              </a:rPr>
              <a:t>THOMAS-ROESS</a:t>
            </a:r>
          </a:p>
        </p:txBody>
      </p:sp>
      <p:sp>
        <p:nvSpPr>
          <p:cNvPr id="18" name="TextBox 18"/>
          <p:cNvSpPr txBox="1"/>
          <p:nvPr/>
        </p:nvSpPr>
        <p:spPr>
          <a:xfrm>
            <a:off x="14201274" y="982980"/>
            <a:ext cx="3058026" cy="365760"/>
          </a:xfrm>
          <a:prstGeom prst="rect">
            <a:avLst/>
          </a:prstGeom>
        </p:spPr>
        <p:txBody>
          <a:bodyPr lIns="0" tIns="0" rIns="0" bIns="0" rtlCol="0" anchor="t">
            <a:spAutoFit/>
          </a:bodyPr>
          <a:lstStyle/>
          <a:p>
            <a:pPr algn="r">
              <a:lnSpc>
                <a:spcPts val="2940"/>
              </a:lnSpc>
            </a:pPr>
            <a:r>
              <a:rPr lang="en-US" sz="2100">
                <a:solidFill>
                  <a:srgbClr val="FFFFFF"/>
                </a:solidFill>
                <a:latin typeface="Open Sauce Bold"/>
              </a:rPr>
              <a:t>PORTFOLIO_</a:t>
            </a:r>
          </a:p>
        </p:txBody>
      </p:sp>
      <p:sp>
        <p:nvSpPr>
          <p:cNvPr id="19" name="TextBox 19"/>
          <p:cNvSpPr txBox="1"/>
          <p:nvPr/>
        </p:nvSpPr>
        <p:spPr>
          <a:xfrm>
            <a:off x="11240772" y="4658672"/>
            <a:ext cx="2193561" cy="186712"/>
          </a:xfrm>
          <a:prstGeom prst="rect">
            <a:avLst/>
          </a:prstGeom>
        </p:spPr>
        <p:txBody>
          <a:bodyPr lIns="0" tIns="0" rIns="0" bIns="0" rtlCol="0" anchor="t">
            <a:spAutoFit/>
          </a:bodyPr>
          <a:lstStyle/>
          <a:p>
            <a:pPr marL="0" lvl="0" indent="0" algn="ctr">
              <a:lnSpc>
                <a:spcPts val="1572"/>
              </a:lnSpc>
              <a:spcBef>
                <a:spcPct val="0"/>
              </a:spcBef>
            </a:pPr>
            <a:r>
              <a:rPr lang="en-US" sz="1123" spc="168">
                <a:solidFill>
                  <a:srgbClr val="FFFFFF"/>
                </a:solidFill>
                <a:latin typeface="Open Sauce Light"/>
              </a:rPr>
              <a:t>#000000</a:t>
            </a:r>
          </a:p>
        </p:txBody>
      </p:sp>
      <p:sp>
        <p:nvSpPr>
          <p:cNvPr id="20" name="TextBox 20"/>
          <p:cNvSpPr txBox="1"/>
          <p:nvPr/>
        </p:nvSpPr>
        <p:spPr>
          <a:xfrm>
            <a:off x="11242800" y="6541351"/>
            <a:ext cx="2193561" cy="181012"/>
          </a:xfrm>
          <a:prstGeom prst="rect">
            <a:avLst/>
          </a:prstGeom>
        </p:spPr>
        <p:txBody>
          <a:bodyPr lIns="0" tIns="0" rIns="0" bIns="0" rtlCol="0" anchor="t">
            <a:spAutoFit/>
          </a:bodyPr>
          <a:lstStyle/>
          <a:p>
            <a:pPr marL="0" lvl="0" indent="0" algn="ctr">
              <a:lnSpc>
                <a:spcPts val="1572"/>
              </a:lnSpc>
              <a:spcBef>
                <a:spcPct val="0"/>
              </a:spcBef>
            </a:pPr>
            <a:r>
              <a:rPr lang="en-US" sz="1123" spc="168">
                <a:solidFill>
                  <a:srgbClr val="000000"/>
                </a:solidFill>
                <a:latin typeface="Open Sauce Light"/>
              </a:rPr>
              <a:t>#E3E3E3</a:t>
            </a:r>
          </a:p>
        </p:txBody>
      </p:sp>
      <p:grpSp>
        <p:nvGrpSpPr>
          <p:cNvPr id="21" name="Group 21"/>
          <p:cNvGrpSpPr/>
          <p:nvPr/>
        </p:nvGrpSpPr>
        <p:grpSpPr>
          <a:xfrm>
            <a:off x="11079941" y="7703191"/>
            <a:ext cx="2519280" cy="1589327"/>
            <a:chOff x="0" y="0"/>
            <a:chExt cx="3398762" cy="2144162"/>
          </a:xfrm>
        </p:grpSpPr>
        <p:sp>
          <p:nvSpPr>
            <p:cNvPr id="22" name="Freeform 22"/>
            <p:cNvSpPr/>
            <p:nvPr/>
          </p:nvSpPr>
          <p:spPr>
            <a:xfrm>
              <a:off x="0" y="0"/>
              <a:ext cx="3398762" cy="2144163"/>
            </a:xfrm>
            <a:custGeom>
              <a:avLst/>
              <a:gdLst/>
              <a:ahLst/>
              <a:cxnLst/>
              <a:rect l="l" t="t" r="r" b="b"/>
              <a:pathLst>
                <a:path w="3398762" h="2144163">
                  <a:moveTo>
                    <a:pt x="0" y="0"/>
                  </a:moveTo>
                  <a:lnTo>
                    <a:pt x="3398762" y="0"/>
                  </a:lnTo>
                  <a:lnTo>
                    <a:pt x="3398762" y="2144163"/>
                  </a:lnTo>
                  <a:lnTo>
                    <a:pt x="0" y="2144163"/>
                  </a:lnTo>
                  <a:close/>
                </a:path>
              </a:pathLst>
            </a:custGeom>
            <a:solidFill>
              <a:srgbClr val="FFFFFF"/>
            </a:solidFill>
          </p:spPr>
        </p:sp>
      </p:grpSp>
      <p:sp>
        <p:nvSpPr>
          <p:cNvPr id="23" name="TextBox 23"/>
          <p:cNvSpPr txBox="1"/>
          <p:nvPr/>
        </p:nvSpPr>
        <p:spPr>
          <a:xfrm>
            <a:off x="11242800" y="8397824"/>
            <a:ext cx="2193561" cy="181012"/>
          </a:xfrm>
          <a:prstGeom prst="rect">
            <a:avLst/>
          </a:prstGeom>
        </p:spPr>
        <p:txBody>
          <a:bodyPr lIns="0" tIns="0" rIns="0" bIns="0" rtlCol="0" anchor="t">
            <a:spAutoFit/>
          </a:bodyPr>
          <a:lstStyle/>
          <a:p>
            <a:pPr marL="0" lvl="0" indent="0" algn="ctr">
              <a:lnSpc>
                <a:spcPts val="1572"/>
              </a:lnSpc>
              <a:spcBef>
                <a:spcPct val="0"/>
              </a:spcBef>
            </a:pPr>
            <a:r>
              <a:rPr lang="en-US" sz="1123" spc="168">
                <a:solidFill>
                  <a:srgbClr val="000000"/>
                </a:solidFill>
                <a:latin typeface="Open Sauce Light"/>
              </a:rPr>
              <a:t>#FFFFFF</a:t>
            </a:r>
          </a:p>
        </p:txBody>
      </p:sp>
      <p:sp>
        <p:nvSpPr>
          <p:cNvPr id="24" name="AutoShape 24"/>
          <p:cNvSpPr/>
          <p:nvPr/>
        </p:nvSpPr>
        <p:spPr>
          <a:xfrm rot="5400000">
            <a:off x="5857099" y="6305244"/>
            <a:ext cx="6534500" cy="39302"/>
          </a:xfrm>
          <a:prstGeom prst="rect">
            <a:avLst/>
          </a:prstGeom>
          <a:solidFill>
            <a:srgbClr val="FFFFFF"/>
          </a:solidFill>
        </p:spPr>
      </p:sp>
      <p:sp>
        <p:nvSpPr>
          <p:cNvPr id="25" name="TextBox 25"/>
          <p:cNvSpPr txBox="1"/>
          <p:nvPr/>
        </p:nvSpPr>
        <p:spPr>
          <a:xfrm>
            <a:off x="15004964" y="8545830"/>
            <a:ext cx="2254336" cy="712470"/>
          </a:xfrm>
          <a:prstGeom prst="rect">
            <a:avLst/>
          </a:prstGeom>
        </p:spPr>
        <p:txBody>
          <a:bodyPr lIns="0" tIns="0" rIns="0" bIns="0" rtlCol="0" anchor="t">
            <a:spAutoFit/>
          </a:bodyPr>
          <a:lstStyle/>
          <a:p>
            <a:pPr algn="r">
              <a:lnSpc>
                <a:spcPts val="5880"/>
              </a:lnSpc>
            </a:pPr>
            <a:r>
              <a:rPr lang="en-US" sz="4200" spc="84" dirty="0">
                <a:solidFill>
                  <a:srgbClr val="FFFFFF"/>
                </a:solidFill>
                <a:latin typeface="Open Sans Semibold" pitchFamily="34" charset="0"/>
                <a:ea typeface="Open Sans Semibold" pitchFamily="34" charset="0"/>
                <a:cs typeface="Open Sans Semibold" pitchFamily="34" charset="0"/>
              </a:rPr>
              <a:t>07</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grpSp>
        <p:nvGrpSpPr>
          <p:cNvPr id="2" name="Group 2"/>
          <p:cNvGrpSpPr/>
          <p:nvPr/>
        </p:nvGrpSpPr>
        <p:grpSpPr>
          <a:xfrm>
            <a:off x="925013" y="1028700"/>
            <a:ext cx="11915611" cy="3081099"/>
            <a:chOff x="0" y="0"/>
            <a:chExt cx="15887482" cy="4108132"/>
          </a:xfrm>
        </p:grpSpPr>
        <p:sp>
          <p:nvSpPr>
            <p:cNvPr id="3" name="TextBox 3"/>
            <p:cNvSpPr txBox="1"/>
            <p:nvPr/>
          </p:nvSpPr>
          <p:spPr>
            <a:xfrm>
              <a:off x="24548" y="2259140"/>
              <a:ext cx="15862934" cy="396240"/>
            </a:xfrm>
            <a:prstGeom prst="rect">
              <a:avLst/>
            </a:prstGeom>
          </p:spPr>
          <p:txBody>
            <a:bodyPr lIns="0" tIns="0" rIns="0" bIns="0" rtlCol="0" anchor="t">
              <a:spAutoFit/>
            </a:bodyPr>
            <a:lstStyle/>
            <a:p>
              <a:pPr marL="0" lvl="0" indent="0">
                <a:lnSpc>
                  <a:spcPts val="2520"/>
                </a:lnSpc>
                <a:spcBef>
                  <a:spcPct val="0"/>
                </a:spcBef>
              </a:pPr>
              <a:r>
                <a:rPr lang="en-US" sz="1800" u="none" spc="270">
                  <a:solidFill>
                    <a:srgbClr val="FFFFFF"/>
                  </a:solidFill>
                  <a:latin typeface="Open Sauce Light"/>
                </a:rPr>
                <a:t>POUR LES TITRES</a:t>
              </a:r>
            </a:p>
          </p:txBody>
        </p:sp>
        <p:sp>
          <p:nvSpPr>
            <p:cNvPr id="4" name="TextBox 4"/>
            <p:cNvSpPr txBox="1"/>
            <p:nvPr/>
          </p:nvSpPr>
          <p:spPr>
            <a:xfrm>
              <a:off x="24548" y="66675"/>
              <a:ext cx="15862934" cy="1554692"/>
            </a:xfrm>
            <a:prstGeom prst="rect">
              <a:avLst/>
            </a:prstGeom>
          </p:spPr>
          <p:txBody>
            <a:bodyPr lIns="0" tIns="0" rIns="0" bIns="0" rtlCol="0" anchor="t">
              <a:spAutoFit/>
            </a:bodyPr>
            <a:lstStyle/>
            <a:p>
              <a:pPr marL="0" lvl="0" indent="0">
                <a:lnSpc>
                  <a:spcPts val="8800"/>
                </a:lnSpc>
              </a:pPr>
              <a:r>
                <a:rPr lang="en-US" sz="8000" u="none" dirty="0">
                  <a:solidFill>
                    <a:srgbClr val="FFFFFF"/>
                  </a:solidFill>
                  <a:latin typeface="Open Sans" pitchFamily="34" charset="0"/>
                  <a:ea typeface="Open Sans" pitchFamily="34" charset="0"/>
                  <a:cs typeface="Open Sans" pitchFamily="34" charset="0"/>
                </a:rPr>
                <a:t>Police </a:t>
              </a:r>
              <a:r>
                <a:rPr lang="en-US" sz="8000" u="none" dirty="0" err="1">
                  <a:solidFill>
                    <a:srgbClr val="FFFFFF"/>
                  </a:solidFill>
                  <a:latin typeface="Open Sans" pitchFamily="34" charset="0"/>
                  <a:ea typeface="Open Sans" pitchFamily="34" charset="0"/>
                  <a:cs typeface="Open Sans" pitchFamily="34" charset="0"/>
                </a:rPr>
                <a:t>Primaire</a:t>
              </a:r>
              <a:endParaRPr lang="en-US" sz="8000" u="none" dirty="0">
                <a:solidFill>
                  <a:srgbClr val="FFFFFF"/>
                </a:solidFill>
                <a:latin typeface="Open Sans" pitchFamily="34" charset="0"/>
                <a:ea typeface="Open Sans" pitchFamily="34" charset="0"/>
                <a:cs typeface="Open Sans" pitchFamily="34" charset="0"/>
              </a:endParaRPr>
            </a:p>
          </p:txBody>
        </p:sp>
        <p:sp>
          <p:nvSpPr>
            <p:cNvPr id="5" name="TextBox 5"/>
            <p:cNvSpPr txBox="1"/>
            <p:nvPr/>
          </p:nvSpPr>
          <p:spPr>
            <a:xfrm>
              <a:off x="0" y="3198177"/>
              <a:ext cx="15862934" cy="909955"/>
            </a:xfrm>
            <a:prstGeom prst="rect">
              <a:avLst/>
            </a:prstGeom>
          </p:spPr>
          <p:txBody>
            <a:bodyPr lIns="0" tIns="0" rIns="0" bIns="0" rtlCol="0" anchor="t">
              <a:spAutoFit/>
            </a:bodyPr>
            <a:lstStyle/>
            <a:p>
              <a:pPr marL="0" lvl="0" indent="0">
                <a:lnSpc>
                  <a:spcPts val="2880"/>
                </a:lnSpc>
                <a:spcBef>
                  <a:spcPct val="0"/>
                </a:spcBef>
              </a:pPr>
              <a:r>
                <a:rPr lang="en-US" sz="1800" u="none" dirty="0">
                  <a:solidFill>
                    <a:srgbClr val="FFFFFF"/>
                  </a:solidFill>
                  <a:latin typeface="Open Sauce Light"/>
                </a:rPr>
                <a:t>Les </a:t>
              </a:r>
              <a:r>
                <a:rPr lang="en-US" sz="1800" u="none" dirty="0" err="1">
                  <a:solidFill>
                    <a:srgbClr val="FFFFFF"/>
                  </a:solidFill>
                  <a:latin typeface="Open Sauce Light"/>
                </a:rPr>
                <a:t>présentations</a:t>
              </a:r>
              <a:r>
                <a:rPr lang="en-US" sz="1800" u="none" dirty="0">
                  <a:solidFill>
                    <a:srgbClr val="FFFFFF"/>
                  </a:solidFill>
                  <a:latin typeface="Open Sauce Light"/>
                </a:rPr>
                <a:t> </a:t>
              </a:r>
              <a:r>
                <a:rPr lang="en-US" sz="1800" u="none" dirty="0" err="1">
                  <a:solidFill>
                    <a:srgbClr val="FFFFFF"/>
                  </a:solidFill>
                  <a:latin typeface="Open Sauce Light"/>
                </a:rPr>
                <a:t>sont</a:t>
              </a:r>
              <a:r>
                <a:rPr lang="en-US" sz="1800" u="none" dirty="0">
                  <a:solidFill>
                    <a:srgbClr val="FFFFFF"/>
                  </a:solidFill>
                  <a:latin typeface="Open Sauce Light"/>
                </a:rPr>
                <a:t> des </a:t>
              </a:r>
              <a:r>
                <a:rPr lang="en-US" sz="1800" u="none" dirty="0" err="1">
                  <a:solidFill>
                    <a:srgbClr val="FFFFFF"/>
                  </a:solidFill>
                  <a:latin typeface="Open Sauce Light"/>
                </a:rPr>
                <a:t>outils</a:t>
              </a:r>
              <a:r>
                <a:rPr lang="en-US" sz="1800" u="none" dirty="0">
                  <a:solidFill>
                    <a:srgbClr val="FFFFFF"/>
                  </a:solidFill>
                  <a:latin typeface="Open Sauce Light"/>
                </a:rPr>
                <a:t> de communication </a:t>
              </a:r>
              <a:r>
                <a:rPr lang="en-US" sz="1800" u="none" dirty="0" err="1">
                  <a:solidFill>
                    <a:srgbClr val="FFFFFF"/>
                  </a:solidFill>
                  <a:latin typeface="Open Sauce Light"/>
                </a:rPr>
                <a:t>pouvant</a:t>
              </a:r>
              <a:r>
                <a:rPr lang="en-US" sz="1800" u="none" dirty="0">
                  <a:solidFill>
                    <a:srgbClr val="FFFFFF"/>
                  </a:solidFill>
                  <a:latin typeface="Open Sauce Light"/>
                </a:rPr>
                <a:t> </a:t>
              </a:r>
              <a:r>
                <a:rPr lang="en-US" sz="1800" u="none" dirty="0" err="1">
                  <a:solidFill>
                    <a:srgbClr val="FFFFFF"/>
                  </a:solidFill>
                  <a:latin typeface="Open Sauce Light"/>
                </a:rPr>
                <a:t>être</a:t>
              </a:r>
              <a:r>
                <a:rPr lang="en-US" sz="1800" u="none" dirty="0">
                  <a:solidFill>
                    <a:srgbClr val="FFFFFF"/>
                  </a:solidFill>
                  <a:latin typeface="Open Sauce Light"/>
                </a:rPr>
                <a:t> </a:t>
              </a:r>
              <a:r>
                <a:rPr lang="en-US" sz="1800" u="none" dirty="0" err="1">
                  <a:solidFill>
                    <a:srgbClr val="FFFFFF"/>
                  </a:solidFill>
                  <a:latin typeface="Open Sauce Light"/>
                </a:rPr>
                <a:t>utilisés</a:t>
              </a:r>
              <a:r>
                <a:rPr lang="en-US" sz="1800" u="none" dirty="0">
                  <a:solidFill>
                    <a:srgbClr val="FFFFFF"/>
                  </a:solidFill>
                  <a:latin typeface="Open Sauce Light"/>
                </a:rPr>
                <a:t> </a:t>
              </a:r>
              <a:r>
                <a:rPr lang="en-US" sz="1800" u="none" dirty="0" err="1">
                  <a:solidFill>
                    <a:srgbClr val="FFFFFF"/>
                  </a:solidFill>
                  <a:latin typeface="Open Sauce Light"/>
                </a:rPr>
                <a:t>comme</a:t>
              </a:r>
              <a:r>
                <a:rPr lang="en-US" sz="1800" u="none" dirty="0">
                  <a:solidFill>
                    <a:srgbClr val="FFFFFF"/>
                  </a:solidFill>
                  <a:latin typeface="Open Sauce Light"/>
                </a:rPr>
                <a:t> des </a:t>
              </a:r>
              <a:r>
                <a:rPr lang="en-US" sz="1800" u="none" dirty="0" err="1">
                  <a:solidFill>
                    <a:srgbClr val="FFFFFF"/>
                  </a:solidFill>
                  <a:latin typeface="Open Sauce Light"/>
                </a:rPr>
                <a:t>démonstrations</a:t>
              </a:r>
              <a:r>
                <a:rPr lang="en-US" sz="1800" u="none" dirty="0">
                  <a:solidFill>
                    <a:srgbClr val="FFFFFF"/>
                  </a:solidFill>
                  <a:latin typeface="Open Sauce Light"/>
                </a:rPr>
                <a:t>, des </a:t>
              </a:r>
              <a:r>
                <a:rPr lang="en-US" sz="1800" u="none" dirty="0" err="1">
                  <a:solidFill>
                    <a:srgbClr val="FFFFFF"/>
                  </a:solidFill>
                  <a:latin typeface="Open Sauce Light"/>
                </a:rPr>
                <a:t>conférences</a:t>
              </a:r>
              <a:r>
                <a:rPr lang="en-US" sz="1800" u="none" dirty="0">
                  <a:solidFill>
                    <a:srgbClr val="FFFFFF"/>
                  </a:solidFill>
                  <a:latin typeface="Open Sauce Light"/>
                </a:rPr>
                <a:t>, des </a:t>
              </a:r>
              <a:r>
                <a:rPr lang="en-US" sz="1800" u="none" dirty="0" err="1">
                  <a:solidFill>
                    <a:srgbClr val="FFFFFF"/>
                  </a:solidFill>
                  <a:latin typeface="Open Sauce Light"/>
                </a:rPr>
                <a:t>discours</a:t>
              </a:r>
              <a:r>
                <a:rPr lang="en-US" sz="1800" u="none" dirty="0">
                  <a:solidFill>
                    <a:srgbClr val="FFFFFF"/>
                  </a:solidFill>
                  <a:latin typeface="Open Sauce Light"/>
                </a:rPr>
                <a:t>, des rapports et </a:t>
              </a:r>
              <a:r>
                <a:rPr lang="en-US" sz="1800" u="none" dirty="0" err="1">
                  <a:solidFill>
                    <a:srgbClr val="FFFFFF"/>
                  </a:solidFill>
                  <a:latin typeface="Open Sauce Light"/>
                </a:rPr>
                <a:t>bien</a:t>
              </a:r>
              <a:r>
                <a:rPr lang="en-US" sz="1800" u="none" dirty="0">
                  <a:solidFill>
                    <a:srgbClr val="FFFFFF"/>
                  </a:solidFill>
                  <a:latin typeface="Open Sauce Light"/>
                </a:rPr>
                <a:t> plus encore. La </a:t>
              </a:r>
              <a:r>
                <a:rPr lang="en-US" sz="1800" u="none" dirty="0" err="1">
                  <a:solidFill>
                    <a:srgbClr val="FFFFFF"/>
                  </a:solidFill>
                  <a:latin typeface="Open Sauce Light"/>
                </a:rPr>
                <a:t>plupart</a:t>
              </a:r>
              <a:r>
                <a:rPr lang="en-US" sz="1800" u="none" dirty="0">
                  <a:solidFill>
                    <a:srgbClr val="FFFFFF"/>
                  </a:solidFill>
                  <a:latin typeface="Open Sauce Light"/>
                </a:rPr>
                <a:t> du temps, </a:t>
              </a:r>
              <a:r>
                <a:rPr lang="en-US" sz="1800" u="none" dirty="0" err="1">
                  <a:solidFill>
                    <a:srgbClr val="FFFFFF"/>
                  </a:solidFill>
                  <a:latin typeface="Open Sauce Light"/>
                </a:rPr>
                <a:t>elles</a:t>
              </a:r>
              <a:r>
                <a:rPr lang="en-US" sz="1800" u="none" dirty="0">
                  <a:solidFill>
                    <a:srgbClr val="FFFFFF"/>
                  </a:solidFill>
                  <a:latin typeface="Open Sauce Light"/>
                </a:rPr>
                <a:t> </a:t>
              </a:r>
              <a:r>
                <a:rPr lang="en-US" sz="1800" u="none" dirty="0" err="1">
                  <a:solidFill>
                    <a:srgbClr val="FFFFFF"/>
                  </a:solidFill>
                  <a:latin typeface="Open Sauce Light"/>
                </a:rPr>
                <a:t>sont</a:t>
              </a:r>
              <a:r>
                <a:rPr lang="en-US" sz="1800" u="none" dirty="0">
                  <a:solidFill>
                    <a:srgbClr val="FFFFFF"/>
                  </a:solidFill>
                  <a:latin typeface="Open Sauce Light"/>
                </a:rPr>
                <a:t> </a:t>
              </a:r>
              <a:r>
                <a:rPr lang="en-US" sz="1800" u="none" dirty="0" err="1">
                  <a:solidFill>
                    <a:srgbClr val="FFFFFF"/>
                  </a:solidFill>
                  <a:latin typeface="Open Sauce Light"/>
                </a:rPr>
                <a:t>faites</a:t>
              </a:r>
              <a:r>
                <a:rPr lang="en-US" sz="1800" u="none" dirty="0">
                  <a:solidFill>
                    <a:srgbClr val="FFFFFF"/>
                  </a:solidFill>
                  <a:latin typeface="Open Sauce Light"/>
                </a:rPr>
                <a:t> en public.</a:t>
              </a:r>
            </a:p>
          </p:txBody>
        </p:sp>
      </p:grpSp>
      <p:grpSp>
        <p:nvGrpSpPr>
          <p:cNvPr id="6" name="Group 6"/>
          <p:cNvGrpSpPr/>
          <p:nvPr/>
        </p:nvGrpSpPr>
        <p:grpSpPr>
          <a:xfrm>
            <a:off x="943424" y="5143500"/>
            <a:ext cx="11897200" cy="215196"/>
            <a:chOff x="0" y="0"/>
            <a:chExt cx="15862934" cy="286927"/>
          </a:xfrm>
        </p:grpSpPr>
        <p:sp>
          <p:nvSpPr>
            <p:cNvPr id="7" name="AutoShape 7"/>
            <p:cNvSpPr/>
            <p:nvPr/>
          </p:nvSpPr>
          <p:spPr>
            <a:xfrm>
              <a:off x="0" y="129205"/>
              <a:ext cx="15862934" cy="28517"/>
            </a:xfrm>
            <a:prstGeom prst="rect">
              <a:avLst/>
            </a:prstGeom>
            <a:solidFill>
              <a:srgbClr val="FFFFFF"/>
            </a:solidFill>
          </p:spPr>
        </p:sp>
        <p:sp>
          <p:nvSpPr>
            <p:cNvPr id="8" name="AutoShape 8"/>
            <p:cNvSpPr/>
            <p:nvPr/>
          </p:nvSpPr>
          <p:spPr>
            <a:xfrm>
              <a:off x="0" y="0"/>
              <a:ext cx="613239" cy="286927"/>
            </a:xfrm>
            <a:prstGeom prst="rect">
              <a:avLst/>
            </a:prstGeom>
            <a:solidFill>
              <a:srgbClr val="FFFFFF"/>
            </a:solidFill>
          </p:spPr>
        </p:sp>
      </p:grpSp>
      <p:grpSp>
        <p:nvGrpSpPr>
          <p:cNvPr id="9" name="Group 9"/>
          <p:cNvGrpSpPr/>
          <p:nvPr/>
        </p:nvGrpSpPr>
        <p:grpSpPr>
          <a:xfrm>
            <a:off x="6125795" y="6105533"/>
            <a:ext cx="6696418" cy="3152767"/>
            <a:chOff x="0" y="0"/>
            <a:chExt cx="8928558" cy="4203690"/>
          </a:xfrm>
        </p:grpSpPr>
        <p:sp>
          <p:nvSpPr>
            <p:cNvPr id="10" name="TextBox 10"/>
            <p:cNvSpPr txBox="1"/>
            <p:nvPr/>
          </p:nvSpPr>
          <p:spPr>
            <a:xfrm>
              <a:off x="3126973" y="47625"/>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CC</a:t>
              </a:r>
            </a:p>
          </p:txBody>
        </p:sp>
        <p:sp>
          <p:nvSpPr>
            <p:cNvPr id="11" name="TextBox 11"/>
            <p:cNvSpPr txBox="1"/>
            <p:nvPr/>
          </p:nvSpPr>
          <p:spPr>
            <a:xfrm>
              <a:off x="3126973" y="775418"/>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II</a:t>
              </a:r>
            </a:p>
          </p:txBody>
        </p:sp>
        <p:sp>
          <p:nvSpPr>
            <p:cNvPr id="12" name="TextBox 12"/>
            <p:cNvSpPr txBox="1"/>
            <p:nvPr/>
          </p:nvSpPr>
          <p:spPr>
            <a:xfrm>
              <a:off x="3126973" y="1503210"/>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Oo</a:t>
              </a:r>
            </a:p>
          </p:txBody>
        </p:sp>
        <p:sp>
          <p:nvSpPr>
            <p:cNvPr id="13" name="TextBox 13"/>
            <p:cNvSpPr txBox="1"/>
            <p:nvPr/>
          </p:nvSpPr>
          <p:spPr>
            <a:xfrm>
              <a:off x="3126973" y="2231003"/>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Uu</a:t>
              </a:r>
            </a:p>
          </p:txBody>
        </p:sp>
        <p:sp>
          <p:nvSpPr>
            <p:cNvPr id="14" name="TextBox 14"/>
            <p:cNvSpPr txBox="1"/>
            <p:nvPr/>
          </p:nvSpPr>
          <p:spPr>
            <a:xfrm>
              <a:off x="4690460" y="47625"/>
              <a:ext cx="1111125"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Dd</a:t>
              </a:r>
            </a:p>
          </p:txBody>
        </p:sp>
        <p:sp>
          <p:nvSpPr>
            <p:cNvPr id="15" name="TextBox 15"/>
            <p:cNvSpPr txBox="1"/>
            <p:nvPr/>
          </p:nvSpPr>
          <p:spPr>
            <a:xfrm>
              <a:off x="4690460" y="775418"/>
              <a:ext cx="1111125"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jj</a:t>
              </a:r>
            </a:p>
          </p:txBody>
        </p:sp>
        <p:sp>
          <p:nvSpPr>
            <p:cNvPr id="16" name="TextBox 16"/>
            <p:cNvSpPr txBox="1"/>
            <p:nvPr/>
          </p:nvSpPr>
          <p:spPr>
            <a:xfrm>
              <a:off x="4690460" y="1503210"/>
              <a:ext cx="1111125"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Pp</a:t>
              </a:r>
            </a:p>
          </p:txBody>
        </p:sp>
        <p:sp>
          <p:nvSpPr>
            <p:cNvPr id="17" name="TextBox 17"/>
            <p:cNvSpPr txBox="1"/>
            <p:nvPr/>
          </p:nvSpPr>
          <p:spPr>
            <a:xfrm>
              <a:off x="4690460" y="2231003"/>
              <a:ext cx="1111125"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Vv</a:t>
              </a:r>
            </a:p>
          </p:txBody>
        </p:sp>
        <p:sp>
          <p:nvSpPr>
            <p:cNvPr id="18" name="TextBox 18"/>
            <p:cNvSpPr txBox="1"/>
            <p:nvPr/>
          </p:nvSpPr>
          <p:spPr>
            <a:xfrm>
              <a:off x="6276952" y="47625"/>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Ee</a:t>
              </a:r>
            </a:p>
          </p:txBody>
        </p:sp>
        <p:sp>
          <p:nvSpPr>
            <p:cNvPr id="19" name="TextBox 19"/>
            <p:cNvSpPr txBox="1"/>
            <p:nvPr/>
          </p:nvSpPr>
          <p:spPr>
            <a:xfrm>
              <a:off x="6276952" y="775418"/>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Kk</a:t>
              </a:r>
            </a:p>
          </p:txBody>
        </p:sp>
        <p:sp>
          <p:nvSpPr>
            <p:cNvPr id="20" name="TextBox 20"/>
            <p:cNvSpPr txBox="1"/>
            <p:nvPr/>
          </p:nvSpPr>
          <p:spPr>
            <a:xfrm>
              <a:off x="6276952" y="1503210"/>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Qq</a:t>
              </a:r>
            </a:p>
          </p:txBody>
        </p:sp>
        <p:sp>
          <p:nvSpPr>
            <p:cNvPr id="21" name="TextBox 21"/>
            <p:cNvSpPr txBox="1"/>
            <p:nvPr/>
          </p:nvSpPr>
          <p:spPr>
            <a:xfrm>
              <a:off x="6276952" y="2231003"/>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Ww</a:t>
              </a:r>
            </a:p>
          </p:txBody>
        </p:sp>
        <p:sp>
          <p:nvSpPr>
            <p:cNvPr id="22" name="TextBox 22"/>
            <p:cNvSpPr txBox="1"/>
            <p:nvPr/>
          </p:nvSpPr>
          <p:spPr>
            <a:xfrm>
              <a:off x="7840439" y="47625"/>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Ff</a:t>
              </a:r>
            </a:p>
          </p:txBody>
        </p:sp>
        <p:sp>
          <p:nvSpPr>
            <p:cNvPr id="23" name="TextBox 23"/>
            <p:cNvSpPr txBox="1"/>
            <p:nvPr/>
          </p:nvSpPr>
          <p:spPr>
            <a:xfrm>
              <a:off x="7840439" y="775418"/>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Ll</a:t>
              </a:r>
            </a:p>
          </p:txBody>
        </p:sp>
        <p:sp>
          <p:nvSpPr>
            <p:cNvPr id="24" name="TextBox 24"/>
            <p:cNvSpPr txBox="1"/>
            <p:nvPr/>
          </p:nvSpPr>
          <p:spPr>
            <a:xfrm>
              <a:off x="7840439" y="1503210"/>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Rr</a:t>
              </a:r>
            </a:p>
          </p:txBody>
        </p:sp>
        <p:sp>
          <p:nvSpPr>
            <p:cNvPr id="25" name="TextBox 25"/>
            <p:cNvSpPr txBox="1"/>
            <p:nvPr/>
          </p:nvSpPr>
          <p:spPr>
            <a:xfrm>
              <a:off x="7840439" y="2231003"/>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XX</a:t>
              </a:r>
            </a:p>
          </p:txBody>
        </p:sp>
        <p:sp>
          <p:nvSpPr>
            <p:cNvPr id="26" name="TextBox 26"/>
            <p:cNvSpPr txBox="1"/>
            <p:nvPr/>
          </p:nvSpPr>
          <p:spPr>
            <a:xfrm>
              <a:off x="0" y="47625"/>
              <a:ext cx="1088119" cy="517102"/>
            </a:xfrm>
            <a:prstGeom prst="rect">
              <a:avLst/>
            </a:prstGeom>
          </p:spPr>
          <p:txBody>
            <a:bodyPr lIns="0" tIns="0" rIns="0" bIns="0" rtlCol="0" anchor="t">
              <a:spAutoFit/>
            </a:bodyPr>
            <a:lstStyle/>
            <a:p>
              <a:pPr marL="0" lvl="0" indent="0">
                <a:lnSpc>
                  <a:spcPts val="2800"/>
                </a:lnSpc>
                <a:spcBef>
                  <a:spcPct val="0"/>
                </a:spcBef>
              </a:pPr>
              <a:r>
                <a:rPr lang="en-US" sz="2800" u="none">
                  <a:solidFill>
                    <a:srgbClr val="FFFFFF"/>
                  </a:solidFill>
                  <a:latin typeface="Open Sauce SemiBold"/>
                </a:rPr>
                <a:t>Aa</a:t>
              </a:r>
            </a:p>
          </p:txBody>
        </p:sp>
        <p:sp>
          <p:nvSpPr>
            <p:cNvPr id="27" name="TextBox 27"/>
            <p:cNvSpPr txBox="1"/>
            <p:nvPr/>
          </p:nvSpPr>
          <p:spPr>
            <a:xfrm>
              <a:off x="0" y="775418"/>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Gg</a:t>
              </a:r>
            </a:p>
          </p:txBody>
        </p:sp>
        <p:sp>
          <p:nvSpPr>
            <p:cNvPr id="28" name="TextBox 28"/>
            <p:cNvSpPr txBox="1"/>
            <p:nvPr/>
          </p:nvSpPr>
          <p:spPr>
            <a:xfrm>
              <a:off x="0" y="1503210"/>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MM</a:t>
              </a:r>
            </a:p>
          </p:txBody>
        </p:sp>
        <p:sp>
          <p:nvSpPr>
            <p:cNvPr id="29" name="TextBox 29"/>
            <p:cNvSpPr txBox="1"/>
            <p:nvPr/>
          </p:nvSpPr>
          <p:spPr>
            <a:xfrm>
              <a:off x="0" y="2231003"/>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ss</a:t>
              </a:r>
            </a:p>
          </p:txBody>
        </p:sp>
        <p:sp>
          <p:nvSpPr>
            <p:cNvPr id="30" name="TextBox 30"/>
            <p:cNvSpPr txBox="1"/>
            <p:nvPr/>
          </p:nvSpPr>
          <p:spPr>
            <a:xfrm>
              <a:off x="0" y="2958795"/>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AA</a:t>
              </a:r>
            </a:p>
          </p:txBody>
        </p:sp>
        <p:sp>
          <p:nvSpPr>
            <p:cNvPr id="31" name="TextBox 31"/>
            <p:cNvSpPr txBox="1"/>
            <p:nvPr/>
          </p:nvSpPr>
          <p:spPr>
            <a:xfrm>
              <a:off x="1563487" y="47625"/>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Bb</a:t>
              </a:r>
            </a:p>
          </p:txBody>
        </p:sp>
        <p:sp>
          <p:nvSpPr>
            <p:cNvPr id="32" name="TextBox 32"/>
            <p:cNvSpPr txBox="1"/>
            <p:nvPr/>
          </p:nvSpPr>
          <p:spPr>
            <a:xfrm>
              <a:off x="1563487" y="775418"/>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Hh</a:t>
              </a:r>
            </a:p>
          </p:txBody>
        </p:sp>
        <p:sp>
          <p:nvSpPr>
            <p:cNvPr id="33" name="TextBox 33"/>
            <p:cNvSpPr txBox="1"/>
            <p:nvPr/>
          </p:nvSpPr>
          <p:spPr>
            <a:xfrm>
              <a:off x="1563487" y="1503210"/>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Nn</a:t>
              </a:r>
            </a:p>
          </p:txBody>
        </p:sp>
        <p:sp>
          <p:nvSpPr>
            <p:cNvPr id="34" name="TextBox 34"/>
            <p:cNvSpPr txBox="1"/>
            <p:nvPr/>
          </p:nvSpPr>
          <p:spPr>
            <a:xfrm>
              <a:off x="1563487" y="2231003"/>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Tt</a:t>
              </a:r>
            </a:p>
          </p:txBody>
        </p:sp>
        <p:sp>
          <p:nvSpPr>
            <p:cNvPr id="35" name="TextBox 35"/>
            <p:cNvSpPr txBox="1"/>
            <p:nvPr/>
          </p:nvSpPr>
          <p:spPr>
            <a:xfrm>
              <a:off x="1563487" y="2958795"/>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Zz</a:t>
              </a:r>
            </a:p>
          </p:txBody>
        </p:sp>
        <p:sp>
          <p:nvSpPr>
            <p:cNvPr id="36" name="TextBox 36"/>
            <p:cNvSpPr txBox="1"/>
            <p:nvPr/>
          </p:nvSpPr>
          <p:spPr>
            <a:xfrm>
              <a:off x="3128638" y="2958795"/>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00</a:t>
              </a:r>
            </a:p>
          </p:txBody>
        </p:sp>
        <p:sp>
          <p:nvSpPr>
            <p:cNvPr id="37" name="TextBox 37"/>
            <p:cNvSpPr txBox="1"/>
            <p:nvPr/>
          </p:nvSpPr>
          <p:spPr>
            <a:xfrm>
              <a:off x="4690460" y="2958795"/>
              <a:ext cx="1111125"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01</a:t>
              </a:r>
            </a:p>
          </p:txBody>
        </p:sp>
        <p:sp>
          <p:nvSpPr>
            <p:cNvPr id="38" name="TextBox 38"/>
            <p:cNvSpPr txBox="1"/>
            <p:nvPr/>
          </p:nvSpPr>
          <p:spPr>
            <a:xfrm>
              <a:off x="6276952" y="2958795"/>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02</a:t>
              </a:r>
            </a:p>
          </p:txBody>
        </p:sp>
        <p:sp>
          <p:nvSpPr>
            <p:cNvPr id="39" name="TextBox 39"/>
            <p:cNvSpPr txBox="1"/>
            <p:nvPr/>
          </p:nvSpPr>
          <p:spPr>
            <a:xfrm>
              <a:off x="7840439" y="2949270"/>
              <a:ext cx="1088119" cy="313267"/>
            </a:xfrm>
            <a:prstGeom prst="rect">
              <a:avLst/>
            </a:prstGeom>
          </p:spPr>
          <p:txBody>
            <a:bodyPr lIns="0" tIns="0" rIns="0" bIns="0" rtlCol="0" anchor="t">
              <a:spAutoFit/>
            </a:bodyPr>
            <a:lstStyle/>
            <a:p>
              <a:pPr marL="0" lvl="0" indent="0">
                <a:lnSpc>
                  <a:spcPts val="1750"/>
                </a:lnSpc>
                <a:spcBef>
                  <a:spcPct val="0"/>
                </a:spcBef>
              </a:pPr>
              <a:r>
                <a:rPr lang="en-US" sz="1750">
                  <a:solidFill>
                    <a:srgbClr val="FFFFFF"/>
                  </a:solidFill>
                  <a:latin typeface="Open Sauce SemiBold"/>
                </a:rPr>
                <a:t>15 h 00</a:t>
              </a:r>
            </a:p>
          </p:txBody>
        </p:sp>
        <p:sp>
          <p:nvSpPr>
            <p:cNvPr id="40" name="TextBox 40"/>
            <p:cNvSpPr txBox="1"/>
            <p:nvPr/>
          </p:nvSpPr>
          <p:spPr>
            <a:xfrm>
              <a:off x="0" y="3686588"/>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04</a:t>
              </a:r>
            </a:p>
          </p:txBody>
        </p:sp>
        <p:sp>
          <p:nvSpPr>
            <p:cNvPr id="41" name="TextBox 41"/>
            <p:cNvSpPr txBox="1"/>
            <p:nvPr/>
          </p:nvSpPr>
          <p:spPr>
            <a:xfrm>
              <a:off x="1563487" y="3686588"/>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05</a:t>
              </a:r>
            </a:p>
          </p:txBody>
        </p:sp>
        <p:sp>
          <p:nvSpPr>
            <p:cNvPr id="42" name="TextBox 42"/>
            <p:cNvSpPr txBox="1"/>
            <p:nvPr/>
          </p:nvSpPr>
          <p:spPr>
            <a:xfrm>
              <a:off x="3128638" y="3686588"/>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6</a:t>
              </a:r>
            </a:p>
          </p:txBody>
        </p:sp>
        <p:sp>
          <p:nvSpPr>
            <p:cNvPr id="43" name="TextBox 43"/>
            <p:cNvSpPr txBox="1"/>
            <p:nvPr/>
          </p:nvSpPr>
          <p:spPr>
            <a:xfrm>
              <a:off x="4690460" y="3686588"/>
              <a:ext cx="1111125"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15</a:t>
              </a:r>
            </a:p>
          </p:txBody>
        </p:sp>
        <p:sp>
          <p:nvSpPr>
            <p:cNvPr id="44" name="TextBox 44"/>
            <p:cNvSpPr txBox="1"/>
            <p:nvPr/>
          </p:nvSpPr>
          <p:spPr>
            <a:xfrm>
              <a:off x="6276952" y="3686588"/>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08</a:t>
              </a:r>
            </a:p>
          </p:txBody>
        </p:sp>
        <p:sp>
          <p:nvSpPr>
            <p:cNvPr id="45" name="TextBox 45"/>
            <p:cNvSpPr txBox="1"/>
            <p:nvPr/>
          </p:nvSpPr>
          <p:spPr>
            <a:xfrm>
              <a:off x="7840439" y="3686588"/>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SemiBold"/>
                </a:rPr>
                <a:t>09</a:t>
              </a:r>
            </a:p>
          </p:txBody>
        </p:sp>
      </p:grpSp>
      <p:grpSp>
        <p:nvGrpSpPr>
          <p:cNvPr id="46" name="Group 46"/>
          <p:cNvGrpSpPr/>
          <p:nvPr/>
        </p:nvGrpSpPr>
        <p:grpSpPr>
          <a:xfrm>
            <a:off x="1028700" y="5987962"/>
            <a:ext cx="4224301" cy="3220808"/>
            <a:chOff x="0" y="0"/>
            <a:chExt cx="5632402" cy="4294411"/>
          </a:xfrm>
        </p:grpSpPr>
        <p:sp>
          <p:nvSpPr>
            <p:cNvPr id="47" name="TextBox 47"/>
            <p:cNvSpPr txBox="1"/>
            <p:nvPr/>
          </p:nvSpPr>
          <p:spPr>
            <a:xfrm>
              <a:off x="0" y="342900"/>
              <a:ext cx="5632402" cy="3309469"/>
            </a:xfrm>
            <a:prstGeom prst="rect">
              <a:avLst/>
            </a:prstGeom>
          </p:spPr>
          <p:txBody>
            <a:bodyPr lIns="0" tIns="0" rIns="0" bIns="0" rtlCol="0" anchor="t">
              <a:spAutoFit/>
            </a:bodyPr>
            <a:lstStyle/>
            <a:p>
              <a:pPr marL="0" lvl="0" indent="0">
                <a:lnSpc>
                  <a:spcPts val="18000"/>
                </a:lnSpc>
                <a:spcBef>
                  <a:spcPct val="0"/>
                </a:spcBef>
              </a:pPr>
              <a:r>
                <a:rPr lang="en-US" sz="18000" u="none">
                  <a:solidFill>
                    <a:srgbClr val="FFFFFF"/>
                  </a:solidFill>
                  <a:latin typeface="Open Sauce SemiBold"/>
                </a:rPr>
                <a:t>Aa</a:t>
              </a:r>
            </a:p>
          </p:txBody>
        </p:sp>
        <p:sp>
          <p:nvSpPr>
            <p:cNvPr id="48" name="TextBox 48"/>
            <p:cNvSpPr txBox="1"/>
            <p:nvPr/>
          </p:nvSpPr>
          <p:spPr>
            <a:xfrm>
              <a:off x="0" y="3898171"/>
              <a:ext cx="5632402" cy="396240"/>
            </a:xfrm>
            <a:prstGeom prst="rect">
              <a:avLst/>
            </a:prstGeom>
          </p:spPr>
          <p:txBody>
            <a:bodyPr lIns="0" tIns="0" rIns="0" bIns="0" rtlCol="0" anchor="t">
              <a:spAutoFit/>
            </a:bodyPr>
            <a:lstStyle/>
            <a:p>
              <a:pPr marL="0" lvl="0" indent="0">
                <a:lnSpc>
                  <a:spcPts val="2520"/>
                </a:lnSpc>
                <a:spcBef>
                  <a:spcPct val="0"/>
                </a:spcBef>
              </a:pPr>
              <a:r>
                <a:rPr lang="en-US" sz="1800" spc="270">
                  <a:solidFill>
                    <a:srgbClr val="FFFFFF"/>
                  </a:solidFill>
                  <a:latin typeface="Open Sauce Light"/>
                </a:rPr>
                <a:t>OPEN SANS</a:t>
              </a:r>
            </a:p>
          </p:txBody>
        </p:sp>
      </p:grpSp>
      <p:sp>
        <p:nvSpPr>
          <p:cNvPr id="49" name="TextBox 49"/>
          <p:cNvSpPr txBox="1"/>
          <p:nvPr/>
        </p:nvSpPr>
        <p:spPr>
          <a:xfrm>
            <a:off x="14201274" y="8892540"/>
            <a:ext cx="3058026" cy="365760"/>
          </a:xfrm>
          <a:prstGeom prst="rect">
            <a:avLst/>
          </a:prstGeom>
        </p:spPr>
        <p:txBody>
          <a:bodyPr lIns="0" tIns="0" rIns="0" bIns="0" rtlCol="0" anchor="t">
            <a:spAutoFit/>
          </a:bodyPr>
          <a:lstStyle/>
          <a:p>
            <a:pPr algn="r">
              <a:lnSpc>
                <a:spcPts val="2940"/>
              </a:lnSpc>
            </a:pPr>
            <a:r>
              <a:rPr lang="en-US" sz="2100">
                <a:solidFill>
                  <a:srgbClr val="FFFFFF"/>
                </a:solidFill>
                <a:latin typeface="Open Sauce Bold"/>
              </a:rPr>
              <a:t>PORTFOLIO_</a:t>
            </a:r>
          </a:p>
        </p:txBody>
      </p:sp>
      <p:sp>
        <p:nvSpPr>
          <p:cNvPr id="50" name="TextBox 50"/>
          <p:cNvSpPr txBox="1"/>
          <p:nvPr/>
        </p:nvSpPr>
        <p:spPr>
          <a:xfrm>
            <a:off x="14124068" y="952500"/>
            <a:ext cx="3135232" cy="712470"/>
          </a:xfrm>
          <a:prstGeom prst="rect">
            <a:avLst/>
          </a:prstGeom>
        </p:spPr>
        <p:txBody>
          <a:bodyPr lIns="0" tIns="0" rIns="0" bIns="0" rtlCol="0" anchor="t">
            <a:spAutoFit/>
          </a:bodyPr>
          <a:lstStyle/>
          <a:p>
            <a:pPr algn="r">
              <a:lnSpc>
                <a:spcPts val="5880"/>
              </a:lnSpc>
            </a:pPr>
            <a:r>
              <a:rPr lang="en-US" sz="4200" spc="84" dirty="0">
                <a:solidFill>
                  <a:srgbClr val="FFFFFF"/>
                </a:solidFill>
                <a:latin typeface="Open Sans Semibold" pitchFamily="34" charset="0"/>
                <a:ea typeface="Open Sans Semibold" pitchFamily="34" charset="0"/>
                <a:cs typeface="Open Sans Semibold" pitchFamily="34" charset="0"/>
              </a:rPr>
              <a:t>08</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grpSp>
        <p:nvGrpSpPr>
          <p:cNvPr id="2" name="Group 2"/>
          <p:cNvGrpSpPr/>
          <p:nvPr/>
        </p:nvGrpSpPr>
        <p:grpSpPr>
          <a:xfrm>
            <a:off x="925013" y="1028700"/>
            <a:ext cx="11915611" cy="3081099"/>
            <a:chOff x="0" y="0"/>
            <a:chExt cx="15887482" cy="4108132"/>
          </a:xfrm>
        </p:grpSpPr>
        <p:sp>
          <p:nvSpPr>
            <p:cNvPr id="3" name="TextBox 3"/>
            <p:cNvSpPr txBox="1"/>
            <p:nvPr/>
          </p:nvSpPr>
          <p:spPr>
            <a:xfrm>
              <a:off x="24548" y="2259140"/>
              <a:ext cx="15862934" cy="396240"/>
            </a:xfrm>
            <a:prstGeom prst="rect">
              <a:avLst/>
            </a:prstGeom>
          </p:spPr>
          <p:txBody>
            <a:bodyPr lIns="0" tIns="0" rIns="0" bIns="0" rtlCol="0" anchor="t">
              <a:spAutoFit/>
            </a:bodyPr>
            <a:lstStyle/>
            <a:p>
              <a:pPr marL="0" lvl="0" indent="0">
                <a:lnSpc>
                  <a:spcPts val="2520"/>
                </a:lnSpc>
                <a:spcBef>
                  <a:spcPct val="0"/>
                </a:spcBef>
              </a:pPr>
              <a:r>
                <a:rPr lang="en-US" sz="1800" u="none" spc="270">
                  <a:solidFill>
                    <a:srgbClr val="FFFFFF"/>
                  </a:solidFill>
                  <a:latin typeface="Open Sauce Light"/>
                </a:rPr>
                <a:t>POUR LES SOUS-TITRES ET LES PARAGRAPHES</a:t>
              </a:r>
            </a:p>
          </p:txBody>
        </p:sp>
        <p:sp>
          <p:nvSpPr>
            <p:cNvPr id="4" name="TextBox 4"/>
            <p:cNvSpPr txBox="1"/>
            <p:nvPr/>
          </p:nvSpPr>
          <p:spPr>
            <a:xfrm>
              <a:off x="24548" y="66675"/>
              <a:ext cx="15862934" cy="1554692"/>
            </a:xfrm>
            <a:prstGeom prst="rect">
              <a:avLst/>
            </a:prstGeom>
          </p:spPr>
          <p:txBody>
            <a:bodyPr lIns="0" tIns="0" rIns="0" bIns="0" rtlCol="0" anchor="t">
              <a:spAutoFit/>
            </a:bodyPr>
            <a:lstStyle/>
            <a:p>
              <a:pPr marL="0" lvl="0" indent="0">
                <a:lnSpc>
                  <a:spcPts val="8800"/>
                </a:lnSpc>
              </a:pPr>
              <a:r>
                <a:rPr lang="en-US" sz="8000" u="none">
                  <a:solidFill>
                    <a:srgbClr val="FFFFFF"/>
                  </a:solidFill>
                  <a:latin typeface="Open Sauce SemiBold"/>
                </a:rPr>
                <a:t>Police Secondaire</a:t>
              </a:r>
            </a:p>
          </p:txBody>
        </p:sp>
        <p:sp>
          <p:nvSpPr>
            <p:cNvPr id="5" name="TextBox 5"/>
            <p:cNvSpPr txBox="1"/>
            <p:nvPr/>
          </p:nvSpPr>
          <p:spPr>
            <a:xfrm>
              <a:off x="0" y="3198177"/>
              <a:ext cx="15862934" cy="909955"/>
            </a:xfrm>
            <a:prstGeom prst="rect">
              <a:avLst/>
            </a:prstGeom>
          </p:spPr>
          <p:txBody>
            <a:bodyPr lIns="0" tIns="0" rIns="0" bIns="0" rtlCol="0" anchor="t">
              <a:spAutoFit/>
            </a:bodyPr>
            <a:lstStyle/>
            <a:p>
              <a:pPr marL="0" lvl="0" indent="0">
                <a:lnSpc>
                  <a:spcPts val="2880"/>
                </a:lnSpc>
                <a:spcBef>
                  <a:spcPct val="0"/>
                </a:spcBef>
              </a:pPr>
              <a:r>
                <a:rPr lang="en-US" sz="1800" u="none">
                  <a:solidFill>
                    <a:srgbClr val="FFFFFF"/>
                  </a:solidFill>
                  <a:latin typeface="Open Sauce Light"/>
                </a:rPr>
                <a:t>Les présentations sont des outils de communication pouvant être utilisés comme des démonstrations, des conférences, des discours, des rapports et bien plus encore. La plupart du temps, elles sont faites en public.</a:t>
              </a:r>
            </a:p>
          </p:txBody>
        </p:sp>
      </p:grpSp>
      <p:grpSp>
        <p:nvGrpSpPr>
          <p:cNvPr id="6" name="Group 6"/>
          <p:cNvGrpSpPr/>
          <p:nvPr/>
        </p:nvGrpSpPr>
        <p:grpSpPr>
          <a:xfrm>
            <a:off x="943424" y="5143500"/>
            <a:ext cx="11897200" cy="215196"/>
            <a:chOff x="0" y="0"/>
            <a:chExt cx="15862934" cy="286927"/>
          </a:xfrm>
        </p:grpSpPr>
        <p:sp>
          <p:nvSpPr>
            <p:cNvPr id="7" name="AutoShape 7"/>
            <p:cNvSpPr/>
            <p:nvPr/>
          </p:nvSpPr>
          <p:spPr>
            <a:xfrm>
              <a:off x="0" y="129205"/>
              <a:ext cx="15862934" cy="28517"/>
            </a:xfrm>
            <a:prstGeom prst="rect">
              <a:avLst/>
            </a:prstGeom>
            <a:solidFill>
              <a:srgbClr val="FFFFFF"/>
            </a:solidFill>
          </p:spPr>
        </p:sp>
        <p:sp>
          <p:nvSpPr>
            <p:cNvPr id="8" name="AutoShape 8"/>
            <p:cNvSpPr/>
            <p:nvPr/>
          </p:nvSpPr>
          <p:spPr>
            <a:xfrm>
              <a:off x="0" y="0"/>
              <a:ext cx="613239" cy="286927"/>
            </a:xfrm>
            <a:prstGeom prst="rect">
              <a:avLst/>
            </a:prstGeom>
            <a:solidFill>
              <a:srgbClr val="FFFFFF"/>
            </a:solidFill>
          </p:spPr>
        </p:sp>
      </p:grpSp>
      <p:grpSp>
        <p:nvGrpSpPr>
          <p:cNvPr id="9" name="Group 9"/>
          <p:cNvGrpSpPr/>
          <p:nvPr/>
        </p:nvGrpSpPr>
        <p:grpSpPr>
          <a:xfrm>
            <a:off x="6125795" y="6105533"/>
            <a:ext cx="6696418" cy="3152767"/>
            <a:chOff x="0" y="0"/>
            <a:chExt cx="8928558" cy="4203690"/>
          </a:xfrm>
        </p:grpSpPr>
        <p:sp>
          <p:nvSpPr>
            <p:cNvPr id="10" name="TextBox 10"/>
            <p:cNvSpPr txBox="1"/>
            <p:nvPr/>
          </p:nvSpPr>
          <p:spPr>
            <a:xfrm>
              <a:off x="3126973" y="47625"/>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CC</a:t>
              </a:r>
            </a:p>
          </p:txBody>
        </p:sp>
        <p:sp>
          <p:nvSpPr>
            <p:cNvPr id="11" name="TextBox 11"/>
            <p:cNvSpPr txBox="1"/>
            <p:nvPr/>
          </p:nvSpPr>
          <p:spPr>
            <a:xfrm>
              <a:off x="3126973" y="775418"/>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II</a:t>
              </a:r>
            </a:p>
          </p:txBody>
        </p:sp>
        <p:sp>
          <p:nvSpPr>
            <p:cNvPr id="12" name="TextBox 12"/>
            <p:cNvSpPr txBox="1"/>
            <p:nvPr/>
          </p:nvSpPr>
          <p:spPr>
            <a:xfrm>
              <a:off x="3126973" y="1503210"/>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Oo</a:t>
              </a:r>
            </a:p>
          </p:txBody>
        </p:sp>
        <p:sp>
          <p:nvSpPr>
            <p:cNvPr id="13" name="TextBox 13"/>
            <p:cNvSpPr txBox="1"/>
            <p:nvPr/>
          </p:nvSpPr>
          <p:spPr>
            <a:xfrm>
              <a:off x="3126973" y="2231003"/>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Uu</a:t>
              </a:r>
            </a:p>
          </p:txBody>
        </p:sp>
        <p:sp>
          <p:nvSpPr>
            <p:cNvPr id="14" name="TextBox 14"/>
            <p:cNvSpPr txBox="1"/>
            <p:nvPr/>
          </p:nvSpPr>
          <p:spPr>
            <a:xfrm>
              <a:off x="4690460" y="47625"/>
              <a:ext cx="1111125"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Dd</a:t>
              </a:r>
            </a:p>
          </p:txBody>
        </p:sp>
        <p:sp>
          <p:nvSpPr>
            <p:cNvPr id="15" name="TextBox 15"/>
            <p:cNvSpPr txBox="1"/>
            <p:nvPr/>
          </p:nvSpPr>
          <p:spPr>
            <a:xfrm>
              <a:off x="4690460" y="775418"/>
              <a:ext cx="1111125"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jj</a:t>
              </a:r>
            </a:p>
          </p:txBody>
        </p:sp>
        <p:sp>
          <p:nvSpPr>
            <p:cNvPr id="16" name="TextBox 16"/>
            <p:cNvSpPr txBox="1"/>
            <p:nvPr/>
          </p:nvSpPr>
          <p:spPr>
            <a:xfrm>
              <a:off x="4690460" y="1503210"/>
              <a:ext cx="1111125"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Pp</a:t>
              </a:r>
            </a:p>
          </p:txBody>
        </p:sp>
        <p:sp>
          <p:nvSpPr>
            <p:cNvPr id="17" name="TextBox 17"/>
            <p:cNvSpPr txBox="1"/>
            <p:nvPr/>
          </p:nvSpPr>
          <p:spPr>
            <a:xfrm>
              <a:off x="4690460" y="2231003"/>
              <a:ext cx="1111125"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Vv</a:t>
              </a:r>
            </a:p>
          </p:txBody>
        </p:sp>
        <p:sp>
          <p:nvSpPr>
            <p:cNvPr id="18" name="TextBox 18"/>
            <p:cNvSpPr txBox="1"/>
            <p:nvPr/>
          </p:nvSpPr>
          <p:spPr>
            <a:xfrm>
              <a:off x="6276952" y="47625"/>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Ee</a:t>
              </a:r>
            </a:p>
          </p:txBody>
        </p:sp>
        <p:sp>
          <p:nvSpPr>
            <p:cNvPr id="19" name="TextBox 19"/>
            <p:cNvSpPr txBox="1"/>
            <p:nvPr/>
          </p:nvSpPr>
          <p:spPr>
            <a:xfrm>
              <a:off x="6276952" y="775418"/>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Kk</a:t>
              </a:r>
            </a:p>
          </p:txBody>
        </p:sp>
        <p:sp>
          <p:nvSpPr>
            <p:cNvPr id="20" name="TextBox 20"/>
            <p:cNvSpPr txBox="1"/>
            <p:nvPr/>
          </p:nvSpPr>
          <p:spPr>
            <a:xfrm>
              <a:off x="6276952" y="1503210"/>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Qq</a:t>
              </a:r>
            </a:p>
          </p:txBody>
        </p:sp>
        <p:sp>
          <p:nvSpPr>
            <p:cNvPr id="21" name="TextBox 21"/>
            <p:cNvSpPr txBox="1"/>
            <p:nvPr/>
          </p:nvSpPr>
          <p:spPr>
            <a:xfrm>
              <a:off x="6276952" y="2231003"/>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Ww</a:t>
              </a:r>
            </a:p>
          </p:txBody>
        </p:sp>
        <p:sp>
          <p:nvSpPr>
            <p:cNvPr id="22" name="TextBox 22"/>
            <p:cNvSpPr txBox="1"/>
            <p:nvPr/>
          </p:nvSpPr>
          <p:spPr>
            <a:xfrm>
              <a:off x="7840439" y="47625"/>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Ff</a:t>
              </a:r>
            </a:p>
          </p:txBody>
        </p:sp>
        <p:sp>
          <p:nvSpPr>
            <p:cNvPr id="23" name="TextBox 23"/>
            <p:cNvSpPr txBox="1"/>
            <p:nvPr/>
          </p:nvSpPr>
          <p:spPr>
            <a:xfrm>
              <a:off x="7840439" y="775418"/>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Ll</a:t>
              </a:r>
            </a:p>
          </p:txBody>
        </p:sp>
        <p:sp>
          <p:nvSpPr>
            <p:cNvPr id="24" name="TextBox 24"/>
            <p:cNvSpPr txBox="1"/>
            <p:nvPr/>
          </p:nvSpPr>
          <p:spPr>
            <a:xfrm>
              <a:off x="7840439" y="1503210"/>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Rr</a:t>
              </a:r>
            </a:p>
          </p:txBody>
        </p:sp>
        <p:sp>
          <p:nvSpPr>
            <p:cNvPr id="25" name="TextBox 25"/>
            <p:cNvSpPr txBox="1"/>
            <p:nvPr/>
          </p:nvSpPr>
          <p:spPr>
            <a:xfrm>
              <a:off x="7840439" y="2231003"/>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XX</a:t>
              </a:r>
            </a:p>
          </p:txBody>
        </p:sp>
        <p:sp>
          <p:nvSpPr>
            <p:cNvPr id="26" name="TextBox 26"/>
            <p:cNvSpPr txBox="1"/>
            <p:nvPr/>
          </p:nvSpPr>
          <p:spPr>
            <a:xfrm>
              <a:off x="0" y="47625"/>
              <a:ext cx="1088119" cy="517102"/>
            </a:xfrm>
            <a:prstGeom prst="rect">
              <a:avLst/>
            </a:prstGeom>
          </p:spPr>
          <p:txBody>
            <a:bodyPr lIns="0" tIns="0" rIns="0" bIns="0" rtlCol="0" anchor="t">
              <a:spAutoFit/>
            </a:bodyPr>
            <a:lstStyle/>
            <a:p>
              <a:pPr marL="0" lvl="0" indent="0">
                <a:lnSpc>
                  <a:spcPts val="2800"/>
                </a:lnSpc>
                <a:spcBef>
                  <a:spcPct val="0"/>
                </a:spcBef>
              </a:pPr>
              <a:r>
                <a:rPr lang="en-US" sz="2800" u="none">
                  <a:solidFill>
                    <a:srgbClr val="FFFFFF"/>
                  </a:solidFill>
                  <a:latin typeface="Open Sauce Light"/>
                </a:rPr>
                <a:t>Aa</a:t>
              </a:r>
            </a:p>
          </p:txBody>
        </p:sp>
        <p:sp>
          <p:nvSpPr>
            <p:cNvPr id="27" name="TextBox 27"/>
            <p:cNvSpPr txBox="1"/>
            <p:nvPr/>
          </p:nvSpPr>
          <p:spPr>
            <a:xfrm>
              <a:off x="0" y="775418"/>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Gg</a:t>
              </a:r>
            </a:p>
          </p:txBody>
        </p:sp>
        <p:sp>
          <p:nvSpPr>
            <p:cNvPr id="28" name="TextBox 28"/>
            <p:cNvSpPr txBox="1"/>
            <p:nvPr/>
          </p:nvSpPr>
          <p:spPr>
            <a:xfrm>
              <a:off x="0" y="1503210"/>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MM</a:t>
              </a:r>
            </a:p>
          </p:txBody>
        </p:sp>
        <p:sp>
          <p:nvSpPr>
            <p:cNvPr id="29" name="TextBox 29"/>
            <p:cNvSpPr txBox="1"/>
            <p:nvPr/>
          </p:nvSpPr>
          <p:spPr>
            <a:xfrm>
              <a:off x="0" y="2231003"/>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ss</a:t>
              </a:r>
            </a:p>
          </p:txBody>
        </p:sp>
        <p:sp>
          <p:nvSpPr>
            <p:cNvPr id="30" name="TextBox 30"/>
            <p:cNvSpPr txBox="1"/>
            <p:nvPr/>
          </p:nvSpPr>
          <p:spPr>
            <a:xfrm>
              <a:off x="0" y="2958795"/>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AA</a:t>
              </a:r>
            </a:p>
          </p:txBody>
        </p:sp>
        <p:sp>
          <p:nvSpPr>
            <p:cNvPr id="31" name="TextBox 31"/>
            <p:cNvSpPr txBox="1"/>
            <p:nvPr/>
          </p:nvSpPr>
          <p:spPr>
            <a:xfrm>
              <a:off x="1563487" y="47625"/>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Bb</a:t>
              </a:r>
            </a:p>
          </p:txBody>
        </p:sp>
        <p:sp>
          <p:nvSpPr>
            <p:cNvPr id="32" name="TextBox 32"/>
            <p:cNvSpPr txBox="1"/>
            <p:nvPr/>
          </p:nvSpPr>
          <p:spPr>
            <a:xfrm>
              <a:off x="1563487" y="775418"/>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Hh</a:t>
              </a:r>
            </a:p>
          </p:txBody>
        </p:sp>
        <p:sp>
          <p:nvSpPr>
            <p:cNvPr id="33" name="TextBox 33"/>
            <p:cNvSpPr txBox="1"/>
            <p:nvPr/>
          </p:nvSpPr>
          <p:spPr>
            <a:xfrm>
              <a:off x="1563487" y="1503210"/>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Nn</a:t>
              </a:r>
            </a:p>
          </p:txBody>
        </p:sp>
        <p:sp>
          <p:nvSpPr>
            <p:cNvPr id="34" name="TextBox 34"/>
            <p:cNvSpPr txBox="1"/>
            <p:nvPr/>
          </p:nvSpPr>
          <p:spPr>
            <a:xfrm>
              <a:off x="1563487" y="2231003"/>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Tt</a:t>
              </a:r>
            </a:p>
          </p:txBody>
        </p:sp>
        <p:sp>
          <p:nvSpPr>
            <p:cNvPr id="35" name="TextBox 35"/>
            <p:cNvSpPr txBox="1"/>
            <p:nvPr/>
          </p:nvSpPr>
          <p:spPr>
            <a:xfrm>
              <a:off x="1563487" y="2958795"/>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Zz</a:t>
              </a:r>
            </a:p>
          </p:txBody>
        </p:sp>
        <p:sp>
          <p:nvSpPr>
            <p:cNvPr id="36" name="TextBox 36"/>
            <p:cNvSpPr txBox="1"/>
            <p:nvPr/>
          </p:nvSpPr>
          <p:spPr>
            <a:xfrm>
              <a:off x="3128638" y="2958795"/>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00</a:t>
              </a:r>
            </a:p>
          </p:txBody>
        </p:sp>
        <p:sp>
          <p:nvSpPr>
            <p:cNvPr id="37" name="TextBox 37"/>
            <p:cNvSpPr txBox="1"/>
            <p:nvPr/>
          </p:nvSpPr>
          <p:spPr>
            <a:xfrm>
              <a:off x="4690460" y="2958795"/>
              <a:ext cx="1111125"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01</a:t>
              </a:r>
            </a:p>
          </p:txBody>
        </p:sp>
        <p:sp>
          <p:nvSpPr>
            <p:cNvPr id="38" name="TextBox 38"/>
            <p:cNvSpPr txBox="1"/>
            <p:nvPr/>
          </p:nvSpPr>
          <p:spPr>
            <a:xfrm>
              <a:off x="6276952" y="2958795"/>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02</a:t>
              </a:r>
            </a:p>
          </p:txBody>
        </p:sp>
        <p:sp>
          <p:nvSpPr>
            <p:cNvPr id="39" name="TextBox 39"/>
            <p:cNvSpPr txBox="1"/>
            <p:nvPr/>
          </p:nvSpPr>
          <p:spPr>
            <a:xfrm>
              <a:off x="7840439" y="2958795"/>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03</a:t>
              </a:r>
            </a:p>
          </p:txBody>
        </p:sp>
        <p:sp>
          <p:nvSpPr>
            <p:cNvPr id="40" name="TextBox 40"/>
            <p:cNvSpPr txBox="1"/>
            <p:nvPr/>
          </p:nvSpPr>
          <p:spPr>
            <a:xfrm>
              <a:off x="0" y="3686588"/>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04</a:t>
              </a:r>
            </a:p>
          </p:txBody>
        </p:sp>
        <p:sp>
          <p:nvSpPr>
            <p:cNvPr id="41" name="TextBox 41"/>
            <p:cNvSpPr txBox="1"/>
            <p:nvPr/>
          </p:nvSpPr>
          <p:spPr>
            <a:xfrm>
              <a:off x="1563487" y="3686588"/>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05</a:t>
              </a:r>
            </a:p>
          </p:txBody>
        </p:sp>
        <p:sp>
          <p:nvSpPr>
            <p:cNvPr id="42" name="TextBox 42"/>
            <p:cNvSpPr txBox="1"/>
            <p:nvPr/>
          </p:nvSpPr>
          <p:spPr>
            <a:xfrm>
              <a:off x="3128638" y="3686588"/>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6</a:t>
              </a:r>
            </a:p>
          </p:txBody>
        </p:sp>
        <p:sp>
          <p:nvSpPr>
            <p:cNvPr id="43" name="TextBox 43"/>
            <p:cNvSpPr txBox="1"/>
            <p:nvPr/>
          </p:nvSpPr>
          <p:spPr>
            <a:xfrm>
              <a:off x="4690460" y="3686588"/>
              <a:ext cx="1111125"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15</a:t>
              </a:r>
            </a:p>
          </p:txBody>
        </p:sp>
        <p:sp>
          <p:nvSpPr>
            <p:cNvPr id="44" name="TextBox 44"/>
            <p:cNvSpPr txBox="1"/>
            <p:nvPr/>
          </p:nvSpPr>
          <p:spPr>
            <a:xfrm>
              <a:off x="6276952" y="3686588"/>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08</a:t>
              </a:r>
            </a:p>
          </p:txBody>
        </p:sp>
        <p:sp>
          <p:nvSpPr>
            <p:cNvPr id="45" name="TextBox 45"/>
            <p:cNvSpPr txBox="1"/>
            <p:nvPr/>
          </p:nvSpPr>
          <p:spPr>
            <a:xfrm>
              <a:off x="7840439" y="3686588"/>
              <a:ext cx="1088119" cy="517102"/>
            </a:xfrm>
            <a:prstGeom prst="rect">
              <a:avLst/>
            </a:prstGeom>
          </p:spPr>
          <p:txBody>
            <a:bodyPr lIns="0" tIns="0" rIns="0" bIns="0" rtlCol="0" anchor="t">
              <a:spAutoFit/>
            </a:bodyPr>
            <a:lstStyle/>
            <a:p>
              <a:pPr marL="0" lvl="0" indent="0">
                <a:lnSpc>
                  <a:spcPts val="2800"/>
                </a:lnSpc>
                <a:spcBef>
                  <a:spcPct val="0"/>
                </a:spcBef>
              </a:pPr>
              <a:r>
                <a:rPr lang="en-US" sz="2800">
                  <a:solidFill>
                    <a:srgbClr val="FFFFFF"/>
                  </a:solidFill>
                  <a:latin typeface="Open Sauce Light"/>
                </a:rPr>
                <a:t>09</a:t>
              </a:r>
            </a:p>
          </p:txBody>
        </p:sp>
      </p:grpSp>
      <p:grpSp>
        <p:nvGrpSpPr>
          <p:cNvPr id="46" name="Group 46"/>
          <p:cNvGrpSpPr/>
          <p:nvPr/>
        </p:nvGrpSpPr>
        <p:grpSpPr>
          <a:xfrm>
            <a:off x="1028700" y="5987962"/>
            <a:ext cx="4224301" cy="3220808"/>
            <a:chOff x="0" y="0"/>
            <a:chExt cx="5632402" cy="4294411"/>
          </a:xfrm>
        </p:grpSpPr>
        <p:sp>
          <p:nvSpPr>
            <p:cNvPr id="47" name="TextBox 47"/>
            <p:cNvSpPr txBox="1"/>
            <p:nvPr/>
          </p:nvSpPr>
          <p:spPr>
            <a:xfrm>
              <a:off x="0" y="342900"/>
              <a:ext cx="5632402" cy="3309469"/>
            </a:xfrm>
            <a:prstGeom prst="rect">
              <a:avLst/>
            </a:prstGeom>
          </p:spPr>
          <p:txBody>
            <a:bodyPr lIns="0" tIns="0" rIns="0" bIns="0" rtlCol="0" anchor="t">
              <a:spAutoFit/>
            </a:bodyPr>
            <a:lstStyle/>
            <a:p>
              <a:pPr marL="0" lvl="0" indent="0">
                <a:lnSpc>
                  <a:spcPts val="18000"/>
                </a:lnSpc>
                <a:spcBef>
                  <a:spcPct val="0"/>
                </a:spcBef>
              </a:pPr>
              <a:r>
                <a:rPr lang="en-US" sz="18000" u="none">
                  <a:solidFill>
                    <a:srgbClr val="FFFFFF"/>
                  </a:solidFill>
                  <a:latin typeface="Open Sauce Light"/>
                </a:rPr>
                <a:t>Aa</a:t>
              </a:r>
            </a:p>
          </p:txBody>
        </p:sp>
        <p:sp>
          <p:nvSpPr>
            <p:cNvPr id="48" name="TextBox 48"/>
            <p:cNvSpPr txBox="1"/>
            <p:nvPr/>
          </p:nvSpPr>
          <p:spPr>
            <a:xfrm>
              <a:off x="0" y="3898171"/>
              <a:ext cx="5632402" cy="396240"/>
            </a:xfrm>
            <a:prstGeom prst="rect">
              <a:avLst/>
            </a:prstGeom>
          </p:spPr>
          <p:txBody>
            <a:bodyPr lIns="0" tIns="0" rIns="0" bIns="0" rtlCol="0" anchor="t">
              <a:spAutoFit/>
            </a:bodyPr>
            <a:lstStyle/>
            <a:p>
              <a:pPr marL="0" lvl="0" indent="0">
                <a:lnSpc>
                  <a:spcPts val="2520"/>
                </a:lnSpc>
                <a:spcBef>
                  <a:spcPct val="0"/>
                </a:spcBef>
              </a:pPr>
              <a:r>
                <a:rPr lang="en-US" sz="1800" spc="270">
                  <a:solidFill>
                    <a:srgbClr val="FFFFFF"/>
                  </a:solidFill>
                  <a:latin typeface="Open Sauce Light"/>
                </a:rPr>
                <a:t>MONTSERRAT</a:t>
              </a:r>
            </a:p>
          </p:txBody>
        </p:sp>
      </p:grpSp>
      <p:sp>
        <p:nvSpPr>
          <p:cNvPr id="49" name="TextBox 49"/>
          <p:cNvSpPr txBox="1"/>
          <p:nvPr/>
        </p:nvSpPr>
        <p:spPr>
          <a:xfrm>
            <a:off x="14124068" y="952500"/>
            <a:ext cx="3135232" cy="712470"/>
          </a:xfrm>
          <a:prstGeom prst="rect">
            <a:avLst/>
          </a:prstGeom>
        </p:spPr>
        <p:txBody>
          <a:bodyPr lIns="0" tIns="0" rIns="0" bIns="0" rtlCol="0" anchor="t">
            <a:spAutoFit/>
          </a:bodyPr>
          <a:lstStyle/>
          <a:p>
            <a:pPr algn="r">
              <a:lnSpc>
                <a:spcPts val="5880"/>
              </a:lnSpc>
            </a:pPr>
            <a:r>
              <a:rPr lang="en-US" sz="4200" spc="84" dirty="0">
                <a:solidFill>
                  <a:srgbClr val="FFFFFF"/>
                </a:solidFill>
                <a:latin typeface="Open Sans Semibold" pitchFamily="34" charset="0"/>
                <a:ea typeface="Open Sans Semibold" pitchFamily="34" charset="0"/>
                <a:cs typeface="Open Sans Semibold" pitchFamily="34" charset="0"/>
              </a:rPr>
              <a:t>09</a:t>
            </a:r>
          </a:p>
        </p:txBody>
      </p:sp>
      <p:sp>
        <p:nvSpPr>
          <p:cNvPr id="50" name="TextBox 50"/>
          <p:cNvSpPr txBox="1"/>
          <p:nvPr/>
        </p:nvSpPr>
        <p:spPr>
          <a:xfrm>
            <a:off x="14201274" y="8892540"/>
            <a:ext cx="3058026" cy="365760"/>
          </a:xfrm>
          <a:prstGeom prst="rect">
            <a:avLst/>
          </a:prstGeom>
        </p:spPr>
        <p:txBody>
          <a:bodyPr lIns="0" tIns="0" rIns="0" bIns="0" rtlCol="0" anchor="t">
            <a:spAutoFit/>
          </a:bodyPr>
          <a:lstStyle/>
          <a:p>
            <a:pPr algn="r">
              <a:lnSpc>
                <a:spcPts val="2940"/>
              </a:lnSpc>
            </a:pPr>
            <a:r>
              <a:rPr lang="en-US" sz="2100">
                <a:solidFill>
                  <a:srgbClr val="FFFFFF"/>
                </a:solidFill>
                <a:latin typeface="Open Sauce Bold"/>
              </a:rPr>
              <a:t>PORTFOLIO_</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639</Words>
  <Application>Microsoft Office PowerPoint</Application>
  <PresentationFormat>Personnalisé</PresentationFormat>
  <Paragraphs>239</Paragraphs>
  <Slides>16</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16</vt:i4>
      </vt:variant>
    </vt:vector>
  </HeadingPairs>
  <TitlesOfParts>
    <vt:vector size="27" baseType="lpstr">
      <vt:lpstr>Arial</vt:lpstr>
      <vt:lpstr>Open Sans Semibold</vt:lpstr>
      <vt:lpstr>Open Sauce SemiBold</vt:lpstr>
      <vt:lpstr>Montserrat</vt:lpstr>
      <vt:lpstr>Open Sauce Bold</vt:lpstr>
      <vt:lpstr>Open Sans Extrabold</vt:lpstr>
      <vt:lpstr>Montserrat SemiBold</vt:lpstr>
      <vt:lpstr>Open Sauce Light</vt:lpstr>
      <vt:lpstr>Open Sans</vt:lpstr>
      <vt:lpstr>Calibri</vt:lpstr>
      <vt:lpstr>Office Theme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Thomas-roess.fr</dc:title>
  <cp:lastModifiedBy>Domicile</cp:lastModifiedBy>
  <cp:revision>5</cp:revision>
  <dcterms:created xsi:type="dcterms:W3CDTF">2006-08-16T00:00:00Z</dcterms:created>
  <dcterms:modified xsi:type="dcterms:W3CDTF">2021-11-17T14:53:20Z</dcterms:modified>
  <dc:identifier>DAEvuSQSZW8</dc:identifier>
</cp:coreProperties>
</file>