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50" charset="0"/>
      <p:regular r:id="rId22"/>
      <p:bold r:id="rId23"/>
    </p:embeddedFont>
    <p:embeddedFont>
      <p:font typeface="Open Sans" pitchFamily="2" charset="0"/>
      <p:regular r:id="rId24"/>
      <p:bold r:id="rId25"/>
      <p:italic r:id="rId26"/>
      <p:boldItalic r:id="rId27"/>
    </p:embeddedFont>
    <p:embeddedFont>
      <p:font typeface="Open Sans Semibold" pitchFamily="2" charset="0"/>
      <p:bold r:id="rId28"/>
      <p:boldItalic r:id="rId29"/>
    </p:embeddedFont>
    <p:embeddedFont>
      <p:font typeface="Open Sans Semibold" pitchFamily="2" charset="0"/>
      <p:bold r:id="rId28"/>
      <p:boldItalic r:id="rId29"/>
    </p:embeddedFont>
    <p:embeddedFont>
      <p:font typeface="Reactor7" panose="00000400000000000000" pitchFamily="5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3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467883" y="8061960"/>
            <a:ext cx="18486" cy="119634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675073" y="8552532"/>
            <a:ext cx="7192957" cy="215196"/>
            <a:chOff x="0" y="0"/>
            <a:chExt cx="9590610" cy="286927"/>
          </a:xfrm>
        </p:grpSpPr>
        <p:sp>
          <p:nvSpPr>
            <p:cNvPr id="4" name="AutoShape 4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664970"/>
            <a:ext cx="3173814" cy="143690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5516195" y="4448175"/>
            <a:ext cx="7255609" cy="1538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12000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Portfolio</a:t>
            </a:r>
            <a:r>
              <a:rPr lang="en-US" sz="12000" dirty="0">
                <a:solidFill>
                  <a:srgbClr val="FFFFFF"/>
                </a:solidFill>
                <a:latin typeface="Open Sauce SemiBold"/>
              </a:rPr>
              <a:t>_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90561" y="8312468"/>
            <a:ext cx="1741187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5"/>
              </a:lnSpc>
            </a:pPr>
            <a:r>
              <a:rPr lang="en-US" sz="1875" dirty="0">
                <a:solidFill>
                  <a:srgbClr val="FFFFFF"/>
                </a:solidFill>
                <a:latin typeface="Montserrat" pitchFamily="50" charset="0"/>
              </a:rPr>
              <a:t>Le portfolio de Thomas </a:t>
            </a:r>
            <a:r>
              <a:rPr lang="en-US" sz="1875" dirty="0" err="1">
                <a:solidFill>
                  <a:srgbClr val="FFFFFF"/>
                </a:solidFill>
                <a:latin typeface="Montserrat" pitchFamily="50" charset="0"/>
              </a:rPr>
              <a:t>Roess</a:t>
            </a:r>
            <a:endParaRPr lang="en-US" sz="1875" dirty="0">
              <a:solidFill>
                <a:srgbClr val="FFFFFF"/>
              </a:solidFill>
              <a:latin typeface="Montserrat" pitchFamily="50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301893" y="8422005"/>
            <a:ext cx="914469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75"/>
              </a:lnSpc>
            </a:pPr>
            <a:r>
              <a:rPr lang="en-US" sz="262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Intro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124068" y="952500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5013" y="1078706"/>
            <a:ext cx="11915611" cy="2669143"/>
            <a:chOff x="0" y="66675"/>
            <a:chExt cx="15887482" cy="3558857"/>
          </a:xfrm>
        </p:grpSpPr>
        <p:sp>
          <p:nvSpPr>
            <p:cNvPr id="3" name="TextBox 3"/>
            <p:cNvSpPr txBox="1"/>
            <p:nvPr/>
          </p:nvSpPr>
          <p:spPr>
            <a:xfrm>
              <a:off x="24548" y="2259140"/>
              <a:ext cx="15862934" cy="366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  <a:spcBef>
                  <a:spcPct val="0"/>
                </a:spcBef>
              </a:pPr>
              <a:r>
                <a:rPr lang="en-US" sz="1800" u="none" spc="27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POUR L'INTRO ET LES BULLES DE DIALOGUES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4548" y="66675"/>
              <a:ext cx="15862934" cy="1554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800"/>
                </a:lnSpc>
              </a:pPr>
              <a:r>
                <a:rPr lang="en-US" sz="8000" u="none" dirty="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Police </a:t>
              </a:r>
              <a:r>
                <a:rPr lang="en-US" sz="8000" u="none" dirty="0" err="1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Spéciale</a:t>
              </a:r>
              <a:endParaRPr lang="en-US" sz="8000" u="none" dirty="0">
                <a:solidFill>
                  <a:srgbClr val="FFFFFF"/>
                </a:solidFill>
                <a:latin typeface="Reactor7" panose="00000400000000000000" pitchFamily="50" charset="0"/>
                <a:ea typeface="Reactor7" panose="00000400000000000000" pitchFamily="50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98177"/>
              <a:ext cx="15862934" cy="42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8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Cette police est une reproduction de la police utilisée dans le jeu vidéo Final Fantasy 7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3424" y="5143500"/>
            <a:ext cx="11897200" cy="215196"/>
            <a:chOff x="0" y="0"/>
            <a:chExt cx="15862934" cy="286927"/>
          </a:xfrm>
        </p:grpSpPr>
        <p:sp>
          <p:nvSpPr>
            <p:cNvPr id="7" name="AutoShape 7"/>
            <p:cNvSpPr/>
            <p:nvPr/>
          </p:nvSpPr>
          <p:spPr>
            <a:xfrm>
              <a:off x="0" y="129205"/>
              <a:ext cx="15862934" cy="28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6125795" y="6141252"/>
            <a:ext cx="6696418" cy="3088295"/>
            <a:chOff x="0" y="47625"/>
            <a:chExt cx="8928558" cy="4117728"/>
          </a:xfrm>
        </p:grpSpPr>
        <p:sp>
          <p:nvSpPr>
            <p:cNvPr id="10" name="TextBox 10"/>
            <p:cNvSpPr txBox="1"/>
            <p:nvPr/>
          </p:nvSpPr>
          <p:spPr>
            <a:xfrm>
              <a:off x="3126974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CC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126974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II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126974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Oo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126974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Uu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690460" y="47625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Dd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690460" y="775419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jj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690460" y="1503209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Pp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690460" y="2231003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Vv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276952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Ee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276952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Kk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6276952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Qq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276952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Ww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840439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Ff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840439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Ll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840439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Rr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840439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XX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Aa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Gg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MM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ss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AA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563487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Bb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563487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Hh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563487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Nn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563487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Tt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563487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Zz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3128638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00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4690460" y="2958795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01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6276952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02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840439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03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04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563487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05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3128638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6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4690460" y="3686589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15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6276952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08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840439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09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28700" y="6245137"/>
            <a:ext cx="4224301" cy="2941528"/>
            <a:chOff x="0" y="342900"/>
            <a:chExt cx="5632402" cy="3922038"/>
          </a:xfrm>
        </p:grpSpPr>
        <p:sp>
          <p:nvSpPr>
            <p:cNvPr id="47" name="TextBox 47"/>
            <p:cNvSpPr txBox="1"/>
            <p:nvPr/>
          </p:nvSpPr>
          <p:spPr>
            <a:xfrm>
              <a:off x="0" y="342900"/>
              <a:ext cx="5632402" cy="3077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8000"/>
                </a:lnSpc>
                <a:spcBef>
                  <a:spcPct val="0"/>
                </a:spcBef>
              </a:pPr>
              <a:r>
                <a:rPr lang="en-US" sz="18000" u="none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Aa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3898171"/>
              <a:ext cx="5632402" cy="366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270">
                  <a:solidFill>
                    <a:srgbClr val="FFFFFF"/>
                  </a:solidFill>
                  <a:latin typeface="Reactor7" panose="00000400000000000000" pitchFamily="50" charset="0"/>
                  <a:ea typeface="Reactor7" panose="00000400000000000000" pitchFamily="50" charset="0"/>
                </a:rPr>
                <a:t>REACTOR7</a:t>
              </a:r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14124068" y="952500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10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4201274" y="8892540"/>
            <a:ext cx="3058026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PORTFOLIO_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994525"/>
            <a:ext cx="81153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u="none" dirty="0" err="1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Combinaisons</a:t>
            </a:r>
            <a:r>
              <a:rPr lang="en-US" sz="8000" u="none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de Polices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519181" y="3310397"/>
            <a:ext cx="5249639" cy="2219822"/>
            <a:chOff x="0" y="-38100"/>
            <a:chExt cx="6999518" cy="2959763"/>
          </a:xfrm>
        </p:grpSpPr>
        <p:sp>
          <p:nvSpPr>
            <p:cNvPr id="4" name="TextBox 4"/>
            <p:cNvSpPr txBox="1"/>
            <p:nvPr/>
          </p:nvSpPr>
          <p:spPr>
            <a:xfrm>
              <a:off x="0" y="-38100"/>
              <a:ext cx="6941679" cy="89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60"/>
                </a:lnSpc>
              </a:pPr>
              <a:r>
                <a:rPr lang="en-US" sz="4200" dirty="0" err="1">
                  <a:solidFill>
                    <a:srgbClr val="FFFF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Titre</a:t>
              </a:r>
              <a:r>
                <a:rPr lang="en-US" sz="4200" dirty="0">
                  <a:solidFill>
                    <a:srgbClr val="FFFF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 </a:t>
              </a:r>
              <a:r>
                <a:rPr lang="en-US" sz="4200" dirty="0" err="1">
                  <a:solidFill>
                    <a:srgbClr val="FFFF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en</a:t>
              </a:r>
              <a:r>
                <a:rPr lang="en-US" sz="4200" dirty="0">
                  <a:solidFill>
                    <a:srgbClr val="FFFF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 Open Sans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55791"/>
              <a:ext cx="6999518" cy="1465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200"/>
                </a:lnSpc>
                <a:spcBef>
                  <a:spcPct val="0"/>
                </a:spcBef>
              </a:pP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ce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texte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est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en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Montserrat, et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est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principalement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utilisé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pour les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paragraphes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.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Cette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combinaison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est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agréable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pour les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yeux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et la lecture. Elle correspond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également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au style de </a:t>
              </a:r>
              <a:r>
                <a:rPr lang="en-US" sz="1374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mon</a:t>
              </a:r>
              <a:r>
                <a:rPr lang="en-US" sz="1374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site.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066343" y="9043104"/>
            <a:ext cx="7192957" cy="215196"/>
            <a:chOff x="0" y="0"/>
            <a:chExt cx="9590610" cy="286927"/>
          </a:xfrm>
        </p:grpSpPr>
        <p:sp>
          <p:nvSpPr>
            <p:cNvPr id="7" name="AutoShape 7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8977371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4124068" y="952500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01211"/>
            <a:ext cx="5810890" cy="3046463"/>
            <a:chOff x="0" y="0"/>
            <a:chExt cx="11766933" cy="6169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66933" cy="6169026"/>
            </a:xfrm>
            <a:custGeom>
              <a:avLst/>
              <a:gdLst/>
              <a:ahLst/>
              <a:cxnLst/>
              <a:rect l="l" t="t" r="r" b="b"/>
              <a:pathLst>
                <a:path w="11766933" h="6169026">
                  <a:moveTo>
                    <a:pt x="0" y="0"/>
                  </a:moveTo>
                  <a:lnTo>
                    <a:pt x="0" y="6169026"/>
                  </a:lnTo>
                  <a:lnTo>
                    <a:pt x="11766933" y="6169026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108066"/>
                  </a:moveTo>
                  <a:lnTo>
                    <a:pt x="59690" y="6108066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10806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85111" y="1028700"/>
            <a:ext cx="215196" cy="8229600"/>
            <a:chOff x="0" y="0"/>
            <a:chExt cx="286927" cy="10972800"/>
          </a:xfrm>
        </p:grpSpPr>
        <p:sp>
          <p:nvSpPr>
            <p:cNvPr id="5" name="AutoShape 5"/>
            <p:cNvSpPr/>
            <p:nvPr/>
          </p:nvSpPr>
          <p:spPr>
            <a:xfrm>
              <a:off x="128647" y="0"/>
              <a:ext cx="29633" cy="109728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6" name="AutoShape 6"/>
            <p:cNvSpPr/>
            <p:nvPr/>
          </p:nvSpPr>
          <p:spPr>
            <a:xfrm rot="-5400000">
              <a:off x="-163156" y="163156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129710" y="2801211"/>
            <a:ext cx="5824595" cy="3094316"/>
            <a:chOff x="0" y="0"/>
            <a:chExt cx="11766933" cy="62511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766933" cy="6251183"/>
            </a:xfrm>
            <a:custGeom>
              <a:avLst/>
              <a:gdLst/>
              <a:ahLst/>
              <a:cxnLst/>
              <a:rect l="l" t="t" r="r" b="b"/>
              <a:pathLst>
                <a:path w="11766933" h="6251183">
                  <a:moveTo>
                    <a:pt x="0" y="0"/>
                  </a:moveTo>
                  <a:lnTo>
                    <a:pt x="0" y="6251183"/>
                  </a:lnTo>
                  <a:lnTo>
                    <a:pt x="11766933" y="6251183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190223"/>
                  </a:moveTo>
                  <a:lnTo>
                    <a:pt x="59690" y="6190223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1902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6171265"/>
            <a:ext cx="5810890" cy="3087035"/>
            <a:chOff x="0" y="0"/>
            <a:chExt cx="11766933" cy="625118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766933" cy="6251183"/>
            </a:xfrm>
            <a:custGeom>
              <a:avLst/>
              <a:gdLst/>
              <a:ahLst/>
              <a:cxnLst/>
              <a:rect l="l" t="t" r="r" b="b"/>
              <a:pathLst>
                <a:path w="11766933" h="6251183">
                  <a:moveTo>
                    <a:pt x="0" y="0"/>
                  </a:moveTo>
                  <a:lnTo>
                    <a:pt x="0" y="6251183"/>
                  </a:lnTo>
                  <a:lnTo>
                    <a:pt x="11766933" y="6251183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190223"/>
                  </a:moveTo>
                  <a:lnTo>
                    <a:pt x="59690" y="6190223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1902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7129710" y="6171265"/>
            <a:ext cx="5824595" cy="3087035"/>
            <a:chOff x="0" y="0"/>
            <a:chExt cx="11766933" cy="623647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66933" cy="6236474"/>
            </a:xfrm>
            <a:custGeom>
              <a:avLst/>
              <a:gdLst/>
              <a:ahLst/>
              <a:cxnLst/>
              <a:rect l="l" t="t" r="r" b="b"/>
              <a:pathLst>
                <a:path w="11766933" h="6236474">
                  <a:moveTo>
                    <a:pt x="0" y="0"/>
                  </a:moveTo>
                  <a:lnTo>
                    <a:pt x="0" y="6236474"/>
                  </a:lnTo>
                  <a:lnTo>
                    <a:pt x="11766933" y="6236474"/>
                  </a:lnTo>
                  <a:lnTo>
                    <a:pt x="11766933" y="0"/>
                  </a:lnTo>
                  <a:lnTo>
                    <a:pt x="0" y="0"/>
                  </a:lnTo>
                  <a:close/>
                  <a:moveTo>
                    <a:pt x="11705972" y="6175514"/>
                  </a:moveTo>
                  <a:lnTo>
                    <a:pt x="59690" y="6175514"/>
                  </a:lnTo>
                  <a:lnTo>
                    <a:pt x="59690" y="59690"/>
                  </a:lnTo>
                  <a:lnTo>
                    <a:pt x="11705972" y="59690"/>
                  </a:lnTo>
                  <a:lnTo>
                    <a:pt x="11705972" y="617551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 b="1081"/>
          <a:stretch>
            <a:fillRect/>
          </a:stretch>
        </p:blipFill>
        <p:spPr>
          <a:xfrm>
            <a:off x="1028700" y="2801211"/>
            <a:ext cx="5810890" cy="304646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28700" y="6171265"/>
            <a:ext cx="5810890" cy="308703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29710" y="2801211"/>
            <a:ext cx="5824595" cy="3094316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29710" y="6171265"/>
            <a:ext cx="5824595" cy="3087035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28700" y="1104900"/>
            <a:ext cx="10671782" cy="111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35"/>
              </a:lnSpc>
            </a:pPr>
            <a:r>
              <a:rPr lang="en-US" sz="785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Maquettes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01274" y="4914224"/>
            <a:ext cx="3318605" cy="2131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Ces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maquettes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ont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été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modifiés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sur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quelques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points. Le site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est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un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peu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plus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aéré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certaines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animations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ont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été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ajoutée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, le placement des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icones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à un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peu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Montserrat" panose="00000500000000000000" pitchFamily="50" charset="0"/>
              </a:rPr>
              <a:t>changé</a:t>
            </a:r>
            <a:r>
              <a:rPr lang="en-US" sz="1500" dirty="0">
                <a:solidFill>
                  <a:srgbClr val="FFFFFF"/>
                </a:solidFill>
                <a:latin typeface="Montserrat" panose="00000500000000000000" pitchFamily="50" charset="0"/>
              </a:rPr>
              <a:t> </a:t>
            </a:r>
          </a:p>
          <a:p>
            <a:pPr marL="0" lvl="0" indent="0" algn="just">
              <a:lnSpc>
                <a:spcPts val="2400"/>
              </a:lnSpc>
              <a:spcBef>
                <a:spcPct val="0"/>
              </a:spcBef>
            </a:pPr>
            <a:endParaRPr dirty="0">
              <a:latin typeface="Montserrat" panose="00000500000000000000" pitchFamily="50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5004964" y="8545830"/>
            <a:ext cx="225433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201274" y="982980"/>
            <a:ext cx="3058026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PORTFOLIO_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29594" y="9043104"/>
            <a:ext cx="3192457" cy="215196"/>
            <a:chOff x="0" y="0"/>
            <a:chExt cx="4256610" cy="286927"/>
          </a:xfrm>
        </p:grpSpPr>
        <p:sp>
          <p:nvSpPr>
            <p:cNvPr id="3" name="AutoShape 3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1403872" y="9043104"/>
            <a:ext cx="3192457" cy="215196"/>
            <a:chOff x="0" y="0"/>
            <a:chExt cx="4256610" cy="286927"/>
          </a:xfrm>
        </p:grpSpPr>
        <p:sp>
          <p:nvSpPr>
            <p:cNvPr id="6" name="AutoShape 6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008528" y="1925955"/>
            <a:ext cx="1692636" cy="381000"/>
            <a:chOff x="0" y="0"/>
            <a:chExt cx="2256848" cy="508000"/>
          </a:xfrm>
        </p:grpSpPr>
        <p:grpSp>
          <p:nvGrpSpPr>
            <p:cNvPr id="9" name="Group 9"/>
            <p:cNvGrpSpPr>
              <a:grpSpLocks noChangeAspect="1"/>
            </p:cNvGrpSpPr>
            <p:nvPr/>
          </p:nvGrpSpPr>
          <p:grpSpPr>
            <a:xfrm>
              <a:off x="0" y="0"/>
              <a:ext cx="508000" cy="508000"/>
              <a:chOff x="0" y="0"/>
              <a:chExt cx="6355080" cy="635508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1B1B1B"/>
              </a:solidFill>
            </p:spPr>
          </p:sp>
        </p:grp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77667" y="157818"/>
              <a:ext cx="352666" cy="192363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651167" y="146300"/>
              <a:ext cx="1605681" cy="243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59"/>
                </a:lnSpc>
              </a:pPr>
              <a:r>
                <a:rPr lang="en-US" sz="1359">
                  <a:solidFill>
                    <a:srgbClr val="1B1B1B"/>
                  </a:solidFill>
                  <a:latin typeface="Open Sauce SemiBold"/>
                </a:rPr>
                <a:t>AstraStrong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017377" y="9525"/>
              <a:ext cx="153010" cy="72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4"/>
                </a:lnSpc>
              </a:pPr>
              <a:r>
                <a:rPr lang="en-US" sz="424">
                  <a:solidFill>
                    <a:srgbClr val="1B1B1B"/>
                  </a:solidFill>
                  <a:latin typeface="Open Sauce SemiBold"/>
                </a:rPr>
                <a:t>TM</a:t>
              </a:r>
            </a:p>
          </p:txBody>
        </p:sp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43119" y="2789141"/>
            <a:ext cx="6365409" cy="247958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990699" y="3667460"/>
            <a:ext cx="6018804" cy="295208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82031" y="6103825"/>
            <a:ext cx="1867151" cy="1846633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114072" y="6784839"/>
            <a:ext cx="3894456" cy="484604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640568" y="807402"/>
            <a:ext cx="7006864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Technologies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124068" y="952500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07575" y="2954673"/>
            <a:ext cx="8872847" cy="3393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210"/>
              </a:lnSpc>
            </a:pPr>
            <a:r>
              <a:rPr lang="en-US" sz="23827" dirty="0" err="1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Démo</a:t>
            </a:r>
            <a:endParaRPr lang="en-US" sz="23827" dirty="0">
              <a:solidFill>
                <a:srgbClr val="FFFFFF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THOMAS-ROESS.FR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201274" y="982980"/>
            <a:ext cx="3058026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PORTFOLIO_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75388" y="5935588"/>
            <a:ext cx="6137222" cy="824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00"/>
              </a:lnSpc>
            </a:pPr>
            <a:r>
              <a:rPr lang="en-US" sz="4786" spc="717" dirty="0">
                <a:solidFill>
                  <a:srgbClr val="FFFFFF"/>
                </a:solidFill>
                <a:latin typeface="Open Sauce Light"/>
              </a:rPr>
              <a:t>THOMAS-ROESS.FR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01274" y="982980"/>
            <a:ext cx="3058026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PORTFOLIO_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4" name="AutoShape 4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2816548"/>
            <a:ext cx="16230600" cy="77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50"/>
              </a:lnSpc>
            </a:pPr>
            <a:r>
              <a:rPr lang="en-US" sz="55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Points techniques et </a:t>
            </a:r>
            <a:r>
              <a:rPr lang="en-US" sz="5500" dirty="0" err="1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problèmes</a:t>
            </a:r>
            <a:r>
              <a:rPr lang="en-US" sz="55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rencontrés</a:t>
            </a:r>
            <a:endParaRPr lang="en-US" sz="5500" dirty="0">
              <a:solidFill>
                <a:srgbClr val="FFFFFF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38252" y="830072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THOMAS-ROESS.FR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79141" y="4283066"/>
            <a:ext cx="5929719" cy="3105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5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 LA BIBLIOTHÈQUE SWIPER JS</a:t>
            </a:r>
          </a:p>
          <a:p>
            <a:pPr marL="863601" lvl="2" indent="-287867">
              <a:lnSpc>
                <a:spcPts val="5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 LA DUPLICATION DES SLIDERS</a:t>
            </a:r>
          </a:p>
          <a:p>
            <a:pPr marL="863601" lvl="2" indent="-287867">
              <a:lnSpc>
                <a:spcPts val="5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 LA SENSIBILITÉ DU SLIDER</a:t>
            </a:r>
          </a:p>
          <a:p>
            <a:pPr marL="863601" lvl="2" indent="-287867">
              <a:lnSpc>
                <a:spcPts val="5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 LE CONTROL MOLETTE</a:t>
            </a:r>
          </a:p>
          <a:p>
            <a:pPr marL="431801" lvl="1" indent="-215900">
              <a:lnSpc>
                <a:spcPts val="5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 LE DESIGN N'EST PAS MON FORT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01274" y="982980"/>
            <a:ext cx="3058026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PORTFOLIO_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4" name="AutoShape 4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698106" y="2560937"/>
            <a:ext cx="6891164" cy="774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050"/>
              </a:lnSpc>
            </a:pPr>
            <a:r>
              <a:rPr lang="en-US" sz="55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Axes </a:t>
            </a:r>
            <a:r>
              <a:rPr lang="en-US" sz="5500" dirty="0" err="1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d'amélioration</a:t>
            </a:r>
            <a:endParaRPr lang="en-US" sz="5500" dirty="0">
              <a:solidFill>
                <a:srgbClr val="FFFFFF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38252" y="830072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THOMAS-ROESS.FR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07978" y="3968741"/>
            <a:ext cx="8764614" cy="3747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- RESPONSIVE</a:t>
            </a:r>
          </a:p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- AMÉLIORATION DU CODE D'ANIMATION DE LA CONSOLE</a:t>
            </a:r>
          </a:p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- AJOUT D'UN INDICATEUR DE SLIDER DANS LA LISTE DE PROJETS</a:t>
            </a:r>
          </a:p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- OPTIMISATION DU CODE</a:t>
            </a:r>
          </a:p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- SLIDER SANS BIBLIO</a:t>
            </a:r>
          </a:p>
          <a:p>
            <a:pPr>
              <a:lnSpc>
                <a:spcPts val="5000"/>
              </a:lnSpc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- RESOLUTIONS DE BUGS DIVERS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7186" y="7868285"/>
            <a:ext cx="10226831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u="none" dirty="0" err="1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Sommaire</a:t>
            </a:r>
            <a:endParaRPr lang="en-US" sz="8000" u="none" dirty="0">
              <a:solidFill>
                <a:srgbClr val="FFFFFF"/>
              </a:solidFill>
              <a:latin typeface="Open Sans Semibold" pitchFamily="34" charset="0"/>
              <a:ea typeface="Open Sans Semibold" pitchFamily="34" charset="0"/>
              <a:cs typeface="Open Sans Semibold" pitchFamily="3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838252" y="830072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02</a:t>
            </a:r>
          </a:p>
        </p:txBody>
      </p:sp>
      <p:sp>
        <p:nvSpPr>
          <p:cNvPr id="4" name="AutoShape 4"/>
          <p:cNvSpPr/>
          <p:nvPr/>
        </p:nvSpPr>
        <p:spPr>
          <a:xfrm>
            <a:off x="11178986" y="1387093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>
            <a:off x="11178986" y="1965070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>
            <a:off x="11178986" y="2543047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>
            <a:off x="11178986" y="3121024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" name="AutoShape 8"/>
          <p:cNvSpPr/>
          <p:nvPr/>
        </p:nvSpPr>
        <p:spPr>
          <a:xfrm>
            <a:off x="11178986" y="3699001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>
            <a:off x="11178986" y="4276978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TextBox 10"/>
          <p:cNvSpPr txBox="1"/>
          <p:nvPr/>
        </p:nvSpPr>
        <p:spPr>
          <a:xfrm>
            <a:off x="6599680" y="1175385"/>
            <a:ext cx="424313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itchFamily="50" charset="0"/>
              </a:rPr>
              <a:t>Pourquoi</a:t>
            </a:r>
            <a:r>
              <a:rPr lang="en-US" sz="1800" dirty="0">
                <a:solidFill>
                  <a:srgbClr val="FFFFFF"/>
                </a:solidFill>
                <a:latin typeface="Montserrat" pitchFamily="50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itchFamily="50" charset="0"/>
              </a:rPr>
              <a:t>ce</a:t>
            </a:r>
            <a:r>
              <a:rPr lang="en-US" sz="1800" dirty="0">
                <a:solidFill>
                  <a:srgbClr val="FFFFFF"/>
                </a:solidFill>
                <a:latin typeface="Montserrat" pitchFamily="50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itchFamily="50" charset="0"/>
              </a:rPr>
              <a:t>projet</a:t>
            </a:r>
            <a:r>
              <a:rPr lang="en-US" sz="1800" dirty="0">
                <a:solidFill>
                  <a:srgbClr val="FFFFFF"/>
                </a:solidFill>
                <a:latin typeface="Montserrat" pitchFamily="50" charset="0"/>
              </a:rPr>
              <a:t>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99680" y="1753362"/>
            <a:ext cx="424313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itchFamily="50" charset="0"/>
              </a:rPr>
              <a:t>Présentation</a:t>
            </a:r>
            <a:r>
              <a:rPr lang="en-US" sz="1800" dirty="0">
                <a:solidFill>
                  <a:srgbClr val="FFFFFF"/>
                </a:solidFill>
                <a:latin typeface="Montserrat" pitchFamily="50" charset="0"/>
              </a:rPr>
              <a:t> du </a:t>
            </a:r>
            <a:r>
              <a:rPr lang="en-US" sz="1800" dirty="0" err="1">
                <a:solidFill>
                  <a:srgbClr val="FFFFFF"/>
                </a:solidFill>
                <a:latin typeface="Montserrat" pitchFamily="50" charset="0"/>
              </a:rPr>
              <a:t>projet</a:t>
            </a:r>
            <a:endParaRPr lang="en-US" sz="1800" dirty="0">
              <a:solidFill>
                <a:srgbClr val="FFFFFF"/>
              </a:solidFill>
              <a:latin typeface="Montserrat" pitchFamily="50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599680" y="2331339"/>
            <a:ext cx="424313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itchFamily="50" charset="0"/>
              </a:rPr>
              <a:t>Charte</a:t>
            </a:r>
            <a:r>
              <a:rPr lang="en-US" sz="1800" dirty="0">
                <a:solidFill>
                  <a:srgbClr val="FFFFFF"/>
                </a:solidFill>
                <a:latin typeface="Montserrat" pitchFamily="50" charset="0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Montserrat" pitchFamily="50" charset="0"/>
              </a:rPr>
              <a:t>graphique</a:t>
            </a:r>
            <a:endParaRPr lang="en-US" sz="1800" dirty="0">
              <a:solidFill>
                <a:srgbClr val="FFFFFF"/>
              </a:solidFill>
              <a:latin typeface="Montserrat" pitchFamily="50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599680" y="2909316"/>
            <a:ext cx="424313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itchFamily="50" charset="0"/>
              </a:rPr>
              <a:t>Technologie</a:t>
            </a:r>
            <a:endParaRPr lang="en-US" sz="1800" dirty="0">
              <a:solidFill>
                <a:srgbClr val="FFFFFF"/>
              </a:solidFill>
              <a:latin typeface="Montserrat" pitchFamily="50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599680" y="3482530"/>
            <a:ext cx="4243133" cy="333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 dirty="0" err="1">
                <a:solidFill>
                  <a:srgbClr val="FFFFFF"/>
                </a:solidFill>
                <a:latin typeface="Montserrat" pitchFamily="50" charset="0"/>
              </a:rPr>
              <a:t>Démo</a:t>
            </a:r>
            <a:endParaRPr lang="en-US" sz="1800" dirty="0">
              <a:solidFill>
                <a:srgbClr val="FFFFFF"/>
              </a:solidFill>
              <a:latin typeface="Montserrat" pitchFamily="50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599680" y="4060507"/>
            <a:ext cx="424313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Montserrat" pitchFamily="50" charset="0"/>
              </a:rPr>
              <a:t>Points techniques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592987" y="1171575"/>
            <a:ext cx="66631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592987" y="1751457"/>
            <a:ext cx="66631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592987" y="2331339"/>
            <a:ext cx="66631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05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592987" y="2911221"/>
            <a:ext cx="66631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592987" y="3489198"/>
            <a:ext cx="66631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592987" y="4067175"/>
            <a:ext cx="66631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99680" y="4602480"/>
            <a:ext cx="424313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80"/>
              </a:lnSpc>
            </a:pPr>
            <a:r>
              <a:rPr lang="en-US" sz="1800">
                <a:solidFill>
                  <a:srgbClr val="FFFFFF"/>
                </a:solidFill>
                <a:latin typeface="Montserrat" pitchFamily="50" charset="0"/>
              </a:rPr>
              <a:t>Axes d'améliorations</a:t>
            </a:r>
          </a:p>
        </p:txBody>
      </p:sp>
      <p:sp>
        <p:nvSpPr>
          <p:cNvPr id="24" name="AutoShape 24"/>
          <p:cNvSpPr/>
          <p:nvPr/>
        </p:nvSpPr>
        <p:spPr>
          <a:xfrm>
            <a:off x="11178986" y="4782056"/>
            <a:ext cx="5318533" cy="2235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5" name="TextBox 25"/>
          <p:cNvSpPr txBox="1"/>
          <p:nvPr/>
        </p:nvSpPr>
        <p:spPr>
          <a:xfrm>
            <a:off x="16592987" y="4573905"/>
            <a:ext cx="666313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01274" y="982980"/>
            <a:ext cx="3058026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PORTFOLIO</a:t>
            </a:r>
            <a:r>
              <a:rPr lang="en-US" sz="2100" dirty="0">
                <a:solidFill>
                  <a:srgbClr val="FFFFFF"/>
                </a:solidFill>
                <a:latin typeface="Open Sauce Bold"/>
              </a:rPr>
              <a:t>_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4" name="AutoShape 4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184748" y="2209939"/>
            <a:ext cx="9918504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 err="1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Pourquoi</a:t>
            </a:r>
            <a:r>
              <a:rPr lang="en-US" sz="8000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ce</a:t>
            </a:r>
            <a:r>
              <a:rPr lang="en-US" sz="8000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 </a:t>
            </a:r>
            <a:r>
              <a:rPr lang="en-US" sz="8000" dirty="0" err="1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projet</a:t>
            </a:r>
            <a:r>
              <a:rPr lang="en-US" sz="8000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38252" y="830072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79141" y="4886325"/>
            <a:ext cx="5929719" cy="1863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5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Montserrat" pitchFamily="50" charset="0"/>
              </a:rPr>
              <a:t>UN PROJET QUI ME TIENS À COEUR.</a:t>
            </a:r>
          </a:p>
          <a:p>
            <a:pPr marL="448458" lvl="1" indent="-224229">
              <a:lnSpc>
                <a:spcPts val="5192"/>
              </a:lnSpc>
              <a:buFont typeface="Arial"/>
              <a:buChar char="•"/>
            </a:pPr>
            <a:r>
              <a:rPr lang="en-US" sz="2077" dirty="0">
                <a:solidFill>
                  <a:srgbClr val="FFFFFF"/>
                </a:solidFill>
                <a:latin typeface="Montserrat" pitchFamily="50" charset="0"/>
              </a:rPr>
              <a:t>MIEUX PRÉSENTER MES COMPÉTENCES.</a:t>
            </a:r>
          </a:p>
          <a:p>
            <a:pPr marL="448458" lvl="1" indent="-224229">
              <a:lnSpc>
                <a:spcPts val="5192"/>
              </a:lnSpc>
              <a:buFont typeface="Arial"/>
              <a:buChar char="•"/>
            </a:pPr>
            <a:r>
              <a:rPr lang="en-US" sz="2077" dirty="0">
                <a:solidFill>
                  <a:srgbClr val="FFFFFF"/>
                </a:solidFill>
                <a:latin typeface="Montserrat" pitchFamily="50" charset="0"/>
              </a:rPr>
              <a:t>PLUS DE VISIBILITÉ.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01274" y="982980"/>
            <a:ext cx="3058026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b="1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</a:t>
            </a: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_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9043104"/>
            <a:ext cx="7192957" cy="215196"/>
            <a:chOff x="0" y="0"/>
            <a:chExt cx="9590610" cy="286927"/>
          </a:xfrm>
        </p:grpSpPr>
        <p:sp>
          <p:nvSpPr>
            <p:cNvPr id="4" name="AutoShape 4"/>
            <p:cNvSpPr/>
            <p:nvPr/>
          </p:nvSpPr>
          <p:spPr>
            <a:xfrm>
              <a:off x="0" y="128647"/>
              <a:ext cx="9590610" cy="2963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357522" y="2214542"/>
            <a:ext cx="11930146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 err="1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Présentation</a:t>
            </a:r>
            <a:r>
              <a:rPr lang="en-US" sz="80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du </a:t>
            </a:r>
            <a:r>
              <a:rPr lang="en-US" sz="8000" dirty="0" err="1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projet</a:t>
            </a:r>
            <a:endParaRPr lang="en-US" sz="8000" dirty="0">
              <a:solidFill>
                <a:srgbClr val="FFFFFF"/>
              </a:solidFill>
              <a:latin typeface="Open Sans SemiBold" pitchFamily="2" charset="0"/>
              <a:ea typeface="Open Sans SemiBold" pitchFamily="2" charset="0"/>
              <a:cs typeface="Open Sans SemiBold" pitchFamily="2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838252" y="830072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79141" y="4886325"/>
            <a:ext cx="5929719" cy="1863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>
              <a:lnSpc>
                <a:spcPts val="50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MES COMPÉTENCES</a:t>
            </a:r>
          </a:p>
          <a:p>
            <a:pPr marL="448458" lvl="1" indent="-224229">
              <a:lnSpc>
                <a:spcPts val="5192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Montserrat" panose="00000500000000000000" pitchFamily="50" charset="0"/>
              </a:rPr>
              <a:t>PORTFOLIO DE PROJETS</a:t>
            </a:r>
          </a:p>
          <a:p>
            <a:pPr marL="448458" lvl="1" indent="-224229">
              <a:lnSpc>
                <a:spcPts val="5192"/>
              </a:lnSpc>
              <a:buFont typeface="Arial"/>
              <a:buChar char="•"/>
            </a:pPr>
            <a:r>
              <a:rPr lang="en-US" sz="2077" dirty="0">
                <a:solidFill>
                  <a:srgbClr val="FFFFFF"/>
                </a:solidFill>
                <a:latin typeface="Montserrat" panose="00000500000000000000" pitchFamily="50" charset="0"/>
              </a:rPr>
              <a:t>FORMULAIRE DE CONTACT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043104"/>
            <a:ext cx="3192457" cy="215196"/>
            <a:chOff x="0" y="0"/>
            <a:chExt cx="4256610" cy="286927"/>
          </a:xfrm>
        </p:grpSpPr>
        <p:sp>
          <p:nvSpPr>
            <p:cNvPr id="3" name="AutoShape 3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AutoShape 4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5374748" y="9043104"/>
            <a:ext cx="3192457" cy="215196"/>
            <a:chOff x="0" y="0"/>
            <a:chExt cx="4256610" cy="286927"/>
          </a:xfrm>
        </p:grpSpPr>
        <p:sp>
          <p:nvSpPr>
            <p:cNvPr id="6" name="AutoShape 6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720795" y="9043104"/>
            <a:ext cx="3192457" cy="215196"/>
            <a:chOff x="0" y="0"/>
            <a:chExt cx="4256610" cy="286927"/>
          </a:xfrm>
        </p:grpSpPr>
        <p:sp>
          <p:nvSpPr>
            <p:cNvPr id="9" name="AutoShape 9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0" name="AutoShape 10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066843" y="9043104"/>
            <a:ext cx="3192457" cy="215196"/>
            <a:chOff x="0" y="0"/>
            <a:chExt cx="4256610" cy="286927"/>
          </a:xfrm>
        </p:grpSpPr>
        <p:sp>
          <p:nvSpPr>
            <p:cNvPr id="12" name="AutoShape 12"/>
            <p:cNvSpPr/>
            <p:nvPr/>
          </p:nvSpPr>
          <p:spPr>
            <a:xfrm>
              <a:off x="0" y="129705"/>
              <a:ext cx="4256610" cy="27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13" name="AutoShape 13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028700" y="3984625"/>
            <a:ext cx="3192457" cy="1755140"/>
            <a:chOff x="0" y="0"/>
            <a:chExt cx="4256610" cy="234018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47625"/>
              <a:ext cx="4256610" cy="474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COULEURS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50807"/>
              <a:ext cx="4256610" cy="1257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</a:pP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Présentation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de la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liste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des couleurs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utilisées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sur le site et explication de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mes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choix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374748" y="3984625"/>
            <a:ext cx="3192457" cy="1435100"/>
            <a:chOff x="0" y="0"/>
            <a:chExt cx="4256610" cy="1913467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47625"/>
              <a:ext cx="4256610" cy="474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LOGO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950807"/>
              <a:ext cx="4256610" cy="830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</a:pP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Présentation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des logos et explications des designs.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20795" y="3984625"/>
            <a:ext cx="3192457" cy="1753235"/>
            <a:chOff x="0" y="0"/>
            <a:chExt cx="4256610" cy="2337647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47625"/>
              <a:ext cx="425661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POLICES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48267"/>
              <a:ext cx="4256610" cy="1257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</a:pP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Présentation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de la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liste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des polices et explications des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choix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de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combinaisons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.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066843" y="3948906"/>
            <a:ext cx="3192457" cy="2324017"/>
            <a:chOff x="0" y="-47625"/>
            <a:chExt cx="4256610" cy="3098690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47625"/>
              <a:ext cx="425661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MAQUETTES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48267"/>
              <a:ext cx="4256610" cy="2102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</a:pP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Présentations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des maquettes et explications sur les modifications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apportées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durant</a:t>
              </a:r>
              <a:r>
                <a:rPr lang="en-US" sz="1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 le </a:t>
              </a:r>
              <a:r>
                <a:rPr lang="en-US" sz="1800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développement</a:t>
              </a:r>
              <a:endParaRPr lang="en-US" sz="1800" dirty="0">
                <a:solidFill>
                  <a:srgbClr val="FFFFFF"/>
                </a:solidFill>
                <a:latin typeface="Montserrat" panose="00000500000000000000" pitchFamily="50" charset="0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952500"/>
            <a:ext cx="3420611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201274" y="982980"/>
            <a:ext cx="3058026" cy="349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</a:t>
            </a:r>
            <a:r>
              <a:rPr lang="en-US" sz="2100" dirty="0">
                <a:solidFill>
                  <a:srgbClr val="FFFFFF"/>
                </a:solidFill>
                <a:latin typeface="Open Sauce Bold"/>
              </a:rPr>
              <a:t>_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578863" y="2780587"/>
            <a:ext cx="5112964" cy="254619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/>
          <p:cNvSpPr/>
          <p:nvPr/>
        </p:nvSpPr>
        <p:spPr>
          <a:xfrm>
            <a:off x="1028700" y="9139590"/>
            <a:ext cx="10814199" cy="2190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>
            <a:off x="1028700" y="9043104"/>
            <a:ext cx="459929" cy="21519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AutoShape 5"/>
          <p:cNvSpPr/>
          <p:nvPr/>
        </p:nvSpPr>
        <p:spPr>
          <a:xfrm>
            <a:off x="1064298" y="2780587"/>
            <a:ext cx="4926293" cy="2546195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AutoShape 6"/>
          <p:cNvSpPr/>
          <p:nvPr/>
        </p:nvSpPr>
        <p:spPr>
          <a:xfrm>
            <a:off x="12154992" y="2780587"/>
            <a:ext cx="5112964" cy="2546195"/>
          </a:xfrm>
          <a:prstGeom prst="rect">
            <a:avLst/>
          </a:prstGeom>
          <a:solidFill>
            <a:srgbClr val="131313"/>
          </a:solidFill>
        </p:spPr>
      </p:sp>
      <p:grpSp>
        <p:nvGrpSpPr>
          <p:cNvPr id="7" name="Group 7"/>
          <p:cNvGrpSpPr/>
          <p:nvPr/>
        </p:nvGrpSpPr>
        <p:grpSpPr>
          <a:xfrm>
            <a:off x="1028700" y="2780587"/>
            <a:ext cx="4961891" cy="2546195"/>
            <a:chOff x="0" y="0"/>
            <a:chExt cx="2814882" cy="144445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14882" cy="1444457"/>
            </a:xfrm>
            <a:custGeom>
              <a:avLst/>
              <a:gdLst/>
              <a:ahLst/>
              <a:cxnLst/>
              <a:rect l="l" t="t" r="r" b="b"/>
              <a:pathLst>
                <a:path w="2814882" h="1444457">
                  <a:moveTo>
                    <a:pt x="0" y="0"/>
                  </a:moveTo>
                  <a:lnTo>
                    <a:pt x="0" y="1444457"/>
                  </a:lnTo>
                  <a:lnTo>
                    <a:pt x="2814882" y="1444457"/>
                  </a:lnTo>
                  <a:lnTo>
                    <a:pt x="2814882" y="0"/>
                  </a:lnTo>
                  <a:lnTo>
                    <a:pt x="0" y="0"/>
                  </a:lnTo>
                  <a:close/>
                  <a:moveTo>
                    <a:pt x="2753922" y="1383497"/>
                  </a:moveTo>
                  <a:lnTo>
                    <a:pt x="59690" y="1383497"/>
                  </a:lnTo>
                  <a:lnTo>
                    <a:pt x="59690" y="59690"/>
                  </a:lnTo>
                  <a:lnTo>
                    <a:pt x="2753922" y="59690"/>
                  </a:lnTo>
                  <a:lnTo>
                    <a:pt x="2753922" y="1383497"/>
                  </a:lnTo>
                  <a:close/>
                </a:path>
              </a:pathLst>
            </a:custGeom>
            <a:solidFill>
              <a:srgbClr val="DADADA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2599323" y="3878425"/>
            <a:ext cx="4224301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CODE HEXA #131313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2154992" y="2780587"/>
            <a:ext cx="5104308" cy="2546195"/>
            <a:chOff x="0" y="0"/>
            <a:chExt cx="2895676" cy="144445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95676" cy="1444457"/>
            </a:xfrm>
            <a:custGeom>
              <a:avLst/>
              <a:gdLst/>
              <a:ahLst/>
              <a:cxnLst/>
              <a:rect l="l" t="t" r="r" b="b"/>
              <a:pathLst>
                <a:path w="2895676" h="1444457">
                  <a:moveTo>
                    <a:pt x="0" y="0"/>
                  </a:moveTo>
                  <a:lnTo>
                    <a:pt x="0" y="1444457"/>
                  </a:lnTo>
                  <a:lnTo>
                    <a:pt x="2895676" y="1444457"/>
                  </a:lnTo>
                  <a:lnTo>
                    <a:pt x="2895676" y="0"/>
                  </a:lnTo>
                  <a:lnTo>
                    <a:pt x="0" y="0"/>
                  </a:lnTo>
                  <a:close/>
                  <a:moveTo>
                    <a:pt x="2834716" y="1383497"/>
                  </a:moveTo>
                  <a:lnTo>
                    <a:pt x="59690" y="1383497"/>
                  </a:lnTo>
                  <a:lnTo>
                    <a:pt x="59690" y="59690"/>
                  </a:lnTo>
                  <a:lnTo>
                    <a:pt x="2834716" y="59690"/>
                  </a:lnTo>
                  <a:lnTo>
                    <a:pt x="2834716" y="1383497"/>
                  </a:lnTo>
                  <a:close/>
                </a:path>
              </a:pathLst>
            </a:custGeom>
            <a:solidFill>
              <a:srgbClr val="DADADA"/>
            </a:solidFill>
          </p:spPr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578863" y="6065704"/>
            <a:ext cx="5112964" cy="2872556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8700" y="1156335"/>
            <a:ext cx="10814199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u="none" dirty="0" err="1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Famille</a:t>
            </a:r>
            <a:r>
              <a:rPr lang="en-US" sz="8000" u="none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de Couleurs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004964" y="8542020"/>
            <a:ext cx="2254336" cy="71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9893" y="5568608"/>
            <a:ext cx="1653415" cy="300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CMYK 0, 0, 0, 100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797711" y="5575677"/>
            <a:ext cx="1097729" cy="300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RGB 0, 0, 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21958" y="3878425"/>
            <a:ext cx="4224301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CODE HEXA #000000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37477" y="5572928"/>
            <a:ext cx="1485017" cy="303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CMYK 0, 0, 0, 0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792072" y="5574624"/>
            <a:ext cx="1762936" cy="303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RGB 255, 255, 255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880776" y="3881282"/>
            <a:ext cx="422430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1B1B1B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CODE HEXA #FFFFFF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297409" y="5570547"/>
            <a:ext cx="1599119" cy="300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CMYK 0, 0, 0, 93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730287" y="5568608"/>
            <a:ext cx="1428128" cy="300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RGB 19, 19, 19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201274" y="982980"/>
            <a:ext cx="3058026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uce Bold"/>
              </a:rPr>
              <a:t>PORTFOLIO_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354561" y="7326722"/>
            <a:ext cx="4224301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CODE HEXA #04009D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691826" y="7326722"/>
            <a:ext cx="4224301" cy="300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spc="27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CODE HEXA #06004D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20058" y="7722634"/>
            <a:ext cx="2349685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CMYK 97,100, 0, 38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20058" y="8085313"/>
            <a:ext cx="2349685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RGB 04, 00, 157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384360" y="7722634"/>
            <a:ext cx="2349685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CMYK 92,100, 0, 70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384360" y="8085313"/>
            <a:ext cx="2349685" cy="30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56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RGB 06, 00, 77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1102" y="1728891"/>
            <a:ext cx="215196" cy="8229600"/>
            <a:chOff x="0" y="0"/>
            <a:chExt cx="286927" cy="10972800"/>
          </a:xfrm>
        </p:grpSpPr>
        <p:sp>
          <p:nvSpPr>
            <p:cNvPr id="3" name="AutoShape 3"/>
            <p:cNvSpPr/>
            <p:nvPr/>
          </p:nvSpPr>
          <p:spPr>
            <a:xfrm>
              <a:off x="128647" y="0"/>
              <a:ext cx="29633" cy="1097280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AutoShape 4"/>
            <p:cNvSpPr/>
            <p:nvPr/>
          </p:nvSpPr>
          <p:spPr>
            <a:xfrm rot="-5400000">
              <a:off x="-163156" y="163156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028700" y="3026463"/>
            <a:ext cx="15448952" cy="3118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>
            <a:off x="1028700" y="6790371"/>
            <a:ext cx="8075998" cy="9595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22766" y="7364899"/>
            <a:ext cx="1927619" cy="1927619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1079941" y="3966890"/>
            <a:ext cx="2519280" cy="158932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9" name="Group 9"/>
          <p:cNvGrpSpPr/>
          <p:nvPr/>
        </p:nvGrpSpPr>
        <p:grpSpPr>
          <a:xfrm>
            <a:off x="11057721" y="3966890"/>
            <a:ext cx="2541500" cy="1589327"/>
            <a:chOff x="0" y="0"/>
            <a:chExt cx="2309837" cy="144445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09837" cy="1444457"/>
            </a:xfrm>
            <a:custGeom>
              <a:avLst/>
              <a:gdLst/>
              <a:ahLst/>
              <a:cxnLst/>
              <a:rect l="l" t="t" r="r" b="b"/>
              <a:pathLst>
                <a:path w="2309837" h="1444457">
                  <a:moveTo>
                    <a:pt x="0" y="0"/>
                  </a:moveTo>
                  <a:lnTo>
                    <a:pt x="0" y="1444457"/>
                  </a:lnTo>
                  <a:lnTo>
                    <a:pt x="2309837" y="1444457"/>
                  </a:lnTo>
                  <a:lnTo>
                    <a:pt x="2309837" y="0"/>
                  </a:lnTo>
                  <a:lnTo>
                    <a:pt x="0" y="0"/>
                  </a:lnTo>
                  <a:close/>
                  <a:moveTo>
                    <a:pt x="2248877" y="1383497"/>
                  </a:moveTo>
                  <a:lnTo>
                    <a:pt x="59690" y="1383497"/>
                  </a:lnTo>
                  <a:lnTo>
                    <a:pt x="59690" y="59690"/>
                  </a:lnTo>
                  <a:lnTo>
                    <a:pt x="2248877" y="59690"/>
                  </a:lnTo>
                  <a:lnTo>
                    <a:pt x="2248877" y="1383497"/>
                  </a:lnTo>
                  <a:close/>
                </a:path>
              </a:pathLst>
            </a:custGeom>
            <a:solidFill>
              <a:srgbClr val="DADADA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774109" y="4049574"/>
            <a:ext cx="3173814" cy="1436901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11079941" y="5846718"/>
            <a:ext cx="2519280" cy="1589327"/>
            <a:chOff x="0" y="0"/>
            <a:chExt cx="3398762" cy="214416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398762" cy="2144163"/>
            </a:xfrm>
            <a:custGeom>
              <a:avLst/>
              <a:gdLst/>
              <a:ahLst/>
              <a:cxnLst/>
              <a:rect l="l" t="t" r="r" b="b"/>
              <a:pathLst>
                <a:path w="3398762" h="2144163">
                  <a:moveTo>
                    <a:pt x="0" y="0"/>
                  </a:moveTo>
                  <a:lnTo>
                    <a:pt x="3398762" y="0"/>
                  </a:lnTo>
                  <a:lnTo>
                    <a:pt x="3398762" y="2144163"/>
                  </a:lnTo>
                  <a:lnTo>
                    <a:pt x="0" y="2144163"/>
                  </a:lnTo>
                  <a:close/>
                </a:path>
              </a:pathLst>
            </a:custGeom>
            <a:solidFill>
              <a:srgbClr val="DADADA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7501607" y="807402"/>
            <a:ext cx="3284787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</a:pPr>
            <a:r>
              <a:rPr lang="en-US" sz="80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Logo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18892" y="4422824"/>
            <a:ext cx="1710305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logo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12901" y="8064489"/>
            <a:ext cx="2251731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20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 Favicon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981075"/>
            <a:ext cx="3173814" cy="34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spc="315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THOMAS-ROESS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01274" y="982980"/>
            <a:ext cx="3058026" cy="349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</a:t>
            </a:r>
            <a:r>
              <a:rPr lang="en-US" sz="2100" dirty="0">
                <a:solidFill>
                  <a:srgbClr val="FFFFFF"/>
                </a:solidFill>
                <a:latin typeface="Open Sauce Bold"/>
              </a:rPr>
              <a:t>_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40772" y="4658672"/>
            <a:ext cx="2193561" cy="191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72"/>
              </a:lnSpc>
              <a:spcBef>
                <a:spcPct val="0"/>
              </a:spcBef>
            </a:pPr>
            <a:r>
              <a:rPr lang="en-US" sz="1123" spc="168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#000000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42800" y="6541351"/>
            <a:ext cx="2193561" cy="191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72"/>
              </a:lnSpc>
              <a:spcBef>
                <a:spcPct val="0"/>
              </a:spcBef>
            </a:pPr>
            <a:r>
              <a:rPr lang="en-US" sz="1123" spc="168">
                <a:solidFill>
                  <a:srgbClr val="000000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#E3E3E3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1079941" y="7703191"/>
            <a:ext cx="2519280" cy="1589327"/>
            <a:chOff x="0" y="0"/>
            <a:chExt cx="3398762" cy="214416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398762" cy="2144163"/>
            </a:xfrm>
            <a:custGeom>
              <a:avLst/>
              <a:gdLst/>
              <a:ahLst/>
              <a:cxnLst/>
              <a:rect l="l" t="t" r="r" b="b"/>
              <a:pathLst>
                <a:path w="3398762" h="2144163">
                  <a:moveTo>
                    <a:pt x="0" y="0"/>
                  </a:moveTo>
                  <a:lnTo>
                    <a:pt x="3398762" y="0"/>
                  </a:lnTo>
                  <a:lnTo>
                    <a:pt x="3398762" y="2144163"/>
                  </a:lnTo>
                  <a:lnTo>
                    <a:pt x="0" y="21441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1242800" y="8397824"/>
            <a:ext cx="2193561" cy="1919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572"/>
              </a:lnSpc>
              <a:spcBef>
                <a:spcPct val="0"/>
              </a:spcBef>
            </a:pPr>
            <a:r>
              <a:rPr lang="en-US" sz="1123" spc="168">
                <a:solidFill>
                  <a:srgbClr val="000000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#FFFFFF</a:t>
            </a:r>
          </a:p>
        </p:txBody>
      </p:sp>
      <p:sp>
        <p:nvSpPr>
          <p:cNvPr id="24" name="AutoShape 24"/>
          <p:cNvSpPr/>
          <p:nvPr/>
        </p:nvSpPr>
        <p:spPr>
          <a:xfrm rot="5400000">
            <a:off x="5857099" y="6305244"/>
            <a:ext cx="6534500" cy="39302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25" name="TextBox 25"/>
          <p:cNvSpPr txBox="1"/>
          <p:nvPr/>
        </p:nvSpPr>
        <p:spPr>
          <a:xfrm>
            <a:off x="15004964" y="8545830"/>
            <a:ext cx="225433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5013" y="1078706"/>
            <a:ext cx="11915611" cy="3059078"/>
            <a:chOff x="0" y="66675"/>
            <a:chExt cx="15887482" cy="4078770"/>
          </a:xfrm>
        </p:grpSpPr>
        <p:sp>
          <p:nvSpPr>
            <p:cNvPr id="3" name="TextBox 3"/>
            <p:cNvSpPr txBox="1"/>
            <p:nvPr/>
          </p:nvSpPr>
          <p:spPr>
            <a:xfrm>
              <a:off x="24548" y="2259140"/>
              <a:ext cx="15862934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  <a:spcBef>
                  <a:spcPct val="0"/>
                </a:spcBef>
              </a:pPr>
              <a:r>
                <a:rPr lang="en-US" sz="1800" u="none" spc="270" dirty="0">
                  <a:solidFill>
                    <a:srgbClr val="FFFFFF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POUR LES TITRES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4548" y="66675"/>
              <a:ext cx="15862934" cy="1554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800"/>
                </a:lnSpc>
              </a:pPr>
              <a:r>
                <a:rPr lang="en-US" sz="8000" u="none" dirty="0">
                  <a:solidFill>
                    <a:srgbClr val="FFFFF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Police </a:t>
              </a:r>
              <a:r>
                <a:rPr lang="en-US" sz="8000" u="none" dirty="0" err="1">
                  <a:solidFill>
                    <a:srgbClr val="FFFFFF"/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Primaire</a:t>
              </a:r>
              <a:endParaRPr lang="en-US" sz="8000" u="none" dirty="0">
                <a:solidFill>
                  <a:srgbClr val="FFFFFF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98177"/>
              <a:ext cx="15862934" cy="947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80"/>
                </a:lnSpc>
                <a:spcBef>
                  <a:spcPct val="0"/>
                </a:spcBef>
              </a:pP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J’ai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choisis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cette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police pour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sa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lisibilité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,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sa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compatibilité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avec ma police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secondaire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(Montserrat) et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sa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compatibilité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avec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mon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</a:t>
              </a:r>
              <a:r>
                <a:rPr lang="en-US" dirty="0" err="1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projet</a:t>
              </a:r>
              <a:r>
                <a:rPr lang="en-US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.</a:t>
              </a:r>
              <a:endParaRPr lang="en-US" sz="1800" u="none" dirty="0">
                <a:solidFill>
                  <a:srgbClr val="FFFFF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3424" y="5143500"/>
            <a:ext cx="11897200" cy="215196"/>
            <a:chOff x="0" y="0"/>
            <a:chExt cx="15862934" cy="286927"/>
          </a:xfrm>
        </p:grpSpPr>
        <p:sp>
          <p:nvSpPr>
            <p:cNvPr id="7" name="AutoShape 7"/>
            <p:cNvSpPr/>
            <p:nvPr/>
          </p:nvSpPr>
          <p:spPr>
            <a:xfrm>
              <a:off x="0" y="129205"/>
              <a:ext cx="15862934" cy="28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6125795" y="6141252"/>
            <a:ext cx="6696418" cy="3091244"/>
            <a:chOff x="0" y="47625"/>
            <a:chExt cx="8928558" cy="4121660"/>
          </a:xfrm>
        </p:grpSpPr>
        <p:sp>
          <p:nvSpPr>
            <p:cNvPr id="10" name="TextBox 10"/>
            <p:cNvSpPr txBox="1"/>
            <p:nvPr/>
          </p:nvSpPr>
          <p:spPr>
            <a:xfrm>
              <a:off x="3126974" y="47625"/>
              <a:ext cx="1088119" cy="485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Cc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126974" y="77541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II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126974" y="150320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Oo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126974" y="2231003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Uu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690460" y="47625"/>
              <a:ext cx="1111125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Dd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690460" y="775419"/>
              <a:ext cx="1111125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jj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690460" y="1503209"/>
              <a:ext cx="1111125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Pp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690460" y="2231003"/>
              <a:ext cx="1111125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Vv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276952" y="47625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Ee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276952" y="77541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Kk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6276952" y="150320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Qq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276952" y="2231003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Ww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840439" y="47625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Ff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840439" y="77541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Ll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840439" y="150320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Rr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840439" y="2231003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XX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47625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Aa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77541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Gg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50320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MM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2231003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2958795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AA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563487" y="47625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Bb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563487" y="77541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Hh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563487" y="150320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Nn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563487" y="2231003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Tt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563487" y="2958795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Zz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3128638" y="2958795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00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4690460" y="2958795"/>
              <a:ext cx="1111125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01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6276952" y="2958795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02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840438" y="3038750"/>
              <a:ext cx="1088119" cy="3571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75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03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368658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04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563487" y="368658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05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3128638" y="368658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6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4690460" y="3686589"/>
              <a:ext cx="1111125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15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6276952" y="368658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08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840439" y="3686589"/>
              <a:ext cx="1088119" cy="482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09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28700" y="6245137"/>
            <a:ext cx="4224301" cy="2963633"/>
            <a:chOff x="0" y="342900"/>
            <a:chExt cx="5632402" cy="3951511"/>
          </a:xfrm>
        </p:grpSpPr>
        <p:sp>
          <p:nvSpPr>
            <p:cNvPr id="47" name="TextBox 47"/>
            <p:cNvSpPr txBox="1"/>
            <p:nvPr/>
          </p:nvSpPr>
          <p:spPr>
            <a:xfrm>
              <a:off x="0" y="342900"/>
              <a:ext cx="5632402" cy="3102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8000"/>
                </a:lnSpc>
                <a:spcBef>
                  <a:spcPct val="0"/>
                </a:spcBef>
              </a:pPr>
              <a:r>
                <a:rPr lang="en-US" sz="18000" u="none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Aa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3898171"/>
              <a:ext cx="5632402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270" dirty="0">
                  <a:solidFill>
                    <a:srgbClr val="FFFFF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OPEN SANS</a:t>
              </a:r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14201274" y="8892540"/>
            <a:ext cx="3058026" cy="349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</a:t>
            </a:r>
            <a:r>
              <a:rPr lang="en-US" sz="2100" dirty="0">
                <a:solidFill>
                  <a:srgbClr val="FFFFFF"/>
                </a:solidFill>
                <a:latin typeface="Open Sauce Bold"/>
              </a:rPr>
              <a:t>_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4124068" y="952500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5013" y="1078706"/>
            <a:ext cx="11915611" cy="3053692"/>
            <a:chOff x="0" y="66675"/>
            <a:chExt cx="15887482" cy="4071589"/>
          </a:xfrm>
        </p:grpSpPr>
        <p:sp>
          <p:nvSpPr>
            <p:cNvPr id="3" name="TextBox 3"/>
            <p:cNvSpPr txBox="1"/>
            <p:nvPr/>
          </p:nvSpPr>
          <p:spPr>
            <a:xfrm>
              <a:off x="24548" y="2259140"/>
              <a:ext cx="15862934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  <a:spcBef>
                  <a:spcPct val="0"/>
                </a:spcBef>
              </a:pPr>
              <a:r>
                <a:rPr lang="en-US" sz="1800" u="none" spc="270">
                  <a:solidFill>
                    <a:srgbClr val="FFFFFF"/>
                  </a:solidFill>
                  <a:latin typeface="Montserrat" panose="00000500000000000000" pitchFamily="50" charset="0"/>
                </a:rPr>
                <a:t>POUR LES SOUS-TITRES ET LES PARAGRAPHES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4548" y="66675"/>
              <a:ext cx="15862934" cy="1554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8800"/>
                </a:lnSpc>
              </a:pPr>
              <a:r>
                <a:rPr lang="en-US" sz="8000" u="none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Police </a:t>
              </a:r>
              <a:r>
                <a:rPr lang="en-US" sz="8000" u="none" dirty="0" err="1">
                  <a:solidFill>
                    <a:srgbClr val="FFFFFF"/>
                  </a:solidFill>
                  <a:latin typeface="Montserrat" panose="00000500000000000000" pitchFamily="50" charset="0"/>
                </a:rPr>
                <a:t>Secondaire</a:t>
              </a:r>
              <a:endParaRPr lang="en-US" sz="8000" u="none" dirty="0">
                <a:solidFill>
                  <a:srgbClr val="FFFFFF"/>
                </a:solidFill>
                <a:latin typeface="Montserrat" panose="00000500000000000000" pitchFamily="50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98177"/>
              <a:ext cx="15862934" cy="940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80"/>
                </a:lnSpc>
                <a:spcBef>
                  <a:spcPct val="0"/>
                </a:spcBef>
              </a:pPr>
              <a:r>
                <a:rPr lang="fr-FR" sz="1800" u="none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J’ai choisis cette police pour sa lisibilité, sa compatibilité avec ma police primaire (Open Sans) et sa compatibilité avec mon projet.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3424" y="5143500"/>
            <a:ext cx="11897200" cy="215196"/>
            <a:chOff x="0" y="0"/>
            <a:chExt cx="15862934" cy="286927"/>
          </a:xfrm>
        </p:grpSpPr>
        <p:sp>
          <p:nvSpPr>
            <p:cNvPr id="7" name="AutoShape 7"/>
            <p:cNvSpPr/>
            <p:nvPr/>
          </p:nvSpPr>
          <p:spPr>
            <a:xfrm>
              <a:off x="0" y="129205"/>
              <a:ext cx="15862934" cy="28517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8" name="AutoShape 8"/>
            <p:cNvSpPr/>
            <p:nvPr/>
          </p:nvSpPr>
          <p:spPr>
            <a:xfrm>
              <a:off x="0" y="0"/>
              <a:ext cx="613239" cy="2869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6125795" y="6141252"/>
            <a:ext cx="6696418" cy="3088295"/>
            <a:chOff x="0" y="47625"/>
            <a:chExt cx="8928558" cy="4117728"/>
          </a:xfrm>
        </p:grpSpPr>
        <p:sp>
          <p:nvSpPr>
            <p:cNvPr id="10" name="TextBox 10"/>
            <p:cNvSpPr txBox="1"/>
            <p:nvPr/>
          </p:nvSpPr>
          <p:spPr>
            <a:xfrm>
              <a:off x="3126974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CC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3126974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II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126974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Oo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126974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Uu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690460" y="47625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Dd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690460" y="775419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jj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690460" y="1503209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Pp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690460" y="2231003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Vv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276952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Ee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276952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Kk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6276952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Qq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276952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Ww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840439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Ff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840439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Ll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840439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Rr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840439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XX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FFFFFF"/>
                  </a:solidFill>
                  <a:latin typeface="Montserrat" panose="00000500000000000000" pitchFamily="50" charset="0"/>
                </a:rPr>
                <a:t>Aa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Gg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MM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ss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AA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563487" y="4762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Bb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563487" y="77541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Hh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563487" y="150320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Nn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563487" y="2231003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Tt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563487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Zz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3128638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00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4690460" y="2958795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01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6276952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02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840439" y="2958795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03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04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563487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05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3128638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6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4690460" y="3686589"/>
              <a:ext cx="1111125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15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6276952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08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840439" y="3686589"/>
              <a:ext cx="1088119" cy="4787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80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 panose="00000500000000000000" pitchFamily="50" charset="0"/>
                </a:rPr>
                <a:t>09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028700" y="6245137"/>
            <a:ext cx="4224301" cy="2963633"/>
            <a:chOff x="0" y="342900"/>
            <a:chExt cx="5632402" cy="3951511"/>
          </a:xfrm>
        </p:grpSpPr>
        <p:sp>
          <p:nvSpPr>
            <p:cNvPr id="47" name="TextBox 47"/>
            <p:cNvSpPr txBox="1"/>
            <p:nvPr/>
          </p:nvSpPr>
          <p:spPr>
            <a:xfrm>
              <a:off x="0" y="342900"/>
              <a:ext cx="5632402" cy="30777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8000"/>
                </a:lnSpc>
                <a:spcBef>
                  <a:spcPct val="0"/>
                </a:spcBef>
              </a:pPr>
              <a:r>
                <a:rPr lang="en-US" sz="18000" u="none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Aa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3898171"/>
              <a:ext cx="5632402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2520"/>
                </a:lnSpc>
                <a:spcBef>
                  <a:spcPct val="0"/>
                </a:spcBef>
              </a:pPr>
              <a:r>
                <a:rPr lang="en-US" sz="1800" spc="270" dirty="0">
                  <a:solidFill>
                    <a:srgbClr val="FFFFFF"/>
                  </a:solidFill>
                  <a:latin typeface="Montserrat" panose="00000500000000000000" pitchFamily="50" charset="0"/>
                </a:rPr>
                <a:t>MONTSERRAT</a:t>
              </a:r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14124068" y="952500"/>
            <a:ext cx="3135232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80"/>
              </a:lnSpc>
            </a:pPr>
            <a:r>
              <a:rPr lang="en-US" sz="4200" spc="84" dirty="0">
                <a:solidFill>
                  <a:srgbClr val="FFFFFF"/>
                </a:solidFill>
                <a:latin typeface="Open Sans Semibold" pitchFamily="34" charset="0"/>
                <a:ea typeface="Open Sans Semibold" pitchFamily="34" charset="0"/>
                <a:cs typeface="Open Sans Semibold" pitchFamily="34" charset="0"/>
              </a:rPr>
              <a:t>09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4201274" y="8892540"/>
            <a:ext cx="3058026" cy="349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PORTFOLIO</a:t>
            </a:r>
            <a:r>
              <a:rPr lang="en-US" sz="2100" dirty="0">
                <a:solidFill>
                  <a:srgbClr val="FFFFFF"/>
                </a:solidFill>
                <a:latin typeface="Open Sauce Bold"/>
              </a:rPr>
              <a:t>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620</Words>
  <Application>Microsoft Office PowerPoint</Application>
  <PresentationFormat>Custom</PresentationFormat>
  <Paragraphs>239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Montserrat</vt:lpstr>
      <vt:lpstr>Reactor7</vt:lpstr>
      <vt:lpstr>Open Sauce SemiBold</vt:lpstr>
      <vt:lpstr>Calibri</vt:lpstr>
      <vt:lpstr>Open Sauce Light</vt:lpstr>
      <vt:lpstr>Arial</vt:lpstr>
      <vt:lpstr>Open Sans Semibold</vt:lpstr>
      <vt:lpstr>Open Sans Semibold</vt:lpstr>
      <vt:lpstr>Open Sauce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Thomas-roess.fr</dc:title>
  <cp:lastModifiedBy>Thomas ROESS</cp:lastModifiedBy>
  <cp:revision>9</cp:revision>
  <dcterms:created xsi:type="dcterms:W3CDTF">2006-08-16T00:00:00Z</dcterms:created>
  <dcterms:modified xsi:type="dcterms:W3CDTF">2021-11-17T20:03:06Z</dcterms:modified>
  <dc:identifier>DAEvuSQSZW8</dc:identifier>
</cp:coreProperties>
</file>