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9" r:id="rId1"/>
  </p:sldMasterIdLst>
  <p:notesMasterIdLst>
    <p:notesMasterId r:id="rId13"/>
  </p:notesMasterIdLst>
  <p:handoutMasterIdLst>
    <p:handoutMasterId r:id="rId14"/>
  </p:handoutMasterIdLst>
  <p:sldIdLst>
    <p:sldId id="266" r:id="rId2"/>
    <p:sldId id="433" r:id="rId3"/>
    <p:sldId id="514" r:id="rId4"/>
    <p:sldId id="515" r:id="rId5"/>
    <p:sldId id="517" r:id="rId6"/>
    <p:sldId id="516" r:id="rId7"/>
    <p:sldId id="518" r:id="rId8"/>
    <p:sldId id="519" r:id="rId9"/>
    <p:sldId id="520" r:id="rId10"/>
    <p:sldId id="522" r:id="rId11"/>
    <p:sldId id="457" r:id="rId12"/>
  </p:sldIdLst>
  <p:sldSz cx="9144000" cy="6858000" type="screen4x3"/>
  <p:notesSz cx="6797675" cy="9926638"/>
  <p:defaultTextStyle>
    <a:defPPr>
      <a:defRPr lang="es-ES_tradnl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9933"/>
    <a:srgbClr val="FFFF00"/>
    <a:srgbClr val="FF9900"/>
    <a:srgbClr val="FF6600"/>
    <a:srgbClr val="F8F8F8"/>
    <a:srgbClr val="66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1" autoAdjust="0"/>
    <p:restoredTop sz="96390" autoAdjust="0"/>
  </p:normalViewPr>
  <p:slideViewPr>
    <p:cSldViewPr>
      <p:cViewPr varScale="1">
        <p:scale>
          <a:sx n="78" d="100"/>
          <a:sy n="78" d="100"/>
        </p:scale>
        <p:origin x="114" y="684"/>
      </p:cViewPr>
      <p:guideLst>
        <p:guide orient="horz" pos="20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7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0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00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144B8816-B62F-47EC-B7C6-1B6016A94A8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563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0E1BB29A-9CAB-4426-8E8A-CA24CAA33340}" type="slidenum">
              <a:rPr lang="es-ES_tradnl"/>
              <a:pPr>
                <a:defRPr/>
              </a:pPr>
              <a:t>‹#›</a:t>
            </a:fld>
            <a:endParaRPr lang="es-ES_trad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EC35A4-00C9-48F0-8A95-04C757343419}" type="slidenum">
              <a:rPr lang="es-ES_tradnl" smtClean="0"/>
              <a:pPr/>
              <a:t>1</a:t>
            </a:fld>
            <a:endParaRPr lang="es-ES_tradnl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907021CD-25AC-4663-A56D-B16025A080C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1D478-EF74-4A8B-AE00-1C7D383336CB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B6692-EF8F-43B6-BD54-C5DF6FBA65F0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D1916541-0126-4162-9AF3-252D4331AF7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BD12B187-AE99-4A6E-8B4F-BF97329B7D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AD23359E-BC66-42A5-B0FD-0654536CA78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401D3161-621E-486D-9738-3CF299A594A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227EE147-D22C-41DB-AAD1-1268711D983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B985346E-C94D-4EFE-A0F1-3408D5CB3D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9F323A55-E456-4C61-BAFB-B5F06C87AE6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 Narrow" pitchFamily="34" charset="0"/>
              </a:defRPr>
            </a:lvl1pPr>
          </a:lstStyle>
          <a:p>
            <a:pPr>
              <a:defRPr/>
            </a:pPr>
            <a:fld id="{DF7C50AD-BFEC-403A-B177-867B5319F8D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s-ES"/>
              <a:t>INTRODUCCIÓN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>
              <a:defRPr/>
            </a:pPr>
            <a:fld id="{8CE0C724-247E-4F7D-9582-322994A986D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29" r:id="rId1"/>
    <p:sldLayoutId id="2147487230" r:id="rId2"/>
    <p:sldLayoutId id="2147487231" r:id="rId3"/>
    <p:sldLayoutId id="2147487232" r:id="rId4"/>
    <p:sldLayoutId id="2147487233" r:id="rId5"/>
    <p:sldLayoutId id="2147487234" r:id="rId6"/>
    <p:sldLayoutId id="2147487235" r:id="rId7"/>
    <p:sldLayoutId id="2147487236" r:id="rId8"/>
    <p:sldLayoutId id="2147487237" r:id="rId9"/>
    <p:sldLayoutId id="2147487318" r:id="rId10"/>
    <p:sldLayoutId id="2147487319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Text Box 16"/>
          <p:cNvSpPr txBox="1">
            <a:spLocks noChangeArrowheads="1"/>
          </p:cNvSpPr>
          <p:nvPr/>
        </p:nvSpPr>
        <p:spPr bwMode="auto">
          <a:xfrm>
            <a:off x="72234" y="3831392"/>
            <a:ext cx="5896899" cy="492443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GB" sz="2600" b="1" dirty="0">
                <a:solidFill>
                  <a:srgbClr val="FFFF00"/>
                </a:solidFill>
                <a:latin typeface="Calibri" pitchFamily="34" charset="0"/>
              </a:rPr>
              <a:t>Author:  </a:t>
            </a:r>
            <a:r>
              <a:rPr lang="en-GB" sz="2600" b="1" kern="0" spc="100" dirty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Jean-Marie V. Minani</a:t>
            </a:r>
          </a:p>
        </p:txBody>
      </p:sp>
      <p:sp>
        <p:nvSpPr>
          <p:cNvPr id="73736" name="Line 36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37"/>
          <p:cNvSpPr>
            <a:spLocks noChangeShapeType="1"/>
          </p:cNvSpPr>
          <p:nvPr/>
        </p:nvSpPr>
        <p:spPr bwMode="auto">
          <a:xfrm>
            <a:off x="-7938" y="6845300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61035" y="1335414"/>
            <a:ext cx="9021930" cy="2428335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/>
          <a:lstStyle/>
          <a:p>
            <a:pPr algn="l" eaLnBrk="1" hangingPunct="1">
              <a:defRPr/>
            </a:pPr>
            <a:r>
              <a:rPr lang="en-US" sz="3900" b="1" kern="0" spc="100" dirty="0">
                <a:solidFill>
                  <a:srgbClr val="FFFF00"/>
                </a:solidFill>
                <a:latin typeface="Calibri" pitchFamily="34" charset="0"/>
                <a:ea typeface="+mj-ea"/>
                <a:cs typeface="+mj-cs"/>
              </a:rPr>
              <a:t>Title: </a:t>
            </a:r>
            <a:r>
              <a:rPr lang="en-US" sz="3900" b="1" kern="0" spc="100" dirty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Climate change impact on maize agroecosystems: Linear climate sensitivities and scenario projections in Kikuyu Sub-County 1981-2022. 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F68ECB4-2E1F-4EC8-A794-DF44916BC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0920"/>
            <a:ext cx="1251694" cy="131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Box 16">
            <a:extLst>
              <a:ext uri="{FF2B5EF4-FFF2-40B4-BE49-F238E27FC236}">
                <a16:creationId xmlns:a16="http://schemas.microsoft.com/office/drawing/2014/main" id="{71B71A88-CDE8-4191-9897-EE17A7622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3" y="4280636"/>
            <a:ext cx="8995193" cy="1692771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2500" b="1" dirty="0">
                <a:solidFill>
                  <a:srgbClr val="FFFF00"/>
                </a:solidFill>
                <a:latin typeface="Calibri" pitchFamily="34" charset="0"/>
              </a:rPr>
              <a:t>Institution: </a:t>
            </a:r>
            <a:r>
              <a:rPr lang="en-US" sz="2500" b="1" kern="0" spc="100" dirty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University of  Nairobi, Faculty of Agriculture, Department of Land Resources Management and Agriculture Technology (LARMAT), P.O. Box 30197-00100, Nairobi, Kenya. </a:t>
            </a:r>
            <a:endParaRPr lang="de-DE" sz="2500" b="1" kern="0" spc="100" dirty="0">
              <a:solidFill>
                <a:srgbClr val="00B0F0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8EDEDF76-CAC0-4D7D-BB21-52462FFEA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3" y="6070799"/>
            <a:ext cx="9025412" cy="677108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GB" sz="1900" b="1" kern="0" spc="100" dirty="0">
                <a:solidFill>
                  <a:srgbClr val="FFFF00"/>
                </a:solidFill>
                <a:latin typeface="Calibri" pitchFamily="34" charset="0"/>
                <a:ea typeface="+mj-ea"/>
                <a:cs typeface="+mj-cs"/>
              </a:rPr>
              <a:t>Event &amp; location</a:t>
            </a:r>
            <a:r>
              <a:rPr lang="en-GB" sz="1900" b="1" kern="0" spc="100" dirty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: AGRO 2025 BIENNIAL CONFERENCE. </a:t>
            </a:r>
            <a:r>
              <a:rPr lang="en-US" sz="1900" b="1" kern="0" spc="100" dirty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University of  Nairobi, Faculty of Agriculture-Upper Kabete Campus</a:t>
            </a:r>
            <a:r>
              <a:rPr lang="en-GB" sz="1900" b="1" kern="0" spc="100" dirty="0">
                <a:solidFill>
                  <a:srgbClr val="00B0F0"/>
                </a:solidFill>
                <a:latin typeface="Calibri" pitchFamily="34" charset="0"/>
                <a:ea typeface="+mj-ea"/>
                <a:cs typeface="+mj-cs"/>
              </a:rPr>
              <a:t>, 23rd -24th  October  2025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nimBg="1"/>
      <p:bldP spid="14" grpId="0" animBg="1"/>
      <p:bldP spid="13" grpId="0" animBg="1"/>
      <p:bldP spid="1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0" y="540040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342032" y="-147064"/>
            <a:ext cx="7226598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Conclusion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&amp; </a:t>
            </a:r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Recommendations</a:t>
            </a:r>
            <a:endParaRPr lang="en-GB" sz="4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424163-EB7E-4826-A69E-BBDE52EB1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77" y="645205"/>
            <a:ext cx="8947530" cy="1538883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/>
            <a:r>
              <a:rPr lang="en-US" sz="2800" b="1" dirty="0">
                <a:solidFill>
                  <a:srgbClr val="FFFF00"/>
                </a:solidFill>
                <a:latin typeface="Calibri" pitchFamily="34" charset="0"/>
              </a:rPr>
              <a:t>Conclusion:</a:t>
            </a:r>
            <a:endParaRPr lang="de-DE" altLang="de-DE" sz="2800" b="1" dirty="0">
              <a:solidFill>
                <a:srgbClr val="FFFFFF"/>
              </a:solidFill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Climate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explains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only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a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fraction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of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maize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yield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variability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OLS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models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offer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transparent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sensitivity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testing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, not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precise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forecasting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Precipitation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remains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the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most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influential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2200" b="1" dirty="0" err="1">
                <a:solidFill>
                  <a:srgbClr val="FFFFFF"/>
                </a:solidFill>
                <a:latin typeface="Calibri" pitchFamily="34" charset="0"/>
              </a:rPr>
              <a:t>climate</a:t>
            </a:r>
            <a:r>
              <a:rPr lang="de-DE" altLang="de-DE" sz="2200" b="1" dirty="0">
                <a:solidFill>
                  <a:srgbClr val="FFFFFF"/>
                </a:solidFill>
                <a:latin typeface="Calibri" pitchFamily="34" charset="0"/>
              </a:rPr>
              <a:t> variable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8CD4A6A-3C8A-4348-ADBA-F88DB4499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9" y="2257253"/>
            <a:ext cx="35431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n-US" sz="22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6BB6B2-A335-46D1-ABE4-43608D975235}"/>
              </a:ext>
            </a:extLst>
          </p:cNvPr>
          <p:cNvSpPr txBox="1"/>
          <p:nvPr/>
        </p:nvSpPr>
        <p:spPr>
          <a:xfrm>
            <a:off x="71878" y="2310194"/>
            <a:ext cx="9035216" cy="273921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2800" b="1" dirty="0">
                <a:solidFill>
                  <a:srgbClr val="FFFF00"/>
                </a:solidFill>
                <a:latin typeface="Calibri" pitchFamily="34" charset="0"/>
              </a:rPr>
              <a:t>Recommendations </a:t>
            </a:r>
            <a:r>
              <a:rPr lang="en-US" sz="2800" b="1" dirty="0">
                <a:solidFill>
                  <a:srgbClr val="FFFFFF"/>
                </a:solidFill>
                <a:latin typeface="Calibri" pitchFamily="34" charset="0"/>
              </a:rPr>
              <a:t>: </a:t>
            </a:r>
            <a:endParaRPr lang="de-DE" sz="2800" b="1" dirty="0">
              <a:solidFill>
                <a:srgbClr val="FFFFFF"/>
              </a:solidFill>
              <a:latin typeface="Calibri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Integrate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agronomic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GB" b="1" dirty="0">
                <a:solidFill>
                  <a:srgbClr val="FFFFFF"/>
                </a:solidFill>
                <a:latin typeface="Calibri" pitchFamily="34" charset="0"/>
              </a:rPr>
              <a:t>&amp;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socioeconomic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factors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: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soil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fertility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,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seed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variety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, pest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pressure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,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farmer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experience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,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mechanization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, and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market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access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Promote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water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management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strategies</a:t>
            </a:r>
            <a:endParaRPr lang="de-DE" b="1" dirty="0">
              <a:solidFill>
                <a:srgbClr val="FFFFFF"/>
              </a:solidFill>
              <a:latin typeface="Calibri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Use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climate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sensitivity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models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to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guide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site-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specific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adaptation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planning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973F9AC4-65EC-494A-9B51-A275CFDA1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78" y="5035108"/>
            <a:ext cx="354315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endParaRPr lang="en-US" sz="28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3F31E6A-C85C-47BF-B0D5-5A027DFAB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38" y="5208251"/>
            <a:ext cx="8955569" cy="156966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rgbClr val="FFFF00"/>
                </a:solidFill>
                <a:latin typeface="Calibri" pitchFamily="34" charset="0"/>
              </a:rPr>
              <a:t>Future work </a:t>
            </a: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Incorporate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field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data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validation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Explore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machine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learning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models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for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nonlinear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interactions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Engage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farmers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and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policymakers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to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design resilient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maize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systems</a:t>
            </a:r>
            <a:endParaRPr lang="de-DE" altLang="de-DE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867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3" grpId="0"/>
      <p:bldP spid="3" grpId="0" animBg="1"/>
      <p:bldP spid="12" grpId="0"/>
      <p:bldP spid="14" grpId="0" animBg="1"/>
      <p:bldP spid="15" grpId="0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Line 5"/>
          <p:cNvSpPr>
            <a:spLocks noChangeShapeType="1"/>
          </p:cNvSpPr>
          <p:nvPr/>
        </p:nvSpPr>
        <p:spPr bwMode="auto">
          <a:xfrm>
            <a:off x="-7938" y="6845300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5" name="Line 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6" name="Line 492"/>
          <p:cNvSpPr>
            <a:spLocks noChangeShapeType="1"/>
          </p:cNvSpPr>
          <p:nvPr/>
        </p:nvSpPr>
        <p:spPr bwMode="auto">
          <a:xfrm>
            <a:off x="100798" y="6809623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7047" name="Rectangle 6"/>
          <p:cNvSpPr>
            <a:spLocks noChangeArrowheads="1"/>
          </p:cNvSpPr>
          <p:nvPr/>
        </p:nvSpPr>
        <p:spPr bwMode="auto">
          <a:xfrm>
            <a:off x="82205" y="1343000"/>
            <a:ext cx="8863690" cy="4891907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 wrap="square" lIns="36000" rIns="36000" anchor="ctr">
            <a:spAutoFit/>
          </a:bodyPr>
          <a:lstStyle/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endParaRPr lang="en-US" sz="3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endParaRPr lang="en-US" sz="3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endParaRPr lang="en-US" sz="3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endParaRPr lang="en-US" sz="3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endParaRPr lang="en-US" sz="3600" b="1" dirty="0">
              <a:solidFill>
                <a:srgbClr val="FFFF00"/>
              </a:solidFill>
              <a:latin typeface="Calibri" pitchFamily="34" charset="0"/>
            </a:endParaRPr>
          </a:p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endParaRPr lang="en-US" sz="36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2E3C42-091E-4A31-AB85-98B845DFB5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383" y="2003011"/>
            <a:ext cx="4447353" cy="3375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B6E7B3-C04F-47E2-971F-F4402BEE7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628" y="65690"/>
            <a:ext cx="1158340" cy="12132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F3E041-F54E-48F7-8EF7-8BE9E95B3414}"/>
              </a:ext>
            </a:extLst>
          </p:cNvPr>
          <p:cNvSpPr txBox="1"/>
          <p:nvPr/>
        </p:nvSpPr>
        <p:spPr>
          <a:xfrm>
            <a:off x="432365" y="5767432"/>
            <a:ext cx="5024508" cy="503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1950" indent="-88900"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sz="2400" b="1" dirty="0">
                <a:solidFill>
                  <a:srgbClr val="FFFF00"/>
                </a:solidFill>
                <a:latin typeface="Calibri" pitchFamily="34" charset="0"/>
              </a:rPr>
              <a:t>Asante </a:t>
            </a:r>
            <a:r>
              <a:rPr lang="en-US" sz="2400" b="1" dirty="0" err="1">
                <a:solidFill>
                  <a:srgbClr val="FFFF00"/>
                </a:solidFill>
                <a:latin typeface="Calibri" pitchFamily="34" charset="0"/>
              </a:rPr>
              <a:t>sana</a:t>
            </a:r>
            <a:r>
              <a:rPr lang="en-US" sz="2400" b="1" dirty="0">
                <a:solidFill>
                  <a:srgbClr val="FFFF00"/>
                </a:solidFill>
                <a:latin typeface="Calibri" pitchFamily="34" charset="0"/>
              </a:rPr>
              <a:t>, Thank you, </a:t>
            </a:r>
            <a:r>
              <a:rPr lang="en-US" sz="2400" b="1" dirty="0" err="1">
                <a:solidFill>
                  <a:srgbClr val="FFFF00"/>
                </a:solidFill>
                <a:latin typeface="Calibri" pitchFamily="34" charset="0"/>
              </a:rPr>
              <a:t>Murakoze</a:t>
            </a:r>
            <a:r>
              <a:rPr lang="en-US" sz="2400" b="1" dirty="0">
                <a:solidFill>
                  <a:srgbClr val="FFFF00"/>
                </a:solidFill>
                <a:latin typeface="Calibri" pitchFamily="34" charset="0"/>
              </a:rPr>
              <a:t>!</a:t>
            </a:r>
            <a:r>
              <a:rPr lang="en-US" sz="2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pic>
        <p:nvPicPr>
          <p:cNvPr id="12" name="Picture 2" descr="http://richardwiseman.files.wordpress.com/2009/05/question-mark3a.jpg">
            <a:extLst>
              <a:ext uri="{FF2B5EF4-FFF2-40B4-BE49-F238E27FC236}">
                <a16:creationId xmlns:a16="http://schemas.microsoft.com/office/drawing/2014/main" id="{8A63BF39-A789-4504-BFDC-7F4670C9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2402" y="2982502"/>
            <a:ext cx="2857500" cy="2664297"/>
          </a:xfrm>
          <a:prstGeom prst="rect">
            <a:avLst/>
          </a:prstGeom>
          <a:noFill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5D352-C7E6-44EF-A573-4B6F6ED45112}"/>
              </a:ext>
            </a:extLst>
          </p:cNvPr>
          <p:cNvSpPr txBox="1"/>
          <p:nvPr/>
        </p:nvSpPr>
        <p:spPr>
          <a:xfrm>
            <a:off x="5469451" y="5664637"/>
            <a:ext cx="33987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11430"/>
                <a:solidFill>
                  <a:srgbClr val="00B0F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ANY Q U E S T I O NS </a:t>
            </a:r>
            <a:endParaRPr lang="de-D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359532" y="1280748"/>
            <a:ext cx="8532948" cy="480131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l">
              <a:spcBef>
                <a:spcPct val="50000"/>
              </a:spcBef>
              <a:buAutoNum type="arabicPeriod"/>
            </a:pPr>
            <a:r>
              <a:rPr lang="en-US" sz="3600" b="1" dirty="0">
                <a:solidFill>
                  <a:srgbClr val="FFFFFF"/>
                </a:solidFill>
                <a:latin typeface="Calibri" pitchFamily="34" charset="0"/>
              </a:rPr>
              <a:t>Background &amp; Introduction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FFFF"/>
                </a:solidFill>
                <a:latin typeface="Calibri" pitchFamily="34" charset="0"/>
              </a:rPr>
              <a:t>Problem statement</a:t>
            </a:r>
          </a:p>
          <a:p>
            <a:pPr marL="342900" indent="-342900" algn="l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sz="3600" b="1" dirty="0">
                <a:solidFill>
                  <a:srgbClr val="FFFFFF"/>
                </a:solidFill>
                <a:latin typeface="Calibri" pitchFamily="34" charset="0"/>
              </a:rPr>
              <a:t>Objectives </a:t>
            </a:r>
          </a:p>
          <a:p>
            <a:pPr algn="l">
              <a:spcBef>
                <a:spcPct val="50000"/>
              </a:spcBef>
            </a:pPr>
            <a:r>
              <a:rPr lang="en-US" sz="3600" b="1" dirty="0">
                <a:solidFill>
                  <a:srgbClr val="F8F8F8"/>
                </a:solidFill>
                <a:latin typeface="Calibri" pitchFamily="34" charset="0"/>
              </a:rPr>
              <a:t>2. Methods &amp; Approach</a:t>
            </a:r>
          </a:p>
          <a:p>
            <a:pPr algn="l">
              <a:spcBef>
                <a:spcPct val="50000"/>
              </a:spcBef>
            </a:pPr>
            <a:r>
              <a:rPr lang="en-US" sz="3600" b="1" dirty="0">
                <a:solidFill>
                  <a:srgbClr val="F8F8F8"/>
                </a:solidFill>
                <a:latin typeface="Calibri" pitchFamily="34" charset="0"/>
              </a:rPr>
              <a:t>3. Results &amp; Discussion </a:t>
            </a:r>
          </a:p>
          <a:p>
            <a:pPr algn="l">
              <a:spcBef>
                <a:spcPct val="50000"/>
              </a:spcBef>
            </a:pPr>
            <a:r>
              <a:rPr lang="en-US" sz="3600" b="1" dirty="0">
                <a:solidFill>
                  <a:srgbClr val="F8F8F8"/>
                </a:solidFill>
                <a:latin typeface="Calibri" pitchFamily="34" charset="0"/>
              </a:rPr>
              <a:t>4. Conclusion &amp; Recommendations</a:t>
            </a:r>
          </a:p>
        </p:txBody>
      </p:sp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0" y="540040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1605661" y="-103954"/>
            <a:ext cx="475965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GB" sz="4000" b="1" dirty="0">
                <a:solidFill>
                  <a:srgbClr val="FFFF00"/>
                </a:solidFill>
                <a:latin typeface="Calibri" pitchFamily="34" charset="0"/>
              </a:rPr>
              <a:t>Outlines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251520" y="188640"/>
            <a:ext cx="8784976" cy="3416320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Calibri" pitchFamily="34" charset="0"/>
              </a:rPr>
              <a:t>Problem statement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Maize yields in sub-Saharan Africa are shaped by complex factors: climate, soil fertility, pests, seed varieties, farming practices, and socioeconomic conditions.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Smallholder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b="1" dirty="0" err="1">
                <a:solidFill>
                  <a:srgbClr val="FFFFFF"/>
                </a:solidFill>
                <a:latin typeface="Calibri" pitchFamily="34" charset="0"/>
              </a:rPr>
              <a:t>farmers</a:t>
            </a:r>
            <a:r>
              <a:rPr 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face increasing uncertainty from shifting rainfall, rising temperatures, and limited access to adaptive technologies.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FFFF"/>
                </a:solidFill>
                <a:latin typeface="Calibri" pitchFamily="34" charset="0"/>
              </a:rPr>
              <a:t>Local-scale assessments of climate impacts remain scarce due to lack of data and limited modeling capacity.</a:t>
            </a:r>
            <a:endParaRPr lang="de-DE" altLang="de-DE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3F7EDDA-6B01-4F76-AA71-85049C2BC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707192"/>
            <a:ext cx="8784976" cy="3046988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  <a:latin typeface="Calibri" pitchFamily="34" charset="0"/>
              </a:rPr>
              <a:t>Research objectives 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Assess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the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sensitivity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of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maize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yield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seasonal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climate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variability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in Kikuyu Sub-County.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Use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data-driven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modelling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to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quantify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the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influence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of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temperature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, precipitation, and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surface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soil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wetness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on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maize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yields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using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linear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regression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models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  <a:p>
            <a:pPr marL="342900" lvl="0" indent="-342900" algn="l">
              <a:buFont typeface="Wingdings" panose="05000000000000000000" pitchFamily="2" charset="2"/>
              <a:buChar char="Ø"/>
            </a:pP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Provide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a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tool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for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rapid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sensitivity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testing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that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supports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climate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adaptation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planning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for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farmers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 and </a:t>
            </a:r>
            <a:r>
              <a:rPr lang="de-DE" altLang="de-DE" b="1" dirty="0" err="1">
                <a:solidFill>
                  <a:srgbClr val="FFFFFF"/>
                </a:solidFill>
                <a:latin typeface="Calibri" pitchFamily="34" charset="0"/>
              </a:rPr>
              <a:t>decision-makers</a:t>
            </a:r>
            <a:r>
              <a:rPr lang="de-DE" altLang="de-DE" b="1" dirty="0">
                <a:solidFill>
                  <a:srgbClr val="FFFFFF"/>
                </a:solidFill>
                <a:latin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2785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103434" y="2571789"/>
            <a:ext cx="8937131" cy="3477875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00"/>
                </a:solidFill>
                <a:latin typeface="Calibri" pitchFamily="34" charset="0"/>
              </a:rPr>
              <a:t>Modeling Pipeline:</a:t>
            </a:r>
          </a:p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Aggregate climate data and run linear regression models across 42 growing seasons (March-August). </a:t>
            </a:r>
          </a:p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Predictor variables : mean temperature (T2M), total precipitation (PRECTOTCORR), and surface soil wetness (GWETTOP). Predicted : maize yield (t/ha). </a:t>
            </a:r>
          </a:p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Fitted two Ordinary Least Squares (OLS) models : </a:t>
            </a:r>
          </a:p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Model 1: T+P,                            Model 2: T+P+G</a:t>
            </a:r>
          </a:p>
        </p:txBody>
      </p:sp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-7941" y="501469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1975468" y="-99308"/>
            <a:ext cx="475965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en-GB" sz="4000" b="1" dirty="0">
                <a:solidFill>
                  <a:srgbClr val="FFFF00"/>
                </a:solidFill>
                <a:latin typeface="Calibri" pitchFamily="34" charset="0"/>
              </a:rPr>
              <a:t>Methods &amp; Approach</a:t>
            </a: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5A2B7E7-41F3-4E2C-A195-BDF6638C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34" y="660224"/>
            <a:ext cx="8937131" cy="1785104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00"/>
                </a:solidFill>
                <a:latin typeface="Calibri" pitchFamily="34" charset="0"/>
              </a:rPr>
              <a:t>Data sources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: </a:t>
            </a:r>
          </a:p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FAO-reported national maize yields (1981-2022) used as proxy data for Kikuyu Sub-County</a:t>
            </a:r>
          </a:p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NASA POWER monthly climate data for Kikuyu center (</a:t>
            </a:r>
            <a:r>
              <a:rPr lang="en-US" sz="2200" b="1" dirty="0" err="1">
                <a:solidFill>
                  <a:srgbClr val="FFFFFF"/>
                </a:solidFill>
                <a:latin typeface="Calibri" pitchFamily="34" charset="0"/>
              </a:rPr>
              <a:t>lat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 −1.25, </a:t>
            </a:r>
            <a:r>
              <a:rPr lang="en-US" sz="2200" b="1" dirty="0" err="1">
                <a:solidFill>
                  <a:srgbClr val="FFFFFF"/>
                </a:solidFill>
                <a:latin typeface="Calibri" pitchFamily="34" charset="0"/>
              </a:rPr>
              <a:t>lon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 36.7).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988CE938-52E8-4C6D-8D45-268C9BCA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36" y="5983679"/>
            <a:ext cx="8794054" cy="769441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200" b="1" dirty="0">
                <a:solidFill>
                  <a:srgbClr val="FFFF00"/>
                </a:solidFill>
                <a:latin typeface="Calibri" pitchFamily="34" charset="0"/>
              </a:rPr>
              <a:t>Scenario analysis : 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</a:rPr>
              <a:t>simulated yield response to changes in T </a:t>
            </a:r>
            <a:r>
              <a:rPr lang="de-DE" sz="2200" b="1" dirty="0">
                <a:solidFill>
                  <a:srgbClr val="FFFFFF"/>
                </a:solidFill>
                <a:latin typeface="Calibri" pitchFamily="34" charset="0"/>
              </a:rPr>
              <a:t>(0–3°C) and P (−20% </a:t>
            </a:r>
            <a:r>
              <a:rPr lang="de-DE" sz="2200" b="1" dirty="0" err="1">
                <a:solidFill>
                  <a:srgbClr val="FFFFFF"/>
                </a:solidFill>
                <a:latin typeface="Calibri" pitchFamily="34" charset="0"/>
              </a:rPr>
              <a:t>to</a:t>
            </a:r>
            <a:r>
              <a:rPr lang="de-DE" sz="2200" b="1" dirty="0">
                <a:solidFill>
                  <a:srgbClr val="FFFFFF"/>
                </a:solidFill>
                <a:latin typeface="Calibri" pitchFamily="34" charset="0"/>
              </a:rPr>
              <a:t> +20%)</a:t>
            </a:r>
            <a:endParaRPr lang="en-US" sz="2200" b="1" dirty="0">
              <a:solidFill>
                <a:srgbClr val="FFFFFF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374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nimBg="1"/>
      <p:bldP spid="74763" grpId="0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4"/>
          <p:cNvSpPr txBox="1">
            <a:spLocks noChangeArrowheads="1"/>
          </p:cNvSpPr>
          <p:nvPr/>
        </p:nvSpPr>
        <p:spPr bwMode="auto">
          <a:xfrm>
            <a:off x="60201" y="3758579"/>
            <a:ext cx="511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Model performance </a:t>
            </a:r>
            <a:r>
              <a:rPr lang="en-US" sz="3200" b="1" dirty="0">
                <a:solidFill>
                  <a:srgbClr val="FFFFFF"/>
                </a:solidFill>
                <a:latin typeface="Calibri" pitchFamily="34" charset="0"/>
              </a:rPr>
              <a:t>: </a:t>
            </a:r>
            <a:endParaRPr lang="en-US" sz="32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-7938" y="548680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2007938" y="-58559"/>
            <a:ext cx="5112248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Results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&amp; </a:t>
            </a:r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Discussion</a:t>
            </a:r>
            <a:endParaRPr lang="en-GB" sz="4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992D21-D693-428F-9B4F-E32BBE07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551" y="4280494"/>
            <a:ext cx="8928992" cy="2400657"/>
          </a:xfrm>
          <a:prstGeom prst="rect">
            <a:avLst/>
          </a:prstGeom>
          <a:noFill/>
          <a:ln w="2857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Model 1: R² = 0.2278, RMSE = 0.1615 t/ha</a:t>
            </a:r>
          </a:p>
          <a:p>
            <a:pPr marL="571500" lvl="0" indent="-571500" algn="l">
              <a:buFont typeface="Wingdings" panose="05000000000000000000" pitchFamily="2" charset="2"/>
              <a:buChar char="Ø"/>
            </a:pP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Model 2: R² = 0.2323, </a:t>
            </a:r>
            <a:r>
              <a:rPr lang="en-US" sz="3000" b="1" dirty="0">
                <a:solidFill>
                  <a:srgbClr val="FFFFFF"/>
                </a:solidFill>
                <a:latin typeface="Calibri" pitchFamily="34" charset="0"/>
              </a:rPr>
              <a:t>RMSE = 0.1611 t/ha 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GWETTOP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coefficient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= −0.512 t/ha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Climate variables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explain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~23%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of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yield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variability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;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Remaining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77%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reflects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agroecosystem</a:t>
            </a:r>
            <a:r>
              <a:rPr lang="de-DE" altLang="de-DE" sz="3000" b="1" dirty="0">
                <a:solidFill>
                  <a:srgbClr val="FFFFFF"/>
                </a:solidFill>
                <a:latin typeface="Calibri" pitchFamily="34" charset="0"/>
              </a:rPr>
              <a:t> </a:t>
            </a:r>
            <a:r>
              <a:rPr lang="de-DE" altLang="de-DE" sz="3000" b="1" dirty="0" err="1">
                <a:solidFill>
                  <a:srgbClr val="FFFFFF"/>
                </a:solidFill>
                <a:latin typeface="Calibri" pitchFamily="34" charset="0"/>
              </a:rPr>
              <a:t>complexity</a:t>
            </a:r>
            <a:endParaRPr lang="de-DE" altLang="de-DE" sz="3000" b="1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21837274-98D3-4723-B4D0-B3616BC3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76" y="524754"/>
            <a:ext cx="465988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Grid scenario table </a:t>
            </a:r>
            <a:r>
              <a:rPr lang="en-US" sz="3200" b="1" dirty="0">
                <a:solidFill>
                  <a:srgbClr val="FFFFFF"/>
                </a:solidFill>
                <a:latin typeface="Calibri" pitchFamily="34" charset="0"/>
              </a:rPr>
              <a:t>: </a:t>
            </a:r>
            <a:endParaRPr lang="en-US" sz="32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7F335-17B9-4CFE-94EF-34D542C7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" y="1057497"/>
            <a:ext cx="9035086" cy="274320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152950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63" grpId="0"/>
      <p:bldP spid="5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0" y="764704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1835696" y="30486"/>
            <a:ext cx="504056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Results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&amp; </a:t>
            </a:r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Discussion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…</a:t>
            </a:r>
            <a:endParaRPr lang="en-GB" sz="4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222BB6-69A0-409D-A9F9-ABE27CCB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28" y="1419924"/>
            <a:ext cx="9144000" cy="5028591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3A88FED5-AAEA-4848-A4C5-B3F3A2FD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01553"/>
            <a:ext cx="511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Predicted vs observed</a:t>
            </a:r>
            <a:r>
              <a:rPr lang="en-US" sz="3200" b="1" dirty="0">
                <a:solidFill>
                  <a:srgbClr val="FFFFFF"/>
                </a:solidFill>
                <a:latin typeface="Calibri" pitchFamily="34" charset="0"/>
              </a:rPr>
              <a:t>: </a:t>
            </a:r>
            <a:endParaRPr lang="en-US" sz="3200" b="1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9921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0" y="540040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1763688" y="-72717"/>
            <a:ext cx="5400600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Results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&amp; </a:t>
            </a:r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Discussion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…</a:t>
            </a:r>
            <a:endParaRPr lang="en-GB" sz="4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F8FED-A8B8-40AB-B8E8-392DC3D7A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902136"/>
            <a:ext cx="8928992" cy="5949280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  <p:sp>
        <p:nvSpPr>
          <p:cNvPr id="9" name="Text Box 4">
            <a:extLst>
              <a:ext uri="{FF2B5EF4-FFF2-40B4-BE49-F238E27FC236}">
                <a16:creationId xmlns:a16="http://schemas.microsoft.com/office/drawing/2014/main" id="{E1A00CD3-138A-43BD-978F-E0F3C6D08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09097"/>
            <a:ext cx="511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200" b="1" dirty="0">
                <a:solidFill>
                  <a:srgbClr val="FFFF00"/>
                </a:solidFill>
                <a:latin typeface="Calibri" pitchFamily="34" charset="0"/>
              </a:rPr>
              <a:t>Predicted vs observed …</a:t>
            </a:r>
            <a:r>
              <a:rPr lang="en-US" sz="3200" b="1" dirty="0">
                <a:solidFill>
                  <a:srgbClr val="FFFFFF"/>
                </a:solidFill>
                <a:latin typeface="Calibri" pitchFamily="34" charset="0"/>
              </a:rPr>
              <a:t>: </a:t>
            </a:r>
            <a:endParaRPr lang="en-US" sz="3200" b="1" dirty="0">
              <a:solidFill>
                <a:srgbClr val="FFFF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2663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0" y="692696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2195736" y="2585"/>
            <a:ext cx="5523771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Results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&amp; </a:t>
            </a:r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Discussion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…</a:t>
            </a:r>
            <a:endParaRPr lang="en-GB" sz="4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11A50B-1B94-46BC-B2E9-7FC348D87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6" y="710471"/>
            <a:ext cx="8928992" cy="6108719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09905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Line 9"/>
          <p:cNvSpPr>
            <a:spLocks noChangeShapeType="1"/>
          </p:cNvSpPr>
          <p:nvPr/>
        </p:nvSpPr>
        <p:spPr bwMode="auto">
          <a:xfrm>
            <a:off x="0" y="0"/>
            <a:ext cx="9144000" cy="0"/>
          </a:xfrm>
          <a:prstGeom prst="line">
            <a:avLst/>
          </a:prstGeom>
          <a:noFill/>
          <a:ln w="9525">
            <a:solidFill>
              <a:srgbClr val="83C937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760" name="Line 17"/>
          <p:cNvSpPr>
            <a:spLocks noChangeShapeType="1"/>
          </p:cNvSpPr>
          <p:nvPr/>
        </p:nvSpPr>
        <p:spPr bwMode="auto">
          <a:xfrm>
            <a:off x="0" y="540040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9"/>
          <p:cNvSpPr>
            <a:spLocks noChangeShapeType="1"/>
          </p:cNvSpPr>
          <p:nvPr/>
        </p:nvSpPr>
        <p:spPr bwMode="auto">
          <a:xfrm>
            <a:off x="-7938" y="1588"/>
            <a:ext cx="9144001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Text Box 16"/>
          <p:cNvSpPr txBox="1">
            <a:spLocks noChangeArrowheads="1"/>
          </p:cNvSpPr>
          <p:nvPr/>
        </p:nvSpPr>
        <p:spPr bwMode="auto">
          <a:xfrm>
            <a:off x="1547664" y="-80627"/>
            <a:ext cx="5256584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Results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&amp; </a:t>
            </a:r>
            <a:r>
              <a:rPr lang="de-DE" sz="4000" b="1" dirty="0" err="1">
                <a:solidFill>
                  <a:srgbClr val="FFFF00"/>
                </a:solidFill>
                <a:latin typeface="Calibri" pitchFamily="34" charset="0"/>
              </a:rPr>
              <a:t>Discussion</a:t>
            </a:r>
            <a:r>
              <a:rPr lang="de-DE" sz="4000" b="1" dirty="0">
                <a:solidFill>
                  <a:srgbClr val="FFFF00"/>
                </a:solidFill>
                <a:latin typeface="Calibri" pitchFamily="34" charset="0"/>
              </a:rPr>
              <a:t> …</a:t>
            </a:r>
            <a:endParaRPr lang="en-GB" sz="4000" b="1" dirty="0">
              <a:solidFill>
                <a:srgbClr val="FFFF00"/>
              </a:solidFill>
              <a:latin typeface="Calibri" pitchFamily="34" charset="0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501F91EB-BC72-497E-A37D-5025F5759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-7938" y="6856412"/>
            <a:ext cx="9144000" cy="0"/>
          </a:xfrm>
          <a:prstGeom prst="line">
            <a:avLst/>
          </a:prstGeom>
          <a:noFill/>
          <a:ln w="12700">
            <a:solidFill>
              <a:srgbClr val="66CC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8E0582-BB8F-4F33-85E8-FE1D6F46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627259"/>
            <a:ext cx="8784976" cy="6141936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362061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3_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559</Words>
  <Application>Microsoft Office PowerPoint</Application>
  <PresentationFormat>On-screen Show (4:3)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Narrow</vt:lpstr>
      <vt:lpstr>Calibri</vt:lpstr>
      <vt:lpstr>Times New Roman</vt:lpstr>
      <vt:lpstr>Wingdings</vt:lpstr>
      <vt:lpstr>3_Diseño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departamento ingenieria química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cgg</dc:creator>
  <cp:lastModifiedBy>Jean Marie Minani</cp:lastModifiedBy>
  <cp:revision>1760</cp:revision>
  <dcterms:created xsi:type="dcterms:W3CDTF">2003-01-27T17:34:55Z</dcterms:created>
  <dcterms:modified xsi:type="dcterms:W3CDTF">2025-10-23T04:12:43Z</dcterms:modified>
</cp:coreProperties>
</file>