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72" r:id="rId7"/>
    <p:sldId id="279" r:id="rId8"/>
    <p:sldId id="280" r:id="rId9"/>
    <p:sldId id="281" r:id="rId10"/>
    <p:sldId id="282" r:id="rId11"/>
    <p:sldId id="283" r:id="rId12"/>
    <p:sldId id="278" r:id="rId13"/>
    <p:sldId id="273" r:id="rId14"/>
    <p:sldId id="284" r:id="rId15"/>
    <p:sldId id="274" r:id="rId16"/>
    <p:sldId id="275" r:id="rId17"/>
    <p:sldId id="277" r:id="rId18"/>
    <p:sldId id="285" r:id="rId19"/>
    <p:sldId id="286" r:id="rId20"/>
    <p:sldId id="287" r:id="rId21"/>
    <p:sldId id="288" r:id="rId22"/>
    <p:sldId id="289" r:id="rId23"/>
    <p:sldId id="290" r:id="rId24"/>
    <p:sldId id="268" r:id="rId25"/>
    <p:sldId id="269"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29" autoAdjust="0"/>
    <p:restoredTop sz="94660"/>
  </p:normalViewPr>
  <p:slideViewPr>
    <p:cSldViewPr snapToGrid="0">
      <p:cViewPr varScale="1">
        <p:scale>
          <a:sx n="71" d="100"/>
          <a:sy n="71"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1/5/2023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biblioclub.ru/index.php?page=book_view_red&amp;book_id=68422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32407" y="136252"/>
            <a:ext cx="79763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r>
              <a:rPr lang="ru-RU" altLang="ru-RU" sz="2000" b="1" dirty="0">
                <a:ea typeface="Tahoma" panose="020B0604030504040204" pitchFamily="34" charset="0"/>
                <a:cs typeface="Tahoma" panose="020B0604030504040204" pitchFamily="34" charset="0"/>
              </a:rPr>
              <a:t>Донской Государственный Технический Университет.</a:t>
            </a:r>
          </a:p>
          <a:p>
            <a:pPr algn="ctr" eaLnBrk="1" hangingPunct="1">
              <a:defRPr/>
            </a:pPr>
            <a:r>
              <a:rPr lang="ru-RU" altLang="ru-RU" sz="2000" b="1" dirty="0">
                <a:ea typeface="Tahoma" panose="020B0604030504040204" pitchFamily="34" charset="0"/>
                <a:cs typeface="Tahoma" panose="020B0604030504040204" pitchFamily="34" charset="0"/>
              </a:rPr>
              <a:t>Факультет: Информатика и вычислительная техника.</a:t>
            </a:r>
          </a:p>
          <a:p>
            <a:pPr algn="ctr" eaLnBrk="1" hangingPunct="1">
              <a:defRPr/>
            </a:pPr>
            <a:r>
              <a:rPr lang="ru-RU" altLang="ru-RU" sz="2000" b="1" dirty="0">
                <a:ea typeface="Tahoma" panose="020B0604030504040204" pitchFamily="34" charset="0"/>
                <a:cs typeface="Tahoma" panose="020B0604030504040204" pitchFamily="34" charset="0"/>
              </a:rPr>
              <a:t>Предмет: история (история России, всеобщая история)</a:t>
            </a:r>
          </a:p>
        </p:txBody>
      </p:sp>
      <p:sp>
        <p:nvSpPr>
          <p:cNvPr id="6" name="Прямоугольник 5"/>
          <p:cNvSpPr/>
          <p:nvPr/>
        </p:nvSpPr>
        <p:spPr>
          <a:xfrm>
            <a:off x="1548602" y="2256352"/>
            <a:ext cx="9143999" cy="430887"/>
          </a:xfrm>
          <a:prstGeom prst="rect">
            <a:avLst/>
          </a:prstGeom>
        </p:spPr>
        <p:txBody>
          <a:bodyPr wrap="square">
            <a:spAutoFit/>
          </a:bodyPr>
          <a:lstStyle/>
          <a:p>
            <a:pPr algn="ctr" eaLnBrk="1" hangingPunct="1">
              <a:defRPr/>
            </a:pPr>
            <a:r>
              <a:rPr lang="ru-RU" altLang="ru-RU" sz="2200" b="1" dirty="0">
                <a:latin typeface="Tahoma" panose="020B0604030504040204" pitchFamily="34" charset="0"/>
                <a:ea typeface="Tahoma" panose="020B0604030504040204" pitchFamily="34" charset="0"/>
                <a:cs typeface="Tahoma" panose="020B0604030504040204" pitchFamily="34" charset="0"/>
              </a:rPr>
              <a:t>Презентация по теме</a:t>
            </a:r>
            <a:endParaRPr lang="ru-RU" sz="22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2"/>
          <p:cNvSpPr>
            <a:spLocks noChangeArrowheads="1"/>
          </p:cNvSpPr>
          <p:nvPr/>
        </p:nvSpPr>
        <p:spPr bwMode="auto">
          <a:xfrm>
            <a:off x="1288650" y="2687239"/>
            <a:ext cx="9663905" cy="45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lnSpc>
                <a:spcPct val="107000"/>
              </a:lnSpc>
              <a:spcAft>
                <a:spcPts val="800"/>
              </a:spcAft>
              <a:buNone/>
            </a:pPr>
            <a:r>
              <a:rPr lang="ru-RU" sz="2400" dirty="0">
                <a:effectLst/>
                <a:ea typeface="Tahoma" panose="020B0604030504040204" pitchFamily="34" charset="0"/>
                <a:cs typeface="Tahoma" panose="020B0604030504040204" pitchFamily="34" charset="0"/>
              </a:rPr>
              <a:t>Революция 1917 г. и Гражданская война </a:t>
            </a:r>
          </a:p>
        </p:txBody>
      </p:sp>
      <p:sp>
        <p:nvSpPr>
          <p:cNvPr id="10" name="TextBox 6"/>
          <p:cNvSpPr txBox="1"/>
          <p:nvPr/>
        </p:nvSpPr>
        <p:spPr>
          <a:xfrm>
            <a:off x="7258640" y="3705980"/>
            <a:ext cx="4532720" cy="2031325"/>
          </a:xfrm>
          <a:prstGeom prst="rect">
            <a:avLst/>
          </a:prstGeom>
        </p:spPr>
        <p:txBody>
          <a:bodyPr wrap="square" lIns="0" tIns="0" rIns="0" bIns="0" rtlCol="0" anchor="t">
            <a:spAutoFit/>
          </a:bodyPr>
          <a:lstStyle/>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Выполнили</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Заболотный</a:t>
            </a:r>
            <a:r>
              <a:rPr lang="en-US" sz="2200" dirty="0">
                <a:latin typeface="Tahoma" panose="020B0604030504040204" pitchFamily="34" charset="0"/>
                <a:ea typeface="Tahoma" panose="020B0604030504040204" pitchFamily="34" charset="0"/>
                <a:cs typeface="Tahoma" panose="020B0604030504040204" pitchFamily="34" charset="0"/>
              </a:rPr>
              <a:t> И.А.</a:t>
            </a:r>
          </a:p>
          <a:p>
            <a:pPr algn="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Котелевец К.А.</a:t>
            </a:r>
            <a:endParaRPr lang="ru-RU"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endParaRPr lang="en-US"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Проверил</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Воскобойников</a:t>
            </a:r>
            <a:r>
              <a:rPr lang="en-US" sz="2200" dirty="0">
                <a:latin typeface="Tahoma" panose="020B0604030504040204" pitchFamily="34" charset="0"/>
                <a:ea typeface="Tahoma" panose="020B0604030504040204" pitchFamily="34" charset="0"/>
                <a:cs typeface="Tahoma" panose="020B0604030504040204" pitchFamily="34" charset="0"/>
              </a:rPr>
              <a:t> С. Г.</a:t>
            </a:r>
          </a:p>
        </p:txBody>
      </p:sp>
      <p:sp>
        <p:nvSpPr>
          <p:cNvPr id="11" name="TextBox 7"/>
          <p:cNvSpPr txBox="1"/>
          <p:nvPr/>
        </p:nvSpPr>
        <p:spPr>
          <a:xfrm>
            <a:off x="4580256" y="6087930"/>
            <a:ext cx="3080695" cy="677108"/>
          </a:xfrm>
          <a:prstGeom prst="rect">
            <a:avLst/>
          </a:prstGeom>
        </p:spPr>
        <p:txBody>
          <a:bodyPr lIns="0" tIns="0" rIns="0" bIns="0" rtlCol="0" anchor="t">
            <a:spAutoFit/>
          </a:bodyPr>
          <a:lstStyle/>
          <a:p>
            <a:pPr algn="ct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Ростов-на-Дону</a:t>
            </a:r>
            <a:endParaRPr lang="en-US" sz="2200" dirty="0">
              <a:latin typeface="Tahoma" panose="020B0604030504040204" pitchFamily="34" charset="0"/>
              <a:ea typeface="Tahoma" panose="020B0604030504040204" pitchFamily="34" charset="0"/>
              <a:cs typeface="Tahoma" panose="020B0604030504040204" pitchFamily="34" charset="0"/>
            </a:endParaRPr>
          </a:p>
          <a:p>
            <a:pPr algn="ct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2022</a:t>
            </a:r>
          </a:p>
        </p:txBody>
      </p:sp>
    </p:spTree>
    <p:extLst>
      <p:ext uri="{BB962C8B-B14F-4D97-AF65-F5344CB8AC3E}">
        <p14:creationId xmlns:p14="http://schemas.microsoft.com/office/powerpoint/2010/main" val="38241234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8</a:t>
            </a:r>
          </a:p>
        </p:txBody>
      </p:sp>
      <p:sp>
        <p:nvSpPr>
          <p:cNvPr id="2" name="Прямоугольник 1"/>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Приход к власти большевиков в октябре 1917 г. Первые месяцы советской власти (осень 1917 – лето 1918 гг.)</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297647"/>
            <a:ext cx="11233706" cy="5509200"/>
          </a:xfrm>
          <a:prstGeom prst="rect">
            <a:avLst/>
          </a:prstGeom>
        </p:spPr>
        <p:txBody>
          <a:bodyPr wrap="square">
            <a:spAutoFit/>
          </a:bodyPr>
          <a:lstStyle/>
          <a:p>
            <a:pPr algn="just"/>
            <a:r>
              <a:rPr lang="ru-RU" sz="1600" dirty="0">
                <a:latin typeface="Tahoma" panose="020B0604030504040204" pitchFamily="34" charset="0"/>
                <a:ea typeface="Tahoma" panose="020B0604030504040204" pitchFamily="34" charset="0"/>
                <a:cs typeface="Tahoma" panose="020B0604030504040204" pitchFamily="34" charset="0"/>
              </a:rPr>
              <a:t>	Особенность первых месяцев Советской власти, до лета 1918 г., заключалась в относительной слабости социалистического сектора экономики. Большевики, придя к власти, проявили здоровый прагматизм и не форсировали темпы национализации промышленных и торговых предприятий, ограничившись национализацией только самых крупных предприятий и синдикатов. Резкий рост национализированного сектора экономики начался только с переходом к политике военного коммунизма, о чем речь пойдет ниже.</a:t>
            </a:r>
          </a:p>
          <a:p>
            <a:pPr algn="just"/>
            <a:endParaRPr lang="ru-RU" sz="1600" dirty="0">
              <a:latin typeface="Tahoma" panose="020B0604030504040204" pitchFamily="34" charset="0"/>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	В. И. Ленин в своих работах 1917–1923 гг. совершенно справедливо указывал, что, несмотря на Советскую власть и социалистический характер проводимых ею преобразований, с экономической точки зрения Россия продолжала оставаться капиталистической страной, так как господствующие позиции принадлежали буржуазным экономическим укладам. В первые месяцы Советской власти уклад, основанный на общенародной (государственной) собственности, был особенно слаб. Показательно, однако, что уже тогда в полной мере проявились те экономические и социальные проблемы, которые неотступно преследовали Советский Союз на протяжении всей его истории.</a:t>
            </a:r>
          </a:p>
          <a:p>
            <a:pPr algn="just"/>
            <a:endParaRPr lang="ru-RU" sz="1600" dirty="0">
              <a:latin typeface="Tahoma" panose="020B0604030504040204" pitchFamily="34" charset="0"/>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	Для того, чтобы наглядно показать характер и сложность задач, возникших перед Советским государством при переводе экономики на социалистические рельсы, представим капиталистическую экономику в виде огромной фабрики. Эта фабрика не имеет жесткого централизованного управления, приводными ремнями, обеспечивающими взаимосвязь между ее многочисленными структурными подразделениями, а также между ними и потребителями, служат механизмы рынка. В качестве двигателя, заставляющего отдельные подразделения фабрики постоянно повышать эффективность производства и стремиться к лучшему удовлетворению запросов потребителей, выступает конкуренция. А энергию, приводящую в движение весь огромный механизм фабрики, обеспечивают материальные интересы участвующих в производстве людей.</a:t>
            </a:r>
          </a:p>
        </p:txBody>
      </p:sp>
    </p:spTree>
    <p:extLst>
      <p:ext uri="{BB962C8B-B14F-4D97-AF65-F5344CB8AC3E}">
        <p14:creationId xmlns:p14="http://schemas.microsoft.com/office/powerpoint/2010/main" val="12863949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9</a:t>
            </a:r>
            <a:endParaRPr lang="ru-RU" sz="2400" dirty="0"/>
          </a:p>
        </p:txBody>
      </p:sp>
      <p:sp>
        <p:nvSpPr>
          <p:cNvPr id="2" name="Прямоугольник 1"/>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Приход к власти большевиков в октябре 1917 г. Первые месяцы советской власти (осень 1917 – лето 1918 гг.)</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a:extLst>
              <a:ext uri="{FF2B5EF4-FFF2-40B4-BE49-F238E27FC236}">
                <a16:creationId xmlns:a16="http://schemas.microsoft.com/office/drawing/2014/main" id="{827627C0-7770-4BDA-B2BB-485D4DEBE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525" y="878677"/>
            <a:ext cx="6401080" cy="5380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45F619-A59B-4817-9089-889F048266D4}"/>
              </a:ext>
            </a:extLst>
          </p:cNvPr>
          <p:cNvSpPr txBox="1"/>
          <p:nvPr/>
        </p:nvSpPr>
        <p:spPr>
          <a:xfrm>
            <a:off x="2964395" y="6259134"/>
            <a:ext cx="6022040" cy="584775"/>
          </a:xfrm>
          <a:prstGeom prst="rect">
            <a:avLst/>
          </a:prstGeom>
          <a:noFill/>
        </p:spPr>
        <p:txBody>
          <a:bodyPr wrap="square" rtlCol="0">
            <a:spAutoFit/>
          </a:bodyPr>
          <a:lstStyle/>
          <a:p>
            <a:pPr algn="ctr"/>
            <a:r>
              <a:rPr lang="ru-RU" sz="1600" dirty="0"/>
              <a:t>Таблица 1 – Первые преобразования в России советской властью</a:t>
            </a:r>
          </a:p>
        </p:txBody>
      </p:sp>
    </p:spTree>
    <p:extLst>
      <p:ext uri="{BB962C8B-B14F-4D97-AF65-F5344CB8AC3E}">
        <p14:creationId xmlns:p14="http://schemas.microsoft.com/office/powerpoint/2010/main" val="314390476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10</a:t>
            </a:r>
          </a:p>
        </p:txBody>
      </p:sp>
      <p:sp>
        <p:nvSpPr>
          <p:cNvPr id="2" name="Прямоугольник 1"/>
          <p:cNvSpPr/>
          <p:nvPr/>
        </p:nvSpPr>
        <p:spPr>
          <a:xfrm>
            <a:off x="287734" y="51153"/>
            <a:ext cx="9739747" cy="1107996"/>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451535"/>
            <a:ext cx="11233706" cy="5355312"/>
          </a:xfrm>
          <a:prstGeom prst="rect">
            <a:avLst/>
          </a:prstGeom>
        </p:spPr>
        <p:txBody>
          <a:bodyPr wrap="square">
            <a:spAutoFit/>
          </a:bodyPr>
          <a:lstStyle/>
          <a:p>
            <a:r>
              <a:rPr lang="ru-RU" dirty="0">
                <a:latin typeface="Tahoma" panose="020B0604030504040204" pitchFamily="34" charset="0"/>
                <a:ea typeface="Tahoma" panose="020B0604030504040204" pitchFamily="34" charset="0"/>
                <a:cs typeface="Tahoma" panose="020B0604030504040204" pitchFamily="34" charset="0"/>
              </a:rPr>
              <a:t>В Гражданской войне участвовали несколько противоборствующих сторон, но основная борьба развернулась между представителями </a:t>
            </a:r>
            <a:r>
              <a:rPr lang="ru-RU" i="1" dirty="0">
                <a:latin typeface="Tahoma" panose="020B0604030504040204" pitchFamily="34" charset="0"/>
                <a:ea typeface="Tahoma" panose="020B0604030504040204" pitchFamily="34" charset="0"/>
                <a:cs typeface="Tahoma" panose="020B0604030504040204" pitchFamily="34" charset="0"/>
              </a:rPr>
              <a:t>белого</a:t>
            </a:r>
            <a:r>
              <a:rPr lang="ru-RU" dirty="0">
                <a:latin typeface="Tahoma" panose="020B0604030504040204" pitchFamily="34" charset="0"/>
                <a:ea typeface="Tahoma" panose="020B0604030504040204" pitchFamily="34" charset="0"/>
                <a:cs typeface="Tahoma" panose="020B0604030504040204" pitchFamily="34" charset="0"/>
              </a:rPr>
              <a:t> и </a:t>
            </a:r>
            <a:r>
              <a:rPr lang="ru-RU" i="1" dirty="0">
                <a:latin typeface="Tahoma" panose="020B0604030504040204" pitchFamily="34" charset="0"/>
                <a:ea typeface="Tahoma" panose="020B0604030504040204" pitchFamily="34" charset="0"/>
                <a:cs typeface="Tahoma" panose="020B0604030504040204" pitchFamily="34" charset="0"/>
              </a:rPr>
              <a:t>красного</a:t>
            </a:r>
            <a:r>
              <a:rPr lang="ru-RU" dirty="0">
                <a:latin typeface="Tahoma" panose="020B0604030504040204" pitchFamily="34" charset="0"/>
                <a:ea typeface="Tahoma" panose="020B0604030504040204" pitchFamily="34" charset="0"/>
                <a:cs typeface="Tahoma" panose="020B0604030504040204" pitchFamily="34" charset="0"/>
              </a:rPr>
              <a:t> движений.</a:t>
            </a:r>
          </a:p>
          <a:p>
            <a:endParaRPr lang="ru-RU" dirty="0">
              <a:latin typeface="Tahoma" panose="020B0604030504040204" pitchFamily="34" charset="0"/>
              <a:ea typeface="Tahoma" panose="020B0604030504040204" pitchFamily="34" charset="0"/>
              <a:cs typeface="Tahoma" panose="020B0604030504040204" pitchFamily="34" charset="0"/>
            </a:endParaRPr>
          </a:p>
          <a:p>
            <a:r>
              <a:rPr lang="ru-RU" b="1" u="sng" dirty="0">
                <a:latin typeface="Tahoma" panose="020B0604030504040204" pitchFamily="34" charset="0"/>
                <a:ea typeface="Tahoma" panose="020B0604030504040204" pitchFamily="34" charset="0"/>
                <a:cs typeface="Tahoma" panose="020B0604030504040204" pitchFamily="34" charset="0"/>
              </a:rPr>
              <a:t>Белое движение</a:t>
            </a:r>
            <a:r>
              <a:rPr lang="ru-RU" dirty="0">
                <a:latin typeface="Tahoma" panose="020B0604030504040204" pitchFamily="34" charset="0"/>
                <a:ea typeface="Tahoma" panose="020B0604030504040204" pitchFamily="34" charset="0"/>
                <a:cs typeface="Tahoma" panose="020B0604030504040204" pitchFamily="34" charset="0"/>
              </a:rPr>
              <a:t>. Оно сформировалось на начальном этапе Гражданской войны – весна-лето 1917 г. Во главе его стали бывшие царские генералы, высшие армейские чины, представители духовенства, богатые крестьяне и помещики. Оно представляло собой политически неоднородную силу, главной целью которой стала</a:t>
            </a:r>
            <a:r>
              <a:rPr lang="en-US" dirty="0">
                <a:latin typeface="Tahoma" panose="020B0604030504040204" pitchFamily="34" charset="0"/>
                <a:ea typeface="Tahoma" panose="020B0604030504040204" pitchFamily="34" charset="0"/>
                <a:cs typeface="Tahoma" panose="020B0604030504040204" pitchFamily="34" charset="0"/>
              </a:rPr>
              <a:t>:</a:t>
            </a:r>
            <a:endParaRPr lang="ru-RU" dirty="0">
              <a:latin typeface="Tahoma" panose="020B0604030504040204" pitchFamily="34" charset="0"/>
              <a:ea typeface="Tahoma" panose="020B0604030504040204" pitchFamily="34" charset="0"/>
              <a:cs typeface="Tahoma" panose="020B0604030504040204" pitchFamily="34" charset="0"/>
            </a:endParaRP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Борьба с большевиками</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Восстановление монархии</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Созыв Народного собрания</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Всеобщее избирательное право</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Решение аграрного вопроса</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Расширение полномочий местного самоуправления</a:t>
            </a:r>
          </a:p>
          <a:p>
            <a:r>
              <a:rPr lang="ru-RU" dirty="0"/>
              <a:t>Единого мнения по поводу решения поставленных целей и задач не было, поскольку помещики не желали отдавать землю, а без этого решить аграрный вопрос было невозможно. Основная идея – великая и неделимая Россия, продолжение войны до победного конца. Главный лозунг – «Спасай Отечество!».</a:t>
            </a:r>
            <a:br>
              <a:rPr lang="ru-RU" dirty="0"/>
            </a:br>
            <a:br>
              <a:rPr lang="ru-RU" dirty="0"/>
            </a:br>
            <a:endParaRPr lang="ru-RU" dirty="0"/>
          </a:p>
        </p:txBody>
      </p:sp>
    </p:spTree>
    <p:extLst>
      <p:ext uri="{BB962C8B-B14F-4D97-AF65-F5344CB8AC3E}">
        <p14:creationId xmlns:p14="http://schemas.microsoft.com/office/powerpoint/2010/main" val="166604711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11</a:t>
            </a:r>
          </a:p>
        </p:txBody>
      </p:sp>
      <p:sp>
        <p:nvSpPr>
          <p:cNvPr id="5" name="Прямоугольник 4"/>
          <p:cNvSpPr/>
          <p:nvPr/>
        </p:nvSpPr>
        <p:spPr>
          <a:xfrm>
            <a:off x="287733" y="1451535"/>
            <a:ext cx="11616091" cy="5632311"/>
          </a:xfrm>
          <a:prstGeom prst="rect">
            <a:avLst/>
          </a:prstGeom>
        </p:spPr>
        <p:txBody>
          <a:bodyPr wrap="square">
            <a:spAutoFit/>
          </a:bodyPr>
          <a:lstStyle/>
          <a:p>
            <a:r>
              <a:rPr lang="ru-RU" b="1" u="sng" dirty="0"/>
              <a:t>Красное движение</a:t>
            </a:r>
            <a:r>
              <a:rPr lang="en-US" b="1" u="sng" dirty="0"/>
              <a:t>.</a:t>
            </a:r>
            <a:r>
              <a:rPr lang="en-US" dirty="0"/>
              <a:t> </a:t>
            </a:r>
            <a:r>
              <a:rPr lang="ru-RU" dirty="0"/>
              <a:t>Оно окончательно сформировалось после восстания Чехословацкого корпуса, когда стало ясно, что мирным путём решить вопрос с тем, кому принадлежит власть в стране, не удастся. Цели красных были объявлены в первых Декретах советской власти:</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Немедленное прекращение войны</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Укрепление власти</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Создание однопартийной системы</a:t>
            </a:r>
          </a:p>
          <a:p>
            <a:pPr marL="800100" lvl="1" indent="-342900">
              <a:buAutoNum type="arabicPeriod"/>
            </a:pPr>
            <a:r>
              <a:rPr lang="ru-RU" dirty="0">
                <a:latin typeface="Tahoma" panose="020B0604030504040204" pitchFamily="34" charset="0"/>
                <a:ea typeface="Tahoma" panose="020B0604030504040204" pitchFamily="34" charset="0"/>
                <a:cs typeface="Tahoma" panose="020B0604030504040204" pitchFamily="34" charset="0"/>
              </a:rPr>
              <a:t>Установление диктатуры пролетариата</a:t>
            </a:r>
          </a:p>
          <a:p>
            <a:r>
              <a:rPr lang="ru-RU" dirty="0">
                <a:latin typeface="Tahoma" panose="020B0604030504040204" pitchFamily="34" charset="0"/>
                <a:ea typeface="Tahoma" panose="020B0604030504040204" pitchFamily="34" charset="0"/>
                <a:cs typeface="Tahoma" panose="020B0604030504040204" pitchFamily="34" charset="0"/>
              </a:rPr>
              <a:t>«Земля – крестьянам, фабрики – рабочим, власть – народу» — это основной лозунг большевиков и красного движения в целом. На начальном этапе Гражданской войны красные, в рядах которых было меньше профессиональных военных, испытывали значительные трудности. Но в январе 1918 г. СНК принимает декрет об образовании Красной Армии, в ряды которой призывают всё боеспособное население страны. После образования Красной Армии произошло окончательное формирование сторон Гражданской войны.</a:t>
            </a:r>
          </a:p>
          <a:p>
            <a:endParaRPr lang="ru-RU" dirty="0">
              <a:latin typeface="Tahoma" panose="020B0604030504040204" pitchFamily="34" charset="0"/>
              <a:ea typeface="Tahoma" panose="020B0604030504040204" pitchFamily="34" charset="0"/>
              <a:cs typeface="Tahoma" panose="020B0604030504040204" pitchFamily="34" charset="0"/>
            </a:endParaRPr>
          </a:p>
          <a:p>
            <a:r>
              <a:rPr lang="ru-RU" dirty="0">
                <a:latin typeface="Tahoma" panose="020B0604030504040204" pitchFamily="34" charset="0"/>
                <a:ea typeface="Tahoma" panose="020B0604030504040204" pitchFamily="34" charset="0"/>
                <a:cs typeface="Tahoma" panose="020B0604030504040204" pitchFamily="34" charset="0"/>
              </a:rPr>
              <a:t>Также было и </a:t>
            </a:r>
            <a:r>
              <a:rPr lang="ru-RU" b="1" u="sng" dirty="0">
                <a:latin typeface="Tahoma" panose="020B0604030504040204" pitchFamily="34" charset="0"/>
                <a:ea typeface="Tahoma" panose="020B0604030504040204" pitchFamily="34" charset="0"/>
                <a:cs typeface="Tahoma" panose="020B0604030504040204" pitchFamily="34" charset="0"/>
              </a:rPr>
              <a:t>зеленое движение.</a:t>
            </a:r>
            <a:r>
              <a:rPr lang="ru-RU" dirty="0">
                <a:latin typeface="Tahoma" panose="020B0604030504040204" pitchFamily="34" charset="0"/>
                <a:ea typeface="Tahoma" panose="020B0604030504040204" pitchFamily="34" charset="0"/>
                <a:cs typeface="Tahoma" panose="020B0604030504040204" pitchFamily="34" charset="0"/>
              </a:rPr>
              <a:t> Это была </a:t>
            </a:r>
            <a:r>
              <a:rPr lang="ru-RU" dirty="0"/>
              <a:t>третья сила в Гражданской войне, привлёкшие на свою сторону в основном крестьянское сословие. Крестьяне требовали: чёрного передала земли; окончания продразвёрстки, возвращения к свободному рынку; самоуправления; уничтожения колхозов и коммун; разрешения на сохранение религиозных предпочтений.</a:t>
            </a:r>
            <a:br>
              <a:rPr lang="ru-RU" dirty="0"/>
            </a:br>
            <a:br>
              <a:rPr lang="ru-RU" dirty="0">
                <a:latin typeface="Tahoma" panose="020B0604030504040204" pitchFamily="34" charset="0"/>
                <a:ea typeface="Tahoma" panose="020B0604030504040204" pitchFamily="34" charset="0"/>
                <a:cs typeface="Tahoma" panose="020B0604030504040204" pitchFamily="34" charset="0"/>
              </a:rPr>
            </a:b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a:extLst>
              <a:ext uri="{FF2B5EF4-FFF2-40B4-BE49-F238E27FC236}">
                <a16:creationId xmlns:a16="http://schemas.microsoft.com/office/drawing/2014/main" id="{84EE9F19-D3F9-4672-9BE3-E83451318B28}"/>
              </a:ext>
            </a:extLst>
          </p:cNvPr>
          <p:cNvSpPr/>
          <p:nvPr/>
        </p:nvSpPr>
        <p:spPr>
          <a:xfrm>
            <a:off x="287734" y="51153"/>
            <a:ext cx="9739747" cy="1107996"/>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605651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12</a:t>
            </a:r>
          </a:p>
        </p:txBody>
      </p:sp>
      <p:sp>
        <p:nvSpPr>
          <p:cNvPr id="6" name="Прямоугольник 5">
            <a:extLst>
              <a:ext uri="{FF2B5EF4-FFF2-40B4-BE49-F238E27FC236}">
                <a16:creationId xmlns:a16="http://schemas.microsoft.com/office/drawing/2014/main" id="{84EE9F19-D3F9-4672-9BE3-E83451318B28}"/>
              </a:ext>
            </a:extLst>
          </p:cNvPr>
          <p:cNvSpPr/>
          <p:nvPr/>
        </p:nvSpPr>
        <p:spPr>
          <a:xfrm>
            <a:off x="287734" y="51153"/>
            <a:ext cx="9739747" cy="1107996"/>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a:extLst>
              <a:ext uri="{FF2B5EF4-FFF2-40B4-BE49-F238E27FC236}">
                <a16:creationId xmlns:a16="http://schemas.microsoft.com/office/drawing/2014/main" id="{A5F52F49-AFB7-4268-AAAF-BA86C8747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96" y="1633817"/>
            <a:ext cx="5122919" cy="35903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AC3CBCF-90A0-4C87-BDFC-5023D009B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296" y="1633817"/>
            <a:ext cx="5389701" cy="35903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6BE25B-6E9F-452A-B85B-1C1C400A9749}"/>
              </a:ext>
            </a:extLst>
          </p:cNvPr>
          <p:cNvSpPr txBox="1"/>
          <p:nvPr/>
        </p:nvSpPr>
        <p:spPr>
          <a:xfrm>
            <a:off x="427335" y="5224181"/>
            <a:ext cx="6022040" cy="338554"/>
          </a:xfrm>
          <a:prstGeom prst="rect">
            <a:avLst/>
          </a:prstGeom>
          <a:noFill/>
        </p:spPr>
        <p:txBody>
          <a:bodyPr wrap="square" rtlCol="0">
            <a:spAutoFit/>
          </a:bodyPr>
          <a:lstStyle/>
          <a:p>
            <a:pPr algn="ctr"/>
            <a:r>
              <a:rPr lang="ru-RU" sz="1600" dirty="0"/>
              <a:t>Рисунок 2 – Гражданская война</a:t>
            </a:r>
          </a:p>
        </p:txBody>
      </p:sp>
      <p:sp>
        <p:nvSpPr>
          <p:cNvPr id="9" name="TextBox 8">
            <a:extLst>
              <a:ext uri="{FF2B5EF4-FFF2-40B4-BE49-F238E27FC236}">
                <a16:creationId xmlns:a16="http://schemas.microsoft.com/office/drawing/2014/main" id="{D0F7B929-2F03-43B4-B35F-0708DDD1D062}"/>
              </a:ext>
            </a:extLst>
          </p:cNvPr>
          <p:cNvSpPr txBox="1"/>
          <p:nvPr/>
        </p:nvSpPr>
        <p:spPr>
          <a:xfrm>
            <a:off x="5959126" y="5224181"/>
            <a:ext cx="6022040" cy="338554"/>
          </a:xfrm>
          <a:prstGeom prst="rect">
            <a:avLst/>
          </a:prstGeom>
          <a:noFill/>
        </p:spPr>
        <p:txBody>
          <a:bodyPr wrap="square" rtlCol="0">
            <a:spAutoFit/>
          </a:bodyPr>
          <a:lstStyle/>
          <a:p>
            <a:pPr algn="ctr"/>
            <a:r>
              <a:rPr lang="ru-RU" sz="1600" dirty="0"/>
              <a:t>Рисунок 3 – Гражданская война</a:t>
            </a:r>
          </a:p>
        </p:txBody>
      </p:sp>
    </p:spTree>
    <p:extLst>
      <p:ext uri="{BB962C8B-B14F-4D97-AF65-F5344CB8AC3E}">
        <p14:creationId xmlns:p14="http://schemas.microsoft.com/office/powerpoint/2010/main" val="6296172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13</a:t>
            </a:r>
          </a:p>
        </p:txBody>
      </p:sp>
      <p:sp>
        <p:nvSpPr>
          <p:cNvPr id="5" name="Прямоугольник 4"/>
          <p:cNvSpPr/>
          <p:nvPr/>
        </p:nvSpPr>
        <p:spPr>
          <a:xfrm>
            <a:off x="143977" y="1153554"/>
            <a:ext cx="11904046" cy="5909310"/>
          </a:xfrm>
          <a:prstGeom prst="rect">
            <a:avLst/>
          </a:prstGeom>
        </p:spPr>
        <p:txBody>
          <a:bodyPr wrap="square">
            <a:spAutoFit/>
          </a:bodyPr>
          <a:lstStyle/>
          <a:p>
            <a:pPr algn="l"/>
            <a:r>
              <a:rPr lang="ru-RU" b="1" u="sng" dirty="0">
                <a:latin typeface="Tahoma" panose="020B0604030504040204" pitchFamily="34" charset="0"/>
                <a:ea typeface="Tahoma" panose="020B0604030504040204" pitchFamily="34" charset="0"/>
                <a:cs typeface="Tahoma" panose="020B0604030504040204" pitchFamily="34" charset="0"/>
              </a:rPr>
              <a:t>I этап </a:t>
            </a:r>
            <a:r>
              <a:rPr lang="ru-RU" dirty="0">
                <a:latin typeface="Tahoma" panose="020B0604030504040204" pitchFamily="34" charset="0"/>
                <a:ea typeface="Tahoma" panose="020B0604030504040204" pitchFamily="34" charset="0"/>
                <a:cs typeface="Tahoma" panose="020B0604030504040204" pitchFamily="34" charset="0"/>
              </a:rPr>
              <a:t>– середина 1918-1919 гг. был решающим для большевиков. Белогвардейцы предприняли три грандиозных наступления, но плохо скоординированных, против большевиков. Адмирал Колчак широким фронтом наступал на Урал к Волге, не согласовывая свои действия с белогвардейским генералом Деникиным, который действовал на юге страны. Это позволило большевикам направить ударные силы против белой армии. К февралю 1920 г. – поражение войск Юденича, наступавшего на Петроград из Прибалтики.</a:t>
            </a: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en-US" dirty="0">
              <a:latin typeface="Tahoma" panose="020B0604030504040204" pitchFamily="34" charset="0"/>
              <a:ea typeface="Tahoma" panose="020B0604030504040204" pitchFamily="34" charset="0"/>
              <a:cs typeface="Tahoma" panose="020B0604030504040204" pitchFamily="34" charset="0"/>
            </a:endParaRPr>
          </a:p>
          <a:p>
            <a:pPr algn="l"/>
            <a:r>
              <a:rPr lang="ru-RU" b="1" u="sng" dirty="0">
                <a:latin typeface="Tahoma" panose="020B0604030504040204" pitchFamily="34" charset="0"/>
                <a:ea typeface="Tahoma" panose="020B0604030504040204" pitchFamily="34" charset="0"/>
                <a:cs typeface="Tahoma" panose="020B0604030504040204" pitchFamily="34" charset="0"/>
              </a:rPr>
              <a:t>II этап </a:t>
            </a:r>
            <a:r>
              <a:rPr lang="ru-RU" dirty="0">
                <a:latin typeface="Tahoma" panose="020B0604030504040204" pitchFamily="34" charset="0"/>
                <a:ea typeface="Tahoma" panose="020B0604030504040204" pitchFamily="34" charset="0"/>
                <a:cs typeface="Tahoma" panose="020B0604030504040204" pitchFamily="34" charset="0"/>
              </a:rPr>
              <a:t>- июнь 1919 – март 1920 гг. – наступление Деникина на Москву (700 км. от фронта) от Киева до Царицына, неудачи под Орлом и Воронежем </a:t>
            </a:r>
            <a:r>
              <a:rPr lang="ru-RU" dirty="0" err="1">
                <a:latin typeface="Tahoma" panose="020B0604030504040204" pitchFamily="34" charset="0"/>
                <a:ea typeface="Tahoma" panose="020B0604030504040204" pitchFamily="34" charset="0"/>
                <a:cs typeface="Tahoma" panose="020B0604030504040204" pitchFamily="34" charset="0"/>
              </a:rPr>
              <a:t>деникинских</a:t>
            </a:r>
            <a:r>
              <a:rPr lang="ru-RU" dirty="0">
                <a:latin typeface="Tahoma" panose="020B0604030504040204" pitchFamily="34" charset="0"/>
                <a:ea typeface="Tahoma" panose="020B0604030504040204" pitchFamily="34" charset="0"/>
                <a:cs typeface="Tahoma" panose="020B0604030504040204" pitchFamily="34" charset="0"/>
              </a:rPr>
              <a:t> войск . огромную роль сыграла Первая Конная армия под командованием Буденного. Белые отступали к Крыму. Деникин передал командование оставшейся армией барону Врангелю</a:t>
            </a: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ru-RU" dirty="0">
              <a:latin typeface="Tahoma" panose="020B0604030504040204" pitchFamily="34" charset="0"/>
              <a:ea typeface="Tahoma" panose="020B0604030504040204" pitchFamily="34" charset="0"/>
              <a:cs typeface="Tahoma" panose="020B0604030504040204" pitchFamily="34" charset="0"/>
            </a:endParaRPr>
          </a:p>
          <a:p>
            <a:pPr algn="l"/>
            <a:r>
              <a:rPr lang="ru-RU" b="1" u="sng" dirty="0">
                <a:latin typeface="Tahoma" panose="020B0604030504040204" pitchFamily="34" charset="0"/>
                <a:ea typeface="Tahoma" panose="020B0604030504040204" pitchFamily="34" charset="0"/>
                <a:cs typeface="Tahoma" panose="020B0604030504040204" pitchFamily="34" charset="0"/>
              </a:rPr>
              <a:t>III этап </a:t>
            </a:r>
            <a:r>
              <a:rPr lang="ru-RU" dirty="0">
                <a:latin typeface="Tahoma" panose="020B0604030504040204" pitchFamily="34" charset="0"/>
                <a:ea typeface="Tahoma" panose="020B0604030504040204" pitchFamily="34" charset="0"/>
                <a:cs typeface="Tahoma" panose="020B0604030504040204" pitchFamily="34" charset="0"/>
              </a:rPr>
              <a:t>- сентябрь – ноябрь 1920 гг. – для борьбы с Врангелем был образован южный фронт под командованием Фрунзе. Разгром Врангеля. Штурм Перекопа. Южный фронт ликвидирован. Принято считать, что с разгромом Врангеля закончилась Гражданская война</a:t>
            </a: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ru-RU" dirty="0">
              <a:latin typeface="Tahoma" panose="020B0604030504040204" pitchFamily="34" charset="0"/>
              <a:ea typeface="Tahoma" panose="020B0604030504040204" pitchFamily="34" charset="0"/>
              <a:cs typeface="Tahoma" panose="020B0604030504040204" pitchFamily="34" charset="0"/>
            </a:endParaRPr>
          </a:p>
          <a:p>
            <a:pPr algn="l"/>
            <a:r>
              <a:rPr lang="ru-RU" b="1" u="sng" dirty="0">
                <a:latin typeface="Tahoma" panose="020B0604030504040204" pitchFamily="34" charset="0"/>
                <a:ea typeface="Tahoma" panose="020B0604030504040204" pitchFamily="34" charset="0"/>
                <a:cs typeface="Tahoma" panose="020B0604030504040204" pitchFamily="34" charset="0"/>
              </a:rPr>
              <a:t>IV</a:t>
            </a:r>
            <a:r>
              <a:rPr lang="en-US" b="1" u="sng" dirty="0">
                <a:latin typeface="Tahoma" panose="020B0604030504040204" pitchFamily="34" charset="0"/>
                <a:ea typeface="Tahoma" panose="020B0604030504040204" pitchFamily="34" charset="0"/>
                <a:cs typeface="Tahoma" panose="020B0604030504040204" pitchFamily="34" charset="0"/>
              </a:rPr>
              <a:t> </a:t>
            </a:r>
            <a:r>
              <a:rPr lang="ru-RU" b="1" u="sng" dirty="0">
                <a:latin typeface="Tahoma" panose="020B0604030504040204" pitchFamily="34" charset="0"/>
                <a:ea typeface="Tahoma" panose="020B0604030504040204" pitchFamily="34" charset="0"/>
                <a:cs typeface="Tahoma" panose="020B0604030504040204" pitchFamily="34" charset="0"/>
              </a:rPr>
              <a:t>этап </a:t>
            </a:r>
            <a:r>
              <a:rPr lang="ru-RU" dirty="0">
                <a:latin typeface="Tahoma" panose="020B0604030504040204" pitchFamily="34" charset="0"/>
                <a:ea typeface="Tahoma" panose="020B0604030504040204" pitchFamily="34" charset="0"/>
                <a:cs typeface="Tahoma" panose="020B0604030504040204" pitchFamily="34" charset="0"/>
              </a:rPr>
              <a:t>– весна 1920 года – боевые действия против Советской власти начала Польша (Пилсудский). Был образован западный фронт (Тухачевский) и </a:t>
            </a:r>
            <a:r>
              <a:rPr lang="ru-RU" dirty="0" err="1">
                <a:latin typeface="Tahoma" panose="020B0604030504040204" pitchFamily="34" charset="0"/>
                <a:ea typeface="Tahoma" panose="020B0604030504040204" pitchFamily="34" charset="0"/>
                <a:cs typeface="Tahoma" panose="020B0604030504040204" pitchFamily="34" charset="0"/>
              </a:rPr>
              <a:t>Юго</a:t>
            </a:r>
            <a:r>
              <a:rPr lang="ru-RU" dirty="0">
                <a:latin typeface="Tahoma" panose="020B0604030504040204" pitchFamily="34" charset="0"/>
                <a:ea typeface="Tahoma" panose="020B0604030504040204" pitchFamily="34" charset="0"/>
                <a:cs typeface="Tahoma" panose="020B0604030504040204" pitchFamily="34" charset="0"/>
              </a:rPr>
              <a:t> – западный фронт (Егоров). Красная армия подошла к Варшаве, где потерпела сокрушительное поражение. В марте 1921 года в Риге был подписан мир с Польшей.</a:t>
            </a:r>
          </a:p>
          <a:p>
            <a:br>
              <a:rPr lang="ru-RU" dirty="0">
                <a:latin typeface="Tahoma" panose="020B0604030504040204" pitchFamily="34" charset="0"/>
                <a:ea typeface="Tahoma" panose="020B0604030504040204" pitchFamily="34" charset="0"/>
                <a:cs typeface="Tahoma" panose="020B0604030504040204" pitchFamily="34" charset="0"/>
              </a:rPr>
            </a:b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a:extLst>
              <a:ext uri="{FF2B5EF4-FFF2-40B4-BE49-F238E27FC236}">
                <a16:creationId xmlns:a16="http://schemas.microsoft.com/office/drawing/2014/main" id="{BCAF6D87-E676-410A-94E0-4AE700F0B08B}"/>
              </a:ext>
            </a:extLst>
          </p:cNvPr>
          <p:cNvSpPr/>
          <p:nvPr/>
        </p:nvSpPr>
        <p:spPr>
          <a:xfrm>
            <a:off x="287734" y="51153"/>
            <a:ext cx="9739747" cy="1107996"/>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5235085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14</a:t>
            </a:r>
          </a:p>
        </p:txBody>
      </p:sp>
      <p:sp>
        <p:nvSpPr>
          <p:cNvPr id="5" name="Прямоугольник 4"/>
          <p:cNvSpPr/>
          <p:nvPr/>
        </p:nvSpPr>
        <p:spPr>
          <a:xfrm>
            <a:off x="241014" y="1464926"/>
            <a:ext cx="11709972" cy="5078313"/>
          </a:xfrm>
          <a:prstGeom prst="rect">
            <a:avLst/>
          </a:prstGeom>
        </p:spPr>
        <p:txBody>
          <a:bodyPr wrap="square">
            <a:spAutoFit/>
          </a:bodyPr>
          <a:lstStyle/>
          <a:p>
            <a:pPr algn="l"/>
            <a:r>
              <a:rPr lang="ru-RU" dirty="0">
                <a:latin typeface="Tahoma" panose="020B0604030504040204" pitchFamily="34" charset="0"/>
                <a:ea typeface="Tahoma" panose="020B0604030504040204" pitchFamily="34" charset="0"/>
                <a:cs typeface="Tahoma" panose="020B0604030504040204" pitchFamily="34" charset="0"/>
              </a:rPr>
              <a:t>Основные элементы политики «военного коммуниз­ма»:</a:t>
            </a:r>
          </a:p>
          <a:p>
            <a:pPr algn="l"/>
            <a:r>
              <a:rPr lang="ru-RU" dirty="0">
                <a:latin typeface="Tahoma" panose="020B0604030504040204" pitchFamily="34" charset="0"/>
                <a:ea typeface="Tahoma" panose="020B0604030504040204" pitchFamily="34" charset="0"/>
                <a:cs typeface="Tahoma" panose="020B0604030504040204" pitchFamily="34" charset="0"/>
              </a:rPr>
              <a:t>- централизация и национализация промышленности (круп­ной - зимой 1918 г., средней и мелкой - с лета 1918 г.);</a:t>
            </a:r>
          </a:p>
          <a:p>
            <a:pPr algn="l"/>
            <a:r>
              <a:rPr lang="ru-RU" dirty="0">
                <a:latin typeface="Tahoma" panose="020B0604030504040204" pitchFamily="34" charset="0"/>
                <a:ea typeface="Tahoma" panose="020B0604030504040204" pitchFamily="34" charset="0"/>
                <a:cs typeface="Tahoma" panose="020B0604030504040204" pitchFamily="34" charset="0"/>
              </a:rPr>
              <a:t>- утверждение политики продовольственной диктатуры (пе­реход от системы продотрядов и комбедов к продразверстке с ян­варя 1919 г., а также насаждение коммун-совхозов;</a:t>
            </a:r>
          </a:p>
          <a:p>
            <a:pPr algn="l"/>
            <a:r>
              <a:rPr lang="ru-RU" dirty="0">
                <a:latin typeface="Tahoma" panose="020B0604030504040204" pitchFamily="34" charset="0"/>
                <a:ea typeface="Tahoma" panose="020B0604030504040204" pitchFamily="34" charset="0"/>
                <a:cs typeface="Tahoma" panose="020B0604030504040204" pitchFamily="34" charset="0"/>
              </a:rPr>
              <a:t>- полное официальное запрещение свободы торговли, устра­нение </a:t>
            </a:r>
            <a:r>
              <a:rPr lang="ru-RU" dirty="0" err="1">
                <a:latin typeface="Tahoma" panose="020B0604030504040204" pitchFamily="34" charset="0"/>
                <a:ea typeface="Tahoma" panose="020B0604030504040204" pitchFamily="34" charset="0"/>
                <a:cs typeface="Tahoma" panose="020B0604030504040204" pitchFamily="34" charset="0"/>
              </a:rPr>
              <a:t>безрыночных</a:t>
            </a:r>
            <a:r>
              <a:rPr lang="ru-RU" dirty="0">
                <a:latin typeface="Tahoma" panose="020B0604030504040204" pitchFamily="34" charset="0"/>
                <a:ea typeface="Tahoma" panose="020B0604030504040204" pitchFamily="34" charset="0"/>
                <a:cs typeface="Tahoma" panose="020B0604030504040204" pitchFamily="34" charset="0"/>
              </a:rPr>
              <a:t> отношений между городом и деревней;</a:t>
            </a:r>
          </a:p>
          <a:p>
            <a:pPr algn="l"/>
            <a:r>
              <a:rPr lang="ru-RU" dirty="0">
                <a:latin typeface="Tahoma" panose="020B0604030504040204" pitchFamily="34" charset="0"/>
                <a:ea typeface="Tahoma" panose="020B0604030504040204" pitchFamily="34" charset="0"/>
                <a:cs typeface="Tahoma" panose="020B0604030504040204" pitchFamily="34" charset="0"/>
              </a:rPr>
              <a:t>- натурализация хозяйственных отношений (государствен­ное распределение продуктов сельского хозяйства и промышлен­ности по классовому принципу);</a:t>
            </a:r>
          </a:p>
          <a:p>
            <a:pPr algn="l"/>
            <a:r>
              <a:rPr lang="ru-RU" dirty="0">
                <a:latin typeface="Tahoma" panose="020B0604030504040204" pitchFamily="34" charset="0"/>
                <a:ea typeface="Tahoma" panose="020B0604030504040204" pitchFamily="34" charset="0"/>
                <a:cs typeface="Tahoma" panose="020B0604030504040204" pitchFamily="34" charset="0"/>
              </a:rPr>
              <a:t>- уравнительность в системе оплаты труда, бесплатное поль­зование коммунальными услугами, жильем, и пр.;</a:t>
            </a:r>
          </a:p>
          <a:p>
            <a:pPr algn="l"/>
            <a:r>
              <a:rPr lang="ru-RU" dirty="0">
                <a:latin typeface="Tahoma" panose="020B0604030504040204" pitchFamily="34" charset="0"/>
                <a:ea typeface="Tahoma" panose="020B0604030504040204" pitchFamily="34" charset="0"/>
                <a:cs typeface="Tahoma" panose="020B0604030504040204" pitchFamily="34" charset="0"/>
              </a:rPr>
              <a:t>- введение трудовой повинности и «милитаризация» труда; в 1920 г. создаются трудовые армии;</a:t>
            </a:r>
          </a:p>
          <a:p>
            <a:pPr algn="l"/>
            <a:r>
              <a:rPr lang="ru-RU" dirty="0">
                <a:latin typeface="Tahoma" panose="020B0604030504040204" pitchFamily="34" charset="0"/>
                <a:ea typeface="Tahoma" panose="020B0604030504040204" pitchFamily="34" charset="0"/>
                <a:cs typeface="Tahoma" panose="020B0604030504040204" pitchFamily="34" charset="0"/>
              </a:rPr>
              <a:t>- установление </a:t>
            </a:r>
            <a:r>
              <a:rPr lang="ru-RU" dirty="0" err="1">
                <a:latin typeface="Tahoma" panose="020B0604030504040204" pitchFamily="34" charset="0"/>
                <a:ea typeface="Tahoma" panose="020B0604030504040204" pitchFamily="34" charset="0"/>
                <a:cs typeface="Tahoma" panose="020B0604030504040204" pitchFamily="34" charset="0"/>
              </a:rPr>
              <a:t>монопартийной</a:t>
            </a:r>
            <a:r>
              <a:rPr lang="ru-RU" dirty="0">
                <a:latin typeface="Tahoma" panose="020B0604030504040204" pitchFamily="34" charset="0"/>
                <a:ea typeface="Tahoma" panose="020B0604030504040204" pitchFamily="34" charset="0"/>
                <a:cs typeface="Tahoma" panose="020B0604030504040204" pitchFamily="34" charset="0"/>
              </a:rPr>
              <a:t> диктатуры с июля 1918 г., фактическое подчинение Советов на местах власти парткомов;</a:t>
            </a:r>
          </a:p>
          <a:p>
            <a:pPr algn="l"/>
            <a:r>
              <a:rPr lang="ru-RU">
                <a:latin typeface="Tahoma" panose="020B0604030504040204" pitchFamily="34" charset="0"/>
                <a:ea typeface="Tahoma" panose="020B0604030504040204" pitchFamily="34" charset="0"/>
                <a:cs typeface="Tahoma" panose="020B0604030504040204" pitchFamily="34" charset="0"/>
              </a:rPr>
              <a:t>- абсолютизация </a:t>
            </a:r>
            <a:r>
              <a:rPr lang="ru-RU" dirty="0">
                <a:latin typeface="Tahoma" panose="020B0604030504040204" pitchFamily="34" charset="0"/>
                <a:ea typeface="Tahoma" panose="020B0604030504040204" pitchFamily="34" charset="0"/>
                <a:cs typeface="Tahoma" panose="020B0604030504040204" pitchFamily="34" charset="0"/>
              </a:rPr>
              <a:t>насилия и чрезвычайных мер в хозяйствен­ной и политической сферах жизни общества.</a:t>
            </a:r>
            <a:endParaRPr lang="en-US" dirty="0">
              <a:latin typeface="Tahoma" panose="020B0604030504040204" pitchFamily="34" charset="0"/>
              <a:ea typeface="Tahoma" panose="020B0604030504040204" pitchFamily="34" charset="0"/>
              <a:cs typeface="Tahoma" panose="020B0604030504040204" pitchFamily="34" charset="0"/>
            </a:endParaRPr>
          </a:p>
          <a:p>
            <a:pPr algn="l"/>
            <a:endParaRPr lang="ru-RU" dirty="0">
              <a:latin typeface="Tahoma" panose="020B0604030504040204" pitchFamily="34" charset="0"/>
              <a:ea typeface="Tahoma" panose="020B0604030504040204" pitchFamily="34" charset="0"/>
              <a:cs typeface="Tahoma" panose="020B0604030504040204" pitchFamily="34" charset="0"/>
            </a:endParaRPr>
          </a:p>
          <a:p>
            <a:pPr algn="l"/>
            <a:br>
              <a:rPr lang="ru-RU" dirty="0">
                <a:latin typeface="Tahoma" panose="020B0604030504040204" pitchFamily="34" charset="0"/>
                <a:ea typeface="Tahoma" panose="020B0604030504040204" pitchFamily="34" charset="0"/>
                <a:cs typeface="Tahoma" panose="020B0604030504040204" pitchFamily="34" charset="0"/>
              </a:rPr>
            </a:b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a:extLst>
              <a:ext uri="{FF2B5EF4-FFF2-40B4-BE49-F238E27FC236}">
                <a16:creationId xmlns:a16="http://schemas.microsoft.com/office/drawing/2014/main" id="{5AF4121A-6B1B-4F78-A35A-058DB1512F20}"/>
              </a:ext>
            </a:extLst>
          </p:cNvPr>
          <p:cNvSpPr/>
          <p:nvPr/>
        </p:nvSpPr>
        <p:spPr>
          <a:xfrm>
            <a:off x="287734" y="51153"/>
            <a:ext cx="9739747" cy="1107996"/>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5869191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15</a:t>
            </a:r>
          </a:p>
        </p:txBody>
      </p:sp>
      <p:sp>
        <p:nvSpPr>
          <p:cNvPr id="8" name="TextBox 7">
            <a:extLst>
              <a:ext uri="{FF2B5EF4-FFF2-40B4-BE49-F238E27FC236}">
                <a16:creationId xmlns:a16="http://schemas.microsoft.com/office/drawing/2014/main" id="{C05AE7B1-C421-4BFB-AF57-936FC3ABE86B}"/>
              </a:ext>
            </a:extLst>
          </p:cNvPr>
          <p:cNvSpPr txBox="1"/>
          <p:nvPr/>
        </p:nvSpPr>
        <p:spPr>
          <a:xfrm>
            <a:off x="235701" y="1159149"/>
            <a:ext cx="11668565" cy="5909310"/>
          </a:xfrm>
          <a:prstGeom prst="rect">
            <a:avLst/>
          </a:prstGeom>
          <a:noFill/>
        </p:spPr>
        <p:txBody>
          <a:bodyPr wrap="square">
            <a:spAutoFit/>
          </a:bodyPr>
          <a:lstStyle/>
          <a:p>
            <a:pPr algn="l"/>
            <a:r>
              <a:rPr lang="ru-RU" dirty="0">
                <a:latin typeface="Tahoma" panose="020B0604030504040204" pitchFamily="34" charset="0"/>
                <a:ea typeface="Tahoma" panose="020B0604030504040204" pitchFamily="34" charset="0"/>
                <a:cs typeface="Tahoma" panose="020B0604030504040204" pitchFamily="34" charset="0"/>
              </a:rPr>
              <a:t>Причины победы</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красных над белыми:</a:t>
            </a:r>
          </a:p>
          <a:p>
            <a:pPr algn="l"/>
            <a:r>
              <a:rPr lang="ru-RU" dirty="0">
                <a:latin typeface="Tahoma" panose="020B0604030504040204" pitchFamily="34" charset="0"/>
                <a:ea typeface="Tahoma" panose="020B0604030504040204" pitchFamily="34" charset="0"/>
                <a:cs typeface="Tahoma" panose="020B0604030504040204" pitchFamily="34" charset="0"/>
              </a:rPr>
              <a:t>1. Население России преимущественно состояло из крестьян, позиция именно этого сословия определяла победителя в гражданской войне. Большевикам удалось перетянуть на свою сторону большую часть населения страны, так как в ходе наступления белых войск сельское население получило возможность сравнивать. И это было не в пользу белых, которые хотели вернуть дореволюционную Россию. Преимущество красных было еще и в том, что они забирали только продукты, белые же забирали и хлеб, и землю у крестьян на подвластной им территории</a:t>
            </a:r>
          </a:p>
          <a:p>
            <a:pPr algn="l"/>
            <a:r>
              <a:rPr lang="ru-RU" dirty="0">
                <a:latin typeface="Tahoma" panose="020B0604030504040204" pitchFamily="34" charset="0"/>
                <a:ea typeface="Tahoma" panose="020B0604030504040204" pitchFamily="34" charset="0"/>
                <a:cs typeface="Tahoma" panose="020B0604030504040204" pitchFamily="34" charset="0"/>
              </a:rPr>
              <a:t>2. Большевики проводили массовую агитационную работу. Крестьянам говорили о временном характере чрезвычайных мер и обещали вернуть долги после войны. Крестьяне выбирали наименьшее зло и предпочитали служить красным</a:t>
            </a:r>
          </a:p>
          <a:p>
            <a:pPr algn="l"/>
            <a:r>
              <a:rPr lang="ru-RU" dirty="0">
                <a:latin typeface="Tahoma" panose="020B0604030504040204" pitchFamily="34" charset="0"/>
                <a:ea typeface="Tahoma" panose="020B0604030504040204" pitchFamily="34" charset="0"/>
                <a:cs typeface="Tahoma" panose="020B0604030504040204" pitchFamily="34" charset="0"/>
              </a:rPr>
              <a:t>3. В скором времени после начала войны красные создают сильную и регулярную армию, которую набирают с помощью всеобщей воинской повинности. Из-за этого наступает перевес в пользу красных;</a:t>
            </a:r>
          </a:p>
          <a:p>
            <a:pPr algn="l"/>
            <a:r>
              <a:rPr lang="ru-RU" dirty="0">
                <a:latin typeface="Tahoma" panose="020B0604030504040204" pitchFamily="34" charset="0"/>
                <a:ea typeface="Tahoma" panose="020B0604030504040204" pitchFamily="34" charset="0"/>
                <a:cs typeface="Tahoma" panose="020B0604030504040204" pitchFamily="34" charset="0"/>
              </a:rPr>
              <a:t>4. Привлечение огромного количества военных специалистов, которые сделали армию профессиональной; 5. У красных не было проблем с боеприпасами, так как они использовали, сосредоточенные в центральной России, запасы царских времен. А густая сеть железных дорог помогла армии быть очень мобильной и всегда готовой;</a:t>
            </a:r>
          </a:p>
          <a:p>
            <a:pPr algn="l"/>
            <a:r>
              <a:rPr lang="ru-RU" dirty="0">
                <a:latin typeface="Tahoma" panose="020B0604030504040204" pitchFamily="34" charset="0"/>
                <a:ea typeface="Tahoma" panose="020B0604030504040204" pitchFamily="34" charset="0"/>
                <a:cs typeface="Tahoma" panose="020B0604030504040204" pitchFamily="34" charset="0"/>
              </a:rPr>
              <a:t>6. Политика военного коммунизма так же способствовала победе большевиков. Способом нейтрализации противников был красный террор;</a:t>
            </a:r>
          </a:p>
          <a:p>
            <a:pPr algn="l"/>
            <a:r>
              <a:rPr lang="ru-RU" dirty="0">
                <a:latin typeface="Tahoma" panose="020B0604030504040204" pitchFamily="34" charset="0"/>
                <a:ea typeface="Tahoma" panose="020B0604030504040204" pitchFamily="34" charset="0"/>
                <a:cs typeface="Tahoma" panose="020B0604030504040204" pitchFamily="34" charset="0"/>
              </a:rPr>
              <a:t>7. Национальной политикой большевики привлекли на свою сторону население национальных окраин империи. Лозунг белых «единая и неделимая Россия» лишал его этой поддержки.</a:t>
            </a:r>
            <a:br>
              <a:rPr lang="ru-RU" dirty="0">
                <a:latin typeface="Tahoma" panose="020B0604030504040204" pitchFamily="34" charset="0"/>
                <a:ea typeface="Tahoma" panose="020B0604030504040204" pitchFamily="34" charset="0"/>
                <a:cs typeface="Tahoma" panose="020B0604030504040204" pitchFamily="34" charset="0"/>
              </a:rPr>
            </a:b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a:extLst>
              <a:ext uri="{FF2B5EF4-FFF2-40B4-BE49-F238E27FC236}">
                <a16:creationId xmlns:a16="http://schemas.microsoft.com/office/drawing/2014/main" id="{7657F4A1-C02C-4CFA-98D9-13529A50D52C}"/>
              </a:ext>
            </a:extLst>
          </p:cNvPr>
          <p:cNvSpPr/>
          <p:nvPr/>
        </p:nvSpPr>
        <p:spPr>
          <a:xfrm>
            <a:off x="287734" y="51153"/>
            <a:ext cx="9739747" cy="1107996"/>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432624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16</a:t>
            </a:r>
          </a:p>
        </p:txBody>
      </p:sp>
      <p:sp>
        <p:nvSpPr>
          <p:cNvPr id="5" name="Прямоугольник 4">
            <a:extLst>
              <a:ext uri="{FF2B5EF4-FFF2-40B4-BE49-F238E27FC236}">
                <a16:creationId xmlns:a16="http://schemas.microsoft.com/office/drawing/2014/main" id="{7657F4A1-C02C-4CFA-98D9-13529A50D52C}"/>
              </a:ext>
            </a:extLst>
          </p:cNvPr>
          <p:cNvSpPr/>
          <p:nvPr/>
        </p:nvSpPr>
        <p:spPr>
          <a:xfrm>
            <a:off x="287734" y="51153"/>
            <a:ext cx="9739747" cy="1107996"/>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a:extLst>
              <a:ext uri="{FF2B5EF4-FFF2-40B4-BE49-F238E27FC236}">
                <a16:creationId xmlns:a16="http://schemas.microsoft.com/office/drawing/2014/main" id="{91319072-87E3-428E-97A7-287DB2E34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16" y="1785867"/>
            <a:ext cx="4678199" cy="34072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A980F7C-D1B8-4864-A615-F43A5E67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787" y="1846378"/>
            <a:ext cx="4956017" cy="32862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C150BA-54CB-4FE4-9C56-DEB6AAF720C4}"/>
              </a:ext>
            </a:extLst>
          </p:cNvPr>
          <p:cNvSpPr txBox="1"/>
          <p:nvPr/>
        </p:nvSpPr>
        <p:spPr>
          <a:xfrm>
            <a:off x="606080" y="5193155"/>
            <a:ext cx="5216070" cy="584775"/>
          </a:xfrm>
          <a:prstGeom prst="rect">
            <a:avLst/>
          </a:prstGeom>
          <a:noFill/>
        </p:spPr>
        <p:txBody>
          <a:bodyPr wrap="square" rtlCol="0">
            <a:spAutoFit/>
          </a:bodyPr>
          <a:lstStyle/>
          <a:p>
            <a:pPr algn="ctr"/>
            <a:r>
              <a:rPr lang="ru-RU" sz="1600" dirty="0"/>
              <a:t>Рисунок 4 – Участники Красной гвардии. 1917—1918 годы</a:t>
            </a:r>
          </a:p>
        </p:txBody>
      </p:sp>
      <p:sp>
        <p:nvSpPr>
          <p:cNvPr id="9" name="TextBox 8">
            <a:extLst>
              <a:ext uri="{FF2B5EF4-FFF2-40B4-BE49-F238E27FC236}">
                <a16:creationId xmlns:a16="http://schemas.microsoft.com/office/drawing/2014/main" id="{09A46D76-1BB6-4065-849B-3C524E0BB132}"/>
              </a:ext>
            </a:extLst>
          </p:cNvPr>
          <p:cNvSpPr txBox="1"/>
          <p:nvPr/>
        </p:nvSpPr>
        <p:spPr>
          <a:xfrm>
            <a:off x="6508760" y="5151711"/>
            <a:ext cx="5216070" cy="830997"/>
          </a:xfrm>
          <a:prstGeom prst="rect">
            <a:avLst/>
          </a:prstGeom>
          <a:noFill/>
        </p:spPr>
        <p:txBody>
          <a:bodyPr wrap="square" rtlCol="0">
            <a:spAutoFit/>
          </a:bodyPr>
          <a:lstStyle/>
          <a:p>
            <a:pPr algn="ctr"/>
            <a:r>
              <a:rPr lang="ru-RU" sz="1600" dirty="0"/>
              <a:t>Рисунок 5 – Добровольческая армия, основная военная сила Белого движения на юге. Январь 1918 года</a:t>
            </a:r>
          </a:p>
        </p:txBody>
      </p:sp>
    </p:spTree>
    <p:extLst>
      <p:ext uri="{BB962C8B-B14F-4D97-AF65-F5344CB8AC3E}">
        <p14:creationId xmlns:p14="http://schemas.microsoft.com/office/powerpoint/2010/main" val="1371621499"/>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17</a:t>
            </a:r>
          </a:p>
        </p:txBody>
      </p:sp>
      <p:sp>
        <p:nvSpPr>
          <p:cNvPr id="8" name="TextBox 7">
            <a:extLst>
              <a:ext uri="{FF2B5EF4-FFF2-40B4-BE49-F238E27FC236}">
                <a16:creationId xmlns:a16="http://schemas.microsoft.com/office/drawing/2014/main" id="{C05AE7B1-C421-4BFB-AF57-936FC3ABE86B}"/>
              </a:ext>
            </a:extLst>
          </p:cNvPr>
          <p:cNvSpPr txBox="1"/>
          <p:nvPr/>
        </p:nvSpPr>
        <p:spPr>
          <a:xfrm>
            <a:off x="261717" y="1360070"/>
            <a:ext cx="11668565" cy="5062924"/>
          </a:xfrm>
          <a:prstGeom prst="rect">
            <a:avLst/>
          </a:prstGeom>
          <a:noFill/>
        </p:spPr>
        <p:txBody>
          <a:bodyPr wrap="square">
            <a:spAutoFit/>
          </a:bodyPr>
          <a:lstStyle/>
          <a:p>
            <a:pPr algn="just"/>
            <a:r>
              <a:rPr lang="ru-RU" sz="1700" dirty="0">
                <a:latin typeface="Tahoma" panose="020B0604030504040204" pitchFamily="34" charset="0"/>
                <a:ea typeface="Tahoma" panose="020B0604030504040204" pitchFamily="34" charset="0"/>
                <a:cs typeface="Tahoma" panose="020B0604030504040204" pitchFamily="34" charset="0"/>
              </a:rPr>
              <a:t>	После Октября 1917 г. среди большевистского руководства сохранялась уверенность в том, что коммунизм в ближайшей перспективе будет построен в мировом масштабе. В. И. Ленин и его соратники считали, что скоро наступит мировая революция, и поэтому следует создавать социалистическое общество без денежных и рыночных отношений, отменив частную собственность, а работники в обмен на добросовестный труд должны будут обеспечиваться всем необходимым из государственных фондов. В целях реализации этой утопической программы большевики национализировали землю, крупные предприятия, транспорт, недра.</a:t>
            </a:r>
          </a:p>
          <a:p>
            <a:pPr algn="ctr"/>
            <a:r>
              <a:rPr lang="ru-RU" sz="1700" b="1" dirty="0">
                <a:latin typeface="Tahoma" panose="020B0604030504040204" pitchFamily="34" charset="0"/>
                <a:ea typeface="Tahoma" panose="020B0604030504040204" pitchFamily="34" charset="0"/>
                <a:cs typeface="Tahoma" panose="020B0604030504040204" pitchFamily="34" charset="0"/>
              </a:rPr>
              <a:t>Рабочий контроль и совнархозы</a:t>
            </a:r>
            <a:endParaRPr lang="ru-RU" sz="1700" dirty="0">
              <a:latin typeface="Tahoma" panose="020B0604030504040204" pitchFamily="34" charset="0"/>
              <a:ea typeface="Tahoma" panose="020B0604030504040204" pitchFamily="34" charset="0"/>
              <a:cs typeface="Tahoma" panose="020B0604030504040204" pitchFamily="34" charset="0"/>
            </a:endParaRPr>
          </a:p>
          <a:p>
            <a:pPr algn="just"/>
            <a:r>
              <a:rPr lang="ru-RU" sz="1700" dirty="0">
                <a:latin typeface="Tahoma" panose="020B0604030504040204" pitchFamily="34" charset="0"/>
                <a:ea typeface="Tahoma" panose="020B0604030504040204" pitchFamily="34" charset="0"/>
                <a:cs typeface="Tahoma" panose="020B0604030504040204" pitchFamily="34" charset="0"/>
              </a:rPr>
              <a:t>	В соответствии с декретом ВЦИК и СНК от 14 (27) ноября 1917 г. вводился рабочий контроль над производством и сбытом продукции, поступлением сырья, финансовой деятельностью предприятий. Органам рабочего контроля должна была предоставляться вся документация предприятий, что ликвидировало понятие коммерческой тайны. Подобная мера ставила целью научить рабочих навыкам управления предприятиями промышленности и транспорта, помочь преодолеть саботаж предпринимателей.</a:t>
            </a:r>
          </a:p>
          <a:p>
            <a:pPr algn="just"/>
            <a:r>
              <a:rPr lang="ru-RU" sz="1700" dirty="0">
                <a:latin typeface="Tahoma" panose="020B0604030504040204" pitchFamily="34" charset="0"/>
                <a:ea typeface="Tahoma" panose="020B0604030504040204" pitchFamily="34" charset="0"/>
                <a:cs typeface="Tahoma" panose="020B0604030504040204" pitchFamily="34" charset="0"/>
              </a:rPr>
              <a:t>	Установление рабочего контроля сопровождалось мерами, которые В. И. Ленин назвал «красногвардейской атакой на капитал». Это – национализация банков, транспорта, введение монополии внешней торговли, отказ от выплаты внутренних и внешних займов прежних правительств. В декабре 1917 г. при Совнаркоме был образован Высший совет народного хозяйства (ВСНХ), – центральный орган по руководству экономикой страны, состоявший из главных управлений (главков) и отделов по отраслям народного хозяйства. Местными органами ВСНХ были областные, окружные советы народного хозяйства (СНХ). Права ВСНХ в области управления народным хозяйством были практически неограниченными.</a:t>
            </a:r>
          </a:p>
        </p:txBody>
      </p:sp>
      <p:sp>
        <p:nvSpPr>
          <p:cNvPr id="5" name="Прямоугольник 4">
            <a:extLst>
              <a:ext uri="{FF2B5EF4-FFF2-40B4-BE49-F238E27FC236}">
                <a16:creationId xmlns:a16="http://schemas.microsoft.com/office/drawing/2014/main" id="{7657F4A1-C02C-4CFA-98D9-13529A50D52C}"/>
              </a:ext>
            </a:extLst>
          </p:cNvPr>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Социально-экономические изменения в России в годы Гражданской войны.</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012740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4351734" y="314761"/>
            <a:ext cx="3537744"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Содержание</a:t>
            </a:r>
          </a:p>
        </p:txBody>
      </p:sp>
      <p:sp>
        <p:nvSpPr>
          <p:cNvPr id="14" name="Прямоугольник 13"/>
          <p:cNvSpPr/>
          <p:nvPr/>
        </p:nvSpPr>
        <p:spPr>
          <a:xfrm>
            <a:off x="500108" y="1057028"/>
            <a:ext cx="10230645" cy="5991384"/>
          </a:xfrm>
          <a:prstGeom prst="rect">
            <a:avLst/>
          </a:prstGeom>
        </p:spPr>
        <p:txBody>
          <a:bodyPr wrap="square">
            <a:spAutoFit/>
          </a:bodyPr>
          <a:lstStyle/>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Введение…………………………………………....…………..…...............................</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 </a:t>
            </a:r>
            <a:r>
              <a:rPr lang="ru-RU" sz="2400" dirty="0">
                <a:effectLst/>
                <a:latin typeface="Tahoma" panose="020B0604030504040204" pitchFamily="34" charset="0"/>
                <a:ea typeface="Tahoma" panose="020B0604030504040204" pitchFamily="34" charset="0"/>
                <a:cs typeface="Tahoma" panose="020B0604030504040204" pitchFamily="34" charset="0"/>
              </a:rPr>
              <a:t>Приход к власти большевиков в октябре 1917 г. Первые месяцы советской власти (осень 1917 – лето 1918 гг.)</a:t>
            </a:r>
            <a:r>
              <a:rPr lang="en-US" sz="2400" dirty="0">
                <a:latin typeface="Tahoma" panose="020B0604030504040204" pitchFamily="34" charset="0"/>
                <a:ea typeface="Tahoma" panose="020B0604030504040204" pitchFamily="34" charset="0"/>
                <a:cs typeface="Tahoma" panose="020B0604030504040204" pitchFamily="34" charset="0"/>
              </a:rPr>
              <a:t>......</a:t>
            </a:r>
            <a:r>
              <a:rPr lang="ru-RU" sz="2400" dirty="0">
                <a:latin typeface="Tahoma" panose="020B0604030504040204" pitchFamily="34" charset="0"/>
                <a:ea typeface="Tahoma" panose="020B0604030504040204" pitchFamily="34" charset="0"/>
                <a:cs typeface="Tahoma" panose="020B0604030504040204" pitchFamily="34" charset="0"/>
              </a:rPr>
              <a:t>...</a:t>
            </a:r>
            <a:r>
              <a:rPr lang="en-US" sz="2400" dirty="0">
                <a:latin typeface="Tahoma" panose="020B0604030504040204" pitchFamily="34" charset="0"/>
                <a:ea typeface="Tahoma" panose="020B0604030504040204" pitchFamily="34" charset="0"/>
                <a:cs typeface="Tahoma" panose="020B0604030504040204" pitchFamily="34" charset="0"/>
              </a:rPr>
              <a:t>......................</a:t>
            </a:r>
            <a:r>
              <a:rPr lang="ru-RU" sz="2400" dirty="0">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2. </a:t>
            </a:r>
            <a:r>
              <a:rPr lang="ru-RU" sz="2400" dirty="0">
                <a:effectLst/>
                <a:latin typeface="Tahoma" panose="020B0604030504040204" pitchFamily="34" charset="0"/>
                <a:ea typeface="Tahoma" panose="020B0604030504040204" pitchFamily="34" charset="0"/>
                <a:cs typeface="Tahoma" panose="020B0604030504040204" pitchFamily="34" charset="0"/>
              </a:rPr>
              <a:t>Гражданская война в России: Социальный состав, идеология, движущие силы, политика. Причины победы “красных”. Причины поражения “белых”.……………………….………………………………………………….</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3. </a:t>
            </a:r>
            <a:r>
              <a:rPr lang="ru-RU" sz="2400" dirty="0">
                <a:effectLst/>
                <a:latin typeface="Tahoma" panose="020B0604030504040204" pitchFamily="34" charset="0"/>
                <a:ea typeface="Tahoma" panose="020B0604030504040204" pitchFamily="34" charset="0"/>
                <a:cs typeface="Tahoma" panose="020B0604030504040204" pitchFamily="34" charset="0"/>
              </a:rPr>
              <a:t>Социально-экономические изменения в России в годы Гражданской войны.</a:t>
            </a:r>
            <a:r>
              <a:rPr lang="en-US" sz="2400" dirty="0">
                <a:effectLst/>
                <a:latin typeface="Tahoma" panose="020B0604030504040204" pitchFamily="34" charset="0"/>
                <a:ea typeface="Tahoma" panose="020B0604030504040204" pitchFamily="34" charset="0"/>
                <a:cs typeface="Tahoma" panose="020B0604030504040204" pitchFamily="34" charset="0"/>
              </a:rPr>
              <a:t>………………………………………………………………………………………</a:t>
            </a:r>
            <a:r>
              <a:rPr lang="ru-RU" sz="2400" dirty="0">
                <a:effectLst/>
                <a:latin typeface="Tahoma" panose="020B0604030504040204" pitchFamily="34" charset="0"/>
                <a:ea typeface="Tahoma" panose="020B0604030504040204" pitchFamily="34" charset="0"/>
                <a:cs typeface="Tahoma" panose="020B0604030504040204" pitchFamily="34" charset="0"/>
              </a:rPr>
              <a:t>……….</a:t>
            </a:r>
            <a:endParaRPr lang="en-US" sz="2400" dirty="0">
              <a:effectLst/>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Заключение…………………………………………………....................................... </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br>
              <a:rPr lang="ru-RU" dirty="0">
                <a:latin typeface="Tahoma" panose="020B0604030504040204" pitchFamily="34" charset="0"/>
                <a:ea typeface="Tahoma" panose="020B0604030504040204" pitchFamily="34" charset="0"/>
                <a:cs typeface="Tahoma" panose="020B0604030504040204" pitchFamily="34" charset="0"/>
              </a:rPr>
            </a:b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10566054" y="1057028"/>
            <a:ext cx="667843" cy="5556970"/>
          </a:xfrm>
          <a:prstGeom prst="rect">
            <a:avLst/>
          </a:prstGeom>
          <a:noFill/>
        </p:spPr>
        <p:txBody>
          <a:bodyPr wrap="square" rtlCol="0">
            <a:spAutoFit/>
          </a:bodyPr>
          <a:lstStyle/>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a:t>
            </a:r>
          </a:p>
          <a:p>
            <a:pPr>
              <a:lnSpc>
                <a:spcPct val="150000"/>
              </a:lnSpc>
            </a:pPr>
            <a:endParaRPr lang="ru-RU" sz="24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4</a:t>
            </a:r>
          </a:p>
          <a:p>
            <a:pPr>
              <a:lnSpc>
                <a:spcPct val="150000"/>
              </a:lnSpc>
            </a:pPr>
            <a:endParaRPr lang="ru-RU" sz="24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ru-RU" sz="24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10</a:t>
            </a:r>
          </a:p>
          <a:p>
            <a:pPr>
              <a:lnSpc>
                <a:spcPct val="150000"/>
              </a:lnSpc>
            </a:pPr>
            <a:endParaRPr lang="ru-RU" sz="24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17</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22</a:t>
            </a:r>
          </a:p>
          <a:p>
            <a:pPr>
              <a:lnSpc>
                <a:spcPct val="150000"/>
              </a:lnSpc>
            </a:pPr>
            <a:r>
              <a:rPr lang="ru-RU" sz="2400" dirty="0">
                <a:latin typeface="Tahoma" panose="020B0604030504040204" pitchFamily="34" charset="0"/>
                <a:ea typeface="Tahoma" panose="020B0604030504040204" pitchFamily="34" charset="0"/>
                <a:cs typeface="Tahoma" panose="020B0604030504040204" pitchFamily="34" charset="0"/>
              </a:rPr>
              <a:t>23</a:t>
            </a:r>
          </a:p>
        </p:txBody>
      </p:sp>
    </p:spTree>
    <p:extLst>
      <p:ext uri="{BB962C8B-B14F-4D97-AF65-F5344CB8AC3E}">
        <p14:creationId xmlns:p14="http://schemas.microsoft.com/office/powerpoint/2010/main" val="175993806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18</a:t>
            </a:r>
          </a:p>
        </p:txBody>
      </p:sp>
      <p:sp>
        <p:nvSpPr>
          <p:cNvPr id="8" name="TextBox 7">
            <a:extLst>
              <a:ext uri="{FF2B5EF4-FFF2-40B4-BE49-F238E27FC236}">
                <a16:creationId xmlns:a16="http://schemas.microsoft.com/office/drawing/2014/main" id="{C05AE7B1-C421-4BFB-AF57-936FC3ABE86B}"/>
              </a:ext>
            </a:extLst>
          </p:cNvPr>
          <p:cNvSpPr txBox="1"/>
          <p:nvPr/>
        </p:nvSpPr>
        <p:spPr>
          <a:xfrm>
            <a:off x="261717" y="1104576"/>
            <a:ext cx="11668565" cy="5586145"/>
          </a:xfrm>
          <a:prstGeom prst="rect">
            <a:avLst/>
          </a:prstGeom>
          <a:noFill/>
        </p:spPr>
        <p:txBody>
          <a:bodyPr wrap="square">
            <a:spAutoFit/>
          </a:bodyPr>
          <a:lstStyle/>
          <a:p>
            <a:pPr algn="ctr"/>
            <a:r>
              <a:rPr lang="ru-RU" sz="1700" b="1" dirty="0">
                <a:latin typeface="Tahoma" panose="020B0604030504040204" pitchFamily="34" charset="0"/>
                <a:ea typeface="Tahoma" panose="020B0604030504040204" pitchFamily="34" charset="0"/>
                <a:cs typeface="Tahoma" panose="020B0604030504040204" pitchFamily="34" charset="0"/>
              </a:rPr>
              <a:t>Социальные меры</a:t>
            </a:r>
          </a:p>
          <a:p>
            <a:pPr algn="just"/>
            <a:r>
              <a:rPr lang="ru-RU" sz="1700" dirty="0">
                <a:latin typeface="Tahoma" panose="020B0604030504040204" pitchFamily="34" charset="0"/>
                <a:ea typeface="Tahoma" panose="020B0604030504040204" pitchFamily="34" charset="0"/>
                <a:cs typeface="Tahoma" panose="020B0604030504040204" pitchFamily="34" charset="0"/>
              </a:rPr>
              <a:t>	Декретом от 29 октября 1917 г. в России был установлен 8-часовой рабочий день, а для подростков – 7-часовой, вводились обязательные пособия по болезни и безработице.</a:t>
            </a:r>
          </a:p>
          <a:p>
            <a:pPr algn="just"/>
            <a:r>
              <a:rPr lang="ru-RU" sz="1700" dirty="0">
                <a:latin typeface="Tahoma" panose="020B0604030504040204" pitchFamily="34" charset="0"/>
                <a:ea typeface="Tahoma" panose="020B0604030504040204" pitchFamily="34" charset="0"/>
                <a:cs typeface="Tahoma" panose="020B0604030504040204" pitchFamily="34" charset="0"/>
              </a:rPr>
              <a:t>	10 ноября 1918 г. декретом ВЦИК и СНК были упразднены сословия (дворяне, купцы, мещане) и введено единое для жителей страны звание – гражданин Российской республики. Были уравнены в правах мужчины и женщины. В феврале 1918 г. в России был введен вместо юлианского григорианский календарь. 20 января 1918 г. декретом СНК церковь отделялась от государства, а школа – от церкви, устанавливалось равноправие всех конфессий и право государства на пропаганду атеизма. Эти и подобные меры поставили церковь в оппозицию к новому строю, а митрополит Тихон, избранный на поместном соборе в ноябре 1917 г. патриархом, предал Советскую власть церковному проклятию – анафеме, провозглашавшийся во всех церквах.</a:t>
            </a:r>
          </a:p>
          <a:p>
            <a:pPr algn="just"/>
            <a:endParaRPr lang="ru-RU" sz="1700" dirty="0">
              <a:latin typeface="Tahoma" panose="020B0604030504040204" pitchFamily="34" charset="0"/>
              <a:ea typeface="Tahoma" panose="020B0604030504040204" pitchFamily="34" charset="0"/>
              <a:cs typeface="Tahoma" panose="020B0604030504040204" pitchFamily="34" charset="0"/>
            </a:endParaRPr>
          </a:p>
          <a:p>
            <a:pPr algn="ctr"/>
            <a:r>
              <a:rPr lang="ru-RU" sz="1700" b="1" dirty="0">
                <a:latin typeface="Tahoma" panose="020B0604030504040204" pitchFamily="34" charset="0"/>
                <a:ea typeface="Tahoma" panose="020B0604030504040204" pitchFamily="34" charset="0"/>
                <a:cs typeface="Tahoma" panose="020B0604030504040204" pitchFamily="34" charset="0"/>
              </a:rPr>
              <a:t>Земельные отношения</a:t>
            </a:r>
          </a:p>
          <a:p>
            <a:pPr algn="just"/>
            <a:r>
              <a:rPr lang="ru-RU" sz="1700" dirty="0">
                <a:latin typeface="Tahoma" panose="020B0604030504040204" pitchFamily="34" charset="0"/>
                <a:ea typeface="Tahoma" panose="020B0604030504040204" pitchFamily="34" charset="0"/>
                <a:cs typeface="Tahoma" panose="020B0604030504040204" pitchFamily="34" charset="0"/>
              </a:rPr>
              <a:t>	В результате проведения в жизнь Декрета о земле крестьяне безвозмездно получили более 150 млн. га удельных, помещичьих и церковных земель – 95 процентов из них в единоличное пользование. Были аннулированы долги крестьян Крестьянскому поземельному банку, составлявшие более 1 млрд. рублей, отменены платежи за аренду и покупку земли, и налоги на крестьянские наделы.</a:t>
            </a:r>
          </a:p>
          <a:p>
            <a:pPr algn="just"/>
            <a:r>
              <a:rPr lang="ru-RU" sz="1700" dirty="0">
                <a:latin typeface="Tahoma" panose="020B0604030504040204" pitchFamily="34" charset="0"/>
                <a:ea typeface="Tahoma" panose="020B0604030504040204" pitchFamily="34" charset="0"/>
                <a:cs typeface="Tahoma" panose="020B0604030504040204" pitchFamily="34" charset="0"/>
              </a:rPr>
              <a:t>	В 1918 г. III Всероссийский съезд Советов в целях практической реализации декрета о земле принял Основной закон о социализации земли. В нем устанавливался уравнительный принцип распределения земли, четко определялись размеры трудовой и потребительской нормы передела земель в зависимости от их количества, провозглашался принцип коллективного ведения сельского хозяйства, как меры способствующей переходу к социалистическим отношениям на селе.</a:t>
            </a:r>
          </a:p>
        </p:txBody>
      </p:sp>
      <p:sp>
        <p:nvSpPr>
          <p:cNvPr id="5" name="Прямоугольник 4">
            <a:extLst>
              <a:ext uri="{FF2B5EF4-FFF2-40B4-BE49-F238E27FC236}">
                <a16:creationId xmlns:a16="http://schemas.microsoft.com/office/drawing/2014/main" id="{7657F4A1-C02C-4CFA-98D9-13529A50D52C}"/>
              </a:ext>
            </a:extLst>
          </p:cNvPr>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Социально-экономические изменения в России в годы Гражданской войны.</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88807095"/>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19</a:t>
            </a:r>
          </a:p>
        </p:txBody>
      </p:sp>
      <p:sp>
        <p:nvSpPr>
          <p:cNvPr id="8" name="TextBox 7">
            <a:extLst>
              <a:ext uri="{FF2B5EF4-FFF2-40B4-BE49-F238E27FC236}">
                <a16:creationId xmlns:a16="http://schemas.microsoft.com/office/drawing/2014/main" id="{C05AE7B1-C421-4BFB-AF57-936FC3ABE86B}"/>
              </a:ext>
            </a:extLst>
          </p:cNvPr>
          <p:cNvSpPr txBox="1"/>
          <p:nvPr/>
        </p:nvSpPr>
        <p:spPr>
          <a:xfrm>
            <a:off x="261717" y="1104576"/>
            <a:ext cx="11668565" cy="4539704"/>
          </a:xfrm>
          <a:prstGeom prst="rect">
            <a:avLst/>
          </a:prstGeom>
          <a:noFill/>
        </p:spPr>
        <p:txBody>
          <a:bodyPr wrap="square">
            <a:spAutoFit/>
          </a:bodyPr>
          <a:lstStyle/>
          <a:p>
            <a:pPr algn="just"/>
            <a:r>
              <a:rPr lang="ru-RU" sz="1700" dirty="0">
                <a:latin typeface="Tahoma" panose="020B0604030504040204" pitchFamily="34" charset="0"/>
                <a:ea typeface="Tahoma" panose="020B0604030504040204" pitchFamily="34" charset="0"/>
                <a:cs typeface="Tahoma" panose="020B0604030504040204" pitchFamily="34" charset="0"/>
              </a:rPr>
              <a:t>	Уравнительное распределение земли обострило противоречия между беднейшим и зажиточным крестьянством. Безземельные и малоземельные жители деревни настаивали на переделе всех земель, в том числе и кулацких, и на первоочередном предоставлении им земли по потребительской норме. Зажиточное крестьянство, в свою очередь, выступало за распределение «по силе», т. е. по количеству тяглого скота, инвентаря, и передел только крупных землевладений. К весне 1918 г. противоречия на селе достигали особой остроты.</a:t>
            </a:r>
          </a:p>
          <a:p>
            <a:pPr algn="just"/>
            <a:r>
              <a:rPr lang="ru-RU" sz="1700" dirty="0">
                <a:latin typeface="Tahoma" panose="020B0604030504040204" pitchFamily="34" charset="0"/>
                <a:ea typeface="Tahoma" panose="020B0604030504040204" pitchFamily="34" charset="0"/>
                <a:cs typeface="Tahoma" panose="020B0604030504040204" pitchFamily="34" charset="0"/>
              </a:rPr>
              <a:t>	Вместе с тем отказ богатого крестьянства отдавать хлеб государству привел к резкому ухудшению снабжения продовольствием городов и Красной Армии. Кулачество, укрывавшее хлеб, несмотря на то, что в связи с ликвидацией помещичьих хозяйств и полной неустроенностью государственных имений и коллективных хозяйств оно стало основным производителем сельскохозяйственной продукции, было объявлено злейшим врагом Советской власти. Экономическая политика в отношении зажиточного крестьянства проводилась при помощи штыков.</a:t>
            </a:r>
          </a:p>
          <a:p>
            <a:pPr algn="just"/>
            <a:r>
              <a:rPr lang="ru-RU" sz="1700" dirty="0">
                <a:latin typeface="Tahoma" panose="020B0604030504040204" pitchFamily="34" charset="0"/>
                <a:ea typeface="Tahoma" panose="020B0604030504040204" pitchFamily="34" charset="0"/>
                <a:cs typeface="Tahoma" panose="020B0604030504040204" pitchFamily="34" charset="0"/>
              </a:rPr>
              <a:t>	Вооруженный поход Советской власти в деревню и разжигание там гражданской войны между беднейшими слоями крестьянства и кулачеством начался с установления 13 мая 1918 г. декретом ВЦИК и СНК продовольственной диктатуры. Отныне, говорилось в декрете, «ни один пуд хлеба не должен оставаться на руках держателей, за исключением количества, необходимого для обеспечения их полей и на продовольствие их семей до нового урожая».</a:t>
            </a:r>
          </a:p>
        </p:txBody>
      </p:sp>
      <p:sp>
        <p:nvSpPr>
          <p:cNvPr id="5" name="Прямоугольник 4">
            <a:extLst>
              <a:ext uri="{FF2B5EF4-FFF2-40B4-BE49-F238E27FC236}">
                <a16:creationId xmlns:a16="http://schemas.microsoft.com/office/drawing/2014/main" id="{7657F4A1-C02C-4CFA-98D9-13529A50D52C}"/>
              </a:ext>
            </a:extLst>
          </p:cNvPr>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Социально-экономические изменения в России в годы Гражданской войны.</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494807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20</a:t>
            </a:r>
          </a:p>
        </p:txBody>
      </p:sp>
      <p:sp>
        <p:nvSpPr>
          <p:cNvPr id="8" name="TextBox 7">
            <a:extLst>
              <a:ext uri="{FF2B5EF4-FFF2-40B4-BE49-F238E27FC236}">
                <a16:creationId xmlns:a16="http://schemas.microsoft.com/office/drawing/2014/main" id="{C05AE7B1-C421-4BFB-AF57-936FC3ABE86B}"/>
              </a:ext>
            </a:extLst>
          </p:cNvPr>
          <p:cNvSpPr txBox="1"/>
          <p:nvPr/>
        </p:nvSpPr>
        <p:spPr>
          <a:xfrm>
            <a:off x="261717" y="1104576"/>
            <a:ext cx="11668565" cy="5586145"/>
          </a:xfrm>
          <a:prstGeom prst="rect">
            <a:avLst/>
          </a:prstGeom>
          <a:noFill/>
        </p:spPr>
        <p:txBody>
          <a:bodyPr wrap="square">
            <a:spAutoFit/>
          </a:bodyPr>
          <a:lstStyle/>
          <a:p>
            <a:pPr algn="ctr"/>
            <a:r>
              <a:rPr lang="ru-RU" sz="1700" b="1" dirty="0">
                <a:latin typeface="Tahoma" panose="020B0604030504040204" pitchFamily="34" charset="0"/>
                <a:ea typeface="Tahoma" panose="020B0604030504040204" pitchFamily="34" charset="0"/>
                <a:cs typeface="Tahoma" panose="020B0604030504040204" pitchFamily="34" charset="0"/>
              </a:rPr>
              <a:t>Политика «военного коммунизма»</a:t>
            </a:r>
          </a:p>
          <a:p>
            <a:pPr algn="just"/>
            <a:r>
              <a:rPr lang="ru-RU" sz="1700" dirty="0">
                <a:latin typeface="Tahoma" panose="020B0604030504040204" pitchFamily="34" charset="0"/>
                <a:ea typeface="Tahoma" panose="020B0604030504040204" pitchFamily="34" charset="0"/>
                <a:cs typeface="Tahoma" panose="020B0604030504040204" pitchFamily="34" charset="0"/>
              </a:rPr>
              <a:t>	</a:t>
            </a:r>
          </a:p>
          <a:p>
            <a:pPr algn="just"/>
            <a:r>
              <a:rPr lang="ru-RU" sz="1700" dirty="0">
                <a:latin typeface="Tahoma" panose="020B0604030504040204" pitchFamily="34" charset="0"/>
                <a:ea typeface="Tahoma" panose="020B0604030504040204" pitchFamily="34" charset="0"/>
                <a:cs typeface="Tahoma" panose="020B0604030504040204" pitchFamily="34" charset="0"/>
              </a:rPr>
              <a:t>	Политика «военного коммунизма» представляла собой систему чрезвычайных мер политического, экономического и военно-мобилизационного характера. Направленных на предельную концентрацию материальных и людских ресурсов на нужды обороны в условиях Гражданской войны и военной интервенции 1918–1920 гг. Вместе с тем это была попытка большевистской власти углубить революцию, в первую очередь в деревне, наскоком, методом </a:t>
            </a:r>
            <a:r>
              <a:rPr lang="ru-RU" sz="1700" dirty="0" err="1">
                <a:latin typeface="Tahoma" panose="020B0604030504040204" pitchFamily="34" charset="0"/>
                <a:ea typeface="Tahoma" panose="020B0604030504040204" pitchFamily="34" charset="0"/>
                <a:cs typeface="Tahoma" panose="020B0604030504040204" pitchFamily="34" charset="0"/>
              </a:rPr>
              <a:t>чрезвычайшины</a:t>
            </a:r>
            <a:r>
              <a:rPr lang="ru-RU" sz="1700" dirty="0">
                <a:latin typeface="Tahoma" panose="020B0604030504040204" pitchFamily="34" charset="0"/>
                <a:ea typeface="Tahoma" panose="020B0604030504040204" pitchFamily="34" charset="0"/>
                <a:cs typeface="Tahoma" panose="020B0604030504040204" pitchFamily="34" charset="0"/>
              </a:rPr>
              <a:t> построить основы социалистического бестоварного общества.  «Военный коммунизм» характеризуют следующие черты: национализация практически всех крупных и средних промышленных предприятий. А с конца 1920 г. и мелких, «с числом рабочих более десяти или более пяти, не использующих механический двигатель»; перевод на военное положение оборонных заводов и железнодорожного транспорта; </a:t>
            </a:r>
            <a:r>
              <a:rPr lang="ru-RU" sz="1700" dirty="0" err="1">
                <a:latin typeface="Tahoma" panose="020B0604030504040204" pitchFamily="34" charset="0"/>
                <a:ea typeface="Tahoma" panose="020B0604030504040204" pitchFamily="34" charset="0"/>
                <a:cs typeface="Tahoma" panose="020B0604030504040204" pitchFamily="34" charset="0"/>
              </a:rPr>
              <a:t>сверхцентрализация</a:t>
            </a:r>
            <a:r>
              <a:rPr lang="ru-RU" sz="1700" dirty="0">
                <a:latin typeface="Tahoma" panose="020B0604030504040204" pitchFamily="34" charset="0"/>
                <a:ea typeface="Tahoma" panose="020B0604030504040204" pitchFamily="34" charset="0"/>
                <a:cs typeface="Tahoma" panose="020B0604030504040204" pitchFamily="34" charset="0"/>
              </a:rPr>
              <a:t> управления промышленностью (через ВСНХ и его главки), установление единоначалия на предприятиях; дальнейшее развитие принципов продовольственной диктатуры, введение в январе 1919 г. продразверстки; бесконтрольная эмиссия денежных знаков, сокращение товарной массы и т. д., что привело в полное расстройство финансовую систему и денежное обращение. Прямым следствием финансовой политики в годы войны стало практически полное обесценивание денег. Если осенью 1917 г. бумажный рубль упал в цене в 15 раз по сравнению с 1913 г., то к концу 1920 г. – в 20 раз. Все это вызвало натурализацию хозяйственных отношений, выразившуюся в выдаче рабочим и служащим продовольственных и промтоварных пайков, бесплатном пользовании жильем, транспортом, коммунальными и прочими услугами; замещении частной торговли нормированными продовольственными и промышленными товарами; во введении трудовой повинности в 1918 г. – для «эксплуататорских» классов, а в 1920 г. – всеобщей; в создании «трудовых армий».</a:t>
            </a:r>
          </a:p>
        </p:txBody>
      </p:sp>
      <p:sp>
        <p:nvSpPr>
          <p:cNvPr id="5" name="Прямоугольник 4">
            <a:extLst>
              <a:ext uri="{FF2B5EF4-FFF2-40B4-BE49-F238E27FC236}">
                <a16:creationId xmlns:a16="http://schemas.microsoft.com/office/drawing/2014/main" id="{7657F4A1-C02C-4CFA-98D9-13529A50D52C}"/>
              </a:ext>
            </a:extLst>
          </p:cNvPr>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Социально-экономические изменения в России в годы Гражданской войны.</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7515622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21</a:t>
            </a:r>
          </a:p>
        </p:txBody>
      </p:sp>
      <p:sp>
        <p:nvSpPr>
          <p:cNvPr id="8" name="TextBox 7">
            <a:extLst>
              <a:ext uri="{FF2B5EF4-FFF2-40B4-BE49-F238E27FC236}">
                <a16:creationId xmlns:a16="http://schemas.microsoft.com/office/drawing/2014/main" id="{C05AE7B1-C421-4BFB-AF57-936FC3ABE86B}"/>
              </a:ext>
            </a:extLst>
          </p:cNvPr>
          <p:cNvSpPr txBox="1"/>
          <p:nvPr/>
        </p:nvSpPr>
        <p:spPr>
          <a:xfrm>
            <a:off x="261717" y="776426"/>
            <a:ext cx="11668565" cy="6001643"/>
          </a:xfrm>
          <a:prstGeom prst="rect">
            <a:avLst/>
          </a:prstGeom>
          <a:noFill/>
        </p:spPr>
        <p:txBody>
          <a:bodyPr wrap="square">
            <a:spAutoFit/>
          </a:bodyPr>
          <a:lstStyle/>
          <a:p>
            <a:pPr algn="ctr"/>
            <a:r>
              <a:rPr lang="ru-RU" b="1" dirty="0">
                <a:latin typeface="Tahoma" panose="020B0604030504040204" pitchFamily="34" charset="0"/>
                <a:ea typeface="Tahoma" panose="020B0604030504040204" pitchFamily="34" charset="0"/>
                <a:cs typeface="Tahoma" panose="020B0604030504040204" pitchFamily="34" charset="0"/>
              </a:rPr>
              <a:t>Брестский мир</a:t>
            </a:r>
          </a:p>
          <a:p>
            <a:pPr algn="just"/>
            <a:endParaRPr lang="ru-RU" sz="1600" dirty="0">
              <a:latin typeface="Tahoma" panose="020B0604030504040204" pitchFamily="34" charset="0"/>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	На начальном этапе Советской власти партия большевиков не была единственной правящей партией в стране. Она делила власть с левыми эсерами. Этот политический союз не мог быть долговечным. Партии большевиков и левых эсеров были слишком разными, нередко с противоположными целями и методами борьбы, с различной социальной базой. Окончательный раскол между ними произошел по вопросу о выходе России из Первой мировой войны.</a:t>
            </a:r>
          </a:p>
          <a:p>
            <a:pPr algn="just"/>
            <a:r>
              <a:rPr lang="ru-RU" sz="1600" dirty="0">
                <a:latin typeface="Tahoma" panose="020B0604030504040204" pitchFamily="34" charset="0"/>
                <a:ea typeface="Tahoma" panose="020B0604030504040204" pitchFamily="34" charset="0"/>
                <a:cs typeface="Tahoma" panose="020B0604030504040204" pitchFamily="34" charset="0"/>
              </a:rPr>
              <a:t>	В. И. Ленин настаивал на необходимости заключить мир с Германией любой ценой, признать любые контрибуции и территориальные потери во имя сохранения государственной власти. Более того, он и его соратники были убеждены в скором начале мировой революции, которая аннулирует все условия мирного договора.</a:t>
            </a:r>
          </a:p>
          <a:p>
            <a:pPr algn="just"/>
            <a:r>
              <a:rPr lang="ru-RU" sz="1600" dirty="0">
                <a:latin typeface="Tahoma" panose="020B0604030504040204" pitchFamily="34" charset="0"/>
                <a:ea typeface="Tahoma" panose="020B0604030504040204" pitchFamily="34" charset="0"/>
                <a:cs typeface="Tahoma" panose="020B0604030504040204" pitchFamily="34" charset="0"/>
              </a:rPr>
              <a:t>	Союзники России по блоку Антанты не отреагировали на декрет о мире. Нарком иностранных дел Л. Д. Троцкий 8 ноября 1917 г. обратился к послам союзных стран с предложением немедленно начать мирные переговоры. 9 ноября он объявил о публикации тайных договоров предыдущих правительств России, а Ленин отдал приказ прекратить на фронте военные действия и вступить в переговоры о перемирии. 15 ноября 1917 г.  Совнарком сообщил правительствам стран Антанты, что Россия готова подписать с Германией сепаратный мир, если ее стремление выйти из войны не разделяют союзники. Германия и Австро-Венгрия, истощенные войной, воспользовались этой возможностью. 2 декабря 1917 г. в Брест-</a:t>
            </a:r>
            <a:r>
              <a:rPr lang="ru-RU" sz="1600" dirty="0" err="1">
                <a:latin typeface="Tahoma" panose="020B0604030504040204" pitchFamily="34" charset="0"/>
                <a:ea typeface="Tahoma" panose="020B0604030504040204" pitchFamily="34" charset="0"/>
                <a:cs typeface="Tahoma" panose="020B0604030504040204" pitchFamily="34" charset="0"/>
              </a:rPr>
              <a:t>Литовске</a:t>
            </a:r>
            <a:r>
              <a:rPr lang="ru-RU" sz="1600" dirty="0">
                <a:latin typeface="Tahoma" panose="020B0604030504040204" pitchFamily="34" charset="0"/>
                <a:ea typeface="Tahoma" panose="020B0604030504040204" pitchFamily="34" charset="0"/>
                <a:cs typeface="Tahoma" panose="020B0604030504040204" pitchFamily="34" charset="0"/>
              </a:rPr>
              <a:t> делегация Совнаркома подписала соглашение о перемирии с Германией и ее союзниками. Германия и Австро-Венгрия добивались передачи им Польши, части Прибалтики и Белоруссии, а также признания Россией независимости Украины. Эти непомерные требования привели к разногласиям в руководстве Советской республики. Ленин считал, что следует принять любые условия. Большинство членов ЦК РСДРП (б) было против уступок Германии. Троцкий предлагал заключение мира как последнюю меру, а предварительно выдвинул тезис: «Ни войны, ни мира, а армию распустить». Он считал, что мир с империалистами подорвет авторитет пролетарского правительства; войну вести у Страны Советов нет сил, а мировая революция приведет к повсеместному роспуску армий воюющих государств. «Левые коммунисты» во главе с Н. И. Бухариным считали, что в этой ситуации Республику Советов спасет только революционная война. С ними были солидарны левые эсеры.</a:t>
            </a:r>
          </a:p>
        </p:txBody>
      </p:sp>
      <p:sp>
        <p:nvSpPr>
          <p:cNvPr id="5" name="Прямоугольник 4">
            <a:extLst>
              <a:ext uri="{FF2B5EF4-FFF2-40B4-BE49-F238E27FC236}">
                <a16:creationId xmlns:a16="http://schemas.microsoft.com/office/drawing/2014/main" id="{7657F4A1-C02C-4CFA-98D9-13529A50D52C}"/>
              </a:ext>
            </a:extLst>
          </p:cNvPr>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Социально-экономические изменения в России в годы Гражданской войны.</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95230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73723" y="316487"/>
            <a:ext cx="524503" cy="461665"/>
          </a:xfrm>
          <a:prstGeom prst="rect">
            <a:avLst/>
          </a:prstGeom>
          <a:noFill/>
        </p:spPr>
        <p:txBody>
          <a:bodyPr wrap="none" rtlCol="0">
            <a:spAutoFit/>
          </a:bodyPr>
          <a:lstStyle/>
          <a:p>
            <a:r>
              <a:rPr lang="ru-RU" sz="2400" dirty="0"/>
              <a:t>22</a:t>
            </a:r>
          </a:p>
        </p:txBody>
      </p:sp>
      <p:sp>
        <p:nvSpPr>
          <p:cNvPr id="2" name="Прямоугольник 1"/>
          <p:cNvSpPr/>
          <p:nvPr/>
        </p:nvSpPr>
        <p:spPr>
          <a:xfrm>
            <a:off x="1525608" y="131821"/>
            <a:ext cx="9210366" cy="646331"/>
          </a:xfrm>
          <a:prstGeom prst="rect">
            <a:avLst/>
          </a:prstGeom>
        </p:spPr>
        <p:txBody>
          <a:bodyPr wrap="square">
            <a:spAutoFit/>
          </a:bodyPr>
          <a:lstStyle/>
          <a:p>
            <a:pPr lvl="0" algn="ctr"/>
            <a:r>
              <a:rPr lang="ru-RU" sz="3600" b="1" dirty="0">
                <a:latin typeface="Tahoma" panose="020B0604030504040204" pitchFamily="34" charset="0"/>
                <a:ea typeface="Tahoma" panose="020B0604030504040204" pitchFamily="34" charset="0"/>
                <a:cs typeface="Tahoma" panose="020B0604030504040204" pitchFamily="34" charset="0"/>
              </a:rPr>
              <a:t>Заключение</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272089" y="1168117"/>
            <a:ext cx="11717404" cy="5539978"/>
          </a:xfrm>
          <a:prstGeom prst="rect">
            <a:avLst/>
          </a:prstGeom>
        </p:spPr>
        <p:txBody>
          <a:bodyPr wrap="square">
            <a:spAutoFit/>
          </a:bodyPr>
          <a:lstStyle/>
          <a:p>
            <a:pPr indent="450215" algn="just">
              <a:lnSpc>
                <a:spcPct val="150000"/>
              </a:lnSpc>
              <a:spcAft>
                <a:spcPts val="800"/>
              </a:spcAft>
            </a:pP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 Захватив власть в октябре 1917 года, партия РКП (б), являясь по сути своей радикальной, попыталась изменить не только материальную жизнь, но и сознание людей. Провозглашенные на первых порах цели и лозунги подняли популярность большевиков среди широких слоев населения, способствовали утверждению Советской власти.</a:t>
            </a:r>
          </a:p>
          <a:p>
            <a:pPr indent="450215" algn="just">
              <a:lnSpc>
                <a:spcPct val="150000"/>
              </a:lnSpc>
              <a:spcAft>
                <a:spcPts val="800"/>
              </a:spcAft>
            </a:pPr>
            <a:r>
              <a:rPr lang="ru-RU" dirty="0">
                <a:latin typeface="Tahoma" panose="020B0604030504040204" pitchFamily="34" charset="0"/>
                <a:ea typeface="Tahoma" panose="020B0604030504040204" pitchFamily="34" charset="0"/>
                <a:cs typeface="Tahoma" panose="020B0604030504040204" pitchFamily="34" charset="0"/>
              </a:rPr>
              <a:t>Однако, меры, предпринятые партией и СНК, как внутри страны, так и во внешней политике, не смогли устроить все население. Прежде всего, это относилось к наиболее образованным, имущим и воспитанным в духе патриотизма слоям. Оппозиция, формирующаяся против большевиков, в том числе и внутри новых властных структур (эсеры, меньшевики) к весне 1918 года становятся реальной силой. К этому времени она располагает не только войсками, но и реальной поддержкой из-за рубежа. Противостояние двух сил, враждебных друг другу, привело к Гражданской войне. Война, начавшаяся весной 1918 года и продлившаяся до конца 1920 года, носила непримиримый ожесточенный характер и закончилась победой большевиков. Именно они, невзирая ни на что, смогли мобилизовать все имеющиеся у них ресурсы, поставить под свои знамена миллионы людей. К 1921 Россия буквально лежала в руинах.</a:t>
            </a:r>
          </a:p>
        </p:txBody>
      </p:sp>
    </p:spTree>
    <p:extLst>
      <p:ext uri="{BB962C8B-B14F-4D97-AF65-F5344CB8AC3E}">
        <p14:creationId xmlns:p14="http://schemas.microsoft.com/office/powerpoint/2010/main" val="375983171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73723" y="316487"/>
            <a:ext cx="524503" cy="461665"/>
          </a:xfrm>
          <a:prstGeom prst="rect">
            <a:avLst/>
          </a:prstGeom>
          <a:noFill/>
        </p:spPr>
        <p:txBody>
          <a:bodyPr wrap="none" rtlCol="0">
            <a:spAutoFit/>
          </a:bodyPr>
          <a:lstStyle/>
          <a:p>
            <a:r>
              <a:rPr lang="ru-RU" sz="2400" dirty="0"/>
              <a:t>23</a:t>
            </a:r>
          </a:p>
        </p:txBody>
      </p:sp>
      <p:sp>
        <p:nvSpPr>
          <p:cNvPr id="2" name="Прямоугольник 1"/>
          <p:cNvSpPr/>
          <p:nvPr/>
        </p:nvSpPr>
        <p:spPr>
          <a:xfrm>
            <a:off x="1525608" y="-6679"/>
            <a:ext cx="9210366" cy="615553"/>
          </a:xfrm>
          <a:prstGeom prst="rect">
            <a:avLst/>
          </a:prstGeom>
        </p:spPr>
        <p:txBody>
          <a:bodyPr wrap="square">
            <a:spAutoFit/>
          </a:bodyPr>
          <a:lstStyle/>
          <a:p>
            <a:pPr lvl="0" algn="ctr"/>
            <a:r>
              <a:rPr lang="ru-RU" sz="3400" b="1"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endParaRPr lang="en-US" sz="3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p:cNvSpPr/>
          <p:nvPr/>
        </p:nvSpPr>
        <p:spPr>
          <a:xfrm>
            <a:off x="540326" y="932040"/>
            <a:ext cx="11651674" cy="5452775"/>
          </a:xfrm>
          <a:prstGeom prst="rect">
            <a:avLst/>
          </a:prstGeom>
        </p:spPr>
        <p:txBody>
          <a:bodyPr wrap="square">
            <a:spAutoFit/>
          </a:bodyPr>
          <a:lstStyle/>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1. Барышева А. Д., Отечественная история</a:t>
            </a: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https://biblioclub.ru/index.php?page=book_view_red&amp;book_id=578373</a:t>
            </a:r>
            <a:r>
              <a:rPr lang="en-US" sz="1700" dirty="0">
                <a:latin typeface="Tahoma" panose="020B0604030504040204" pitchFamily="34" charset="0"/>
                <a:ea typeface="Tahoma" panose="020B0604030504040204" pitchFamily="34" charset="0"/>
                <a:cs typeface="Tahoma" panose="020B0604030504040204" pitchFamily="34" charset="0"/>
              </a:rPr>
              <a:t>	</a:t>
            </a: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 13.11.2022 г.)</a:t>
            </a:r>
          </a:p>
          <a:p>
            <a:pPr lvl="0" algn="just">
              <a:spcAft>
                <a:spcPts val="800"/>
              </a:spcAft>
              <a:tabLst>
                <a:tab pos="457200" algn="l"/>
              </a:tabLst>
            </a:pP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2. Какурин Н. Е., Вацетис И. И., Гражданская война. 1918–1921</a:t>
            </a: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https://biblioclub.ru/index.php?page=book_view_red&amp;book_id=48177</a:t>
            </a:r>
            <a:r>
              <a:rPr lang="ru-RU" sz="1700" u="sng" dirty="0">
                <a:latin typeface="Tahoma" panose="020B0604030504040204" pitchFamily="34" charset="0"/>
                <a:ea typeface="Tahoma" panose="020B0604030504040204" pitchFamily="34" charset="0"/>
                <a:cs typeface="Tahoma" panose="020B0604030504040204" pitchFamily="34" charset="0"/>
              </a:rPr>
              <a:t>0</a:t>
            </a: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13.11.2022 г.</a:t>
            </a:r>
            <a:r>
              <a:rPr lang="en-US" sz="1700" dirty="0">
                <a:latin typeface="Tahoma" panose="020B0604030504040204" pitchFamily="34" charset="0"/>
                <a:ea typeface="Tahoma" panose="020B0604030504040204" pitchFamily="34" charset="0"/>
                <a:cs typeface="Tahoma" panose="020B0604030504040204" pitchFamily="34" charset="0"/>
              </a:rPr>
              <a:t>)</a:t>
            </a: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3. </a:t>
            </a:r>
            <a:r>
              <a:rPr lang="ru-RU" sz="1700" dirty="0">
                <a:latin typeface="Tahoma" panose="020B0604030504040204" pitchFamily="34" charset="0"/>
                <a:ea typeface="Tahoma" panose="020B0604030504040204" pitchFamily="34" charset="0"/>
                <a:cs typeface="Tahoma" panose="020B0604030504040204" pitchFamily="34" charset="0"/>
              </a:rPr>
              <a:t>Кузнецов</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И.</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Н., История</a:t>
            </a: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https://biblioclub.ru/index.php?page=book_view_red&amp;book_id=684222</a:t>
            </a: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13.11.2022 г.)</a:t>
            </a:r>
          </a:p>
          <a:p>
            <a:pPr lvl="0" algn="just">
              <a:spcAft>
                <a:spcPts val="800"/>
              </a:spcAft>
              <a:tabLst>
                <a:tab pos="457200" algn="l"/>
              </a:tabLst>
            </a:pP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4. Моисеев В.В., История России. С древнейших времен до наших дней</a:t>
            </a: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https://biblioclub.ru/index.php?page=book_view_red&amp;book_id=564646 </a:t>
            </a:r>
            <a:endParaRPr lang="ru-RU" sz="1700" u="sng"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 13.11.2022 г.)</a:t>
            </a:r>
          </a:p>
        </p:txBody>
      </p:sp>
    </p:spTree>
    <p:extLst>
      <p:ext uri="{BB962C8B-B14F-4D97-AF65-F5344CB8AC3E}">
        <p14:creationId xmlns:p14="http://schemas.microsoft.com/office/powerpoint/2010/main" val="52377654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1385454" y="3048000"/>
            <a:ext cx="95596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ru-RU" altLang="ru-RU" sz="4400" b="1" dirty="0">
                <a:latin typeface="Times New Roman" panose="02020603050405020304" pitchFamily="18" charset="0"/>
              </a:rPr>
              <a:t>БЛАГОДАРИМ  ЗА  ВНИМАНИЕ!</a:t>
            </a:r>
          </a:p>
        </p:txBody>
      </p:sp>
    </p:spTree>
    <p:extLst>
      <p:ext uri="{BB962C8B-B14F-4D97-AF65-F5344CB8AC3E}">
        <p14:creationId xmlns:p14="http://schemas.microsoft.com/office/powerpoint/2010/main" val="67109084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1</a:t>
            </a:r>
          </a:p>
        </p:txBody>
      </p:sp>
      <p:sp>
        <p:nvSpPr>
          <p:cNvPr id="8" name="Заголовок 1"/>
          <p:cNvSpPr txBox="1">
            <a:spLocks/>
          </p:cNvSpPr>
          <p:nvPr/>
        </p:nvSpPr>
        <p:spPr>
          <a:xfrm>
            <a:off x="4666456" y="356593"/>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2" name="Прямоугольник 1"/>
          <p:cNvSpPr/>
          <p:nvPr/>
        </p:nvSpPr>
        <p:spPr>
          <a:xfrm>
            <a:off x="751737" y="1084945"/>
            <a:ext cx="10737738" cy="5107873"/>
          </a:xfrm>
          <a:prstGeom prst="rect">
            <a:avLst/>
          </a:prstGeom>
        </p:spPr>
        <p:txBody>
          <a:bodyPr wrap="square">
            <a:spAutoFit/>
          </a:bodyPr>
          <a:lstStyle/>
          <a:p>
            <a:pPr indent="450215" algn="just">
              <a:lnSpc>
                <a:spcPct val="150000"/>
              </a:lnSpc>
              <a:spcAft>
                <a:spcPts val="800"/>
              </a:spcAft>
            </a:pPr>
            <a:r>
              <a:rPr lang="ru-RU" sz="2000" dirty="0">
                <a:effectLst/>
                <a:latin typeface="Tahoma" panose="020B0604030504040204" pitchFamily="34" charset="0"/>
                <a:ea typeface="Tahoma" panose="020B0604030504040204" pitchFamily="34" charset="0"/>
                <a:cs typeface="Tahoma" panose="020B0604030504040204" pitchFamily="34" charset="0"/>
              </a:rPr>
              <a:t>Тема Гражданской войны и Революции 1917 года остается одной из самых сложных в изучении истории нашей страны. На мой взгляд, она не теряет своей актуальности и сегодня. С распадом СССР в воздухе витает атмосфера гражданской войны и той революции, в ряде бывших советских республик неоднократно возникали конфликты, грозившие перерасти в кровопролитные гражданские войны: Приднестровье, Армения, Азербайджан, Таджикистан. Не случайно ряд историков считает, что " гражданская война еще не стала историей в полном смысле этого слова, примирение в российском обществе еще не наступило и время взвешенных суждений еще не пришло." Все это требует от нынешних политических лидеров и простых граждан всех стран выдержки, сдержанности, готовности к компромиссам, поэтому необходимо изучать, анализировать историю и не допускать ошибок прошлого.</a:t>
            </a:r>
          </a:p>
        </p:txBody>
      </p:sp>
    </p:spTree>
    <p:extLst>
      <p:ext uri="{BB962C8B-B14F-4D97-AF65-F5344CB8AC3E}">
        <p14:creationId xmlns:p14="http://schemas.microsoft.com/office/powerpoint/2010/main" val="319423792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2</a:t>
            </a:r>
            <a:endParaRPr lang="ru-RU" sz="2400" dirty="0"/>
          </a:p>
        </p:txBody>
      </p:sp>
      <p:sp>
        <p:nvSpPr>
          <p:cNvPr id="8" name="Заголовок 1"/>
          <p:cNvSpPr txBox="1">
            <a:spLocks/>
          </p:cNvSpPr>
          <p:nvPr/>
        </p:nvSpPr>
        <p:spPr>
          <a:xfrm>
            <a:off x="4666456" y="314761"/>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4" name="Прямоугольник 3">
            <a:extLst>
              <a:ext uri="{FF2B5EF4-FFF2-40B4-BE49-F238E27FC236}">
                <a16:creationId xmlns:a16="http://schemas.microsoft.com/office/drawing/2014/main" id="{3AE6DE60-392F-C54F-B78C-A8A12CEB85AB}"/>
              </a:ext>
            </a:extLst>
          </p:cNvPr>
          <p:cNvSpPr/>
          <p:nvPr/>
        </p:nvSpPr>
        <p:spPr>
          <a:xfrm>
            <a:off x="235661" y="1682613"/>
            <a:ext cx="11691880" cy="4030655"/>
          </a:xfrm>
          <a:prstGeom prst="rect">
            <a:avLst/>
          </a:prstGeom>
        </p:spPr>
        <p:txBody>
          <a:bodyPr wrap="square">
            <a:spAutoFit/>
          </a:bodyPr>
          <a:lstStyle/>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a:t>
            </a:r>
            <a:r>
              <a:rPr lang="ru-RU" sz="2000" dirty="0" err="1">
                <a:latin typeface="Tahoma" panose="020B0604030504040204" pitchFamily="34" charset="0"/>
                <a:ea typeface="Tahoma" panose="020B0604030504040204" pitchFamily="34" charset="0"/>
                <a:cs typeface="Tahoma" panose="020B0604030504040204" pitchFamily="34" charset="0"/>
              </a:rPr>
              <a:t>Барышевой</a:t>
            </a:r>
            <a:r>
              <a:rPr lang="ru-RU" sz="2000" dirty="0">
                <a:latin typeface="Tahoma" panose="020B0604030504040204" pitchFamily="34" charset="0"/>
                <a:ea typeface="Tahoma" panose="020B0604030504040204" pitchFamily="34" charset="0"/>
                <a:cs typeface="Tahoma" panose="020B0604030504040204" pitchFamily="34" charset="0"/>
              </a:rPr>
              <a:t> А. Д.,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Отечественная история</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упоминаются моменты Гражданской войны и Революции 1917 года</a:t>
            </a:r>
          </a:p>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a:t>
            </a:r>
            <a:r>
              <a:rPr lang="ru-RU" sz="2000" dirty="0" err="1">
                <a:latin typeface="Tahoma" panose="020B0604030504040204" pitchFamily="34" charset="0"/>
                <a:ea typeface="Tahoma" panose="020B0604030504040204" pitchFamily="34" charset="0"/>
                <a:cs typeface="Tahoma" panose="020B0604030504040204" pitchFamily="34" charset="0"/>
              </a:rPr>
              <a:t>Какурина</a:t>
            </a:r>
            <a:r>
              <a:rPr lang="ru-RU" sz="2000" dirty="0">
                <a:latin typeface="Tahoma" panose="020B0604030504040204" pitchFamily="34" charset="0"/>
                <a:ea typeface="Tahoma" panose="020B0604030504040204" pitchFamily="34" charset="0"/>
                <a:cs typeface="Tahoma" panose="020B0604030504040204" pitchFamily="34" charset="0"/>
              </a:rPr>
              <a:t> Н. Е., Вацетиса И. И.,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Гражданская война. 1918–1921</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2</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в подробностях описывается Гражданская война</a:t>
            </a:r>
          </a:p>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Кузнецова</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И.</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Н.,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История</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3</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рассказывается о боевых действиях в период с 1918 – 1921, а также о революции 1917 года</a:t>
            </a:r>
          </a:p>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Моисеева В.В.,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История России. С древнейших времен до наших дней</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[4]</a:t>
            </a:r>
            <a:r>
              <a:rPr lang="ru-RU" sz="2000" dirty="0">
                <a:latin typeface="Tahoma" panose="020B0604030504040204" pitchFamily="34" charset="0"/>
                <a:ea typeface="Tahoma" panose="020B0604030504040204" pitchFamily="34" charset="0"/>
                <a:cs typeface="Tahoma" panose="020B0604030504040204" pitchFamily="34" charset="0"/>
              </a:rPr>
              <a:t> также упоминаются события Гражданской войны и Революции 1917 года</a:t>
            </a:r>
          </a:p>
        </p:txBody>
      </p:sp>
    </p:spTree>
    <p:extLst>
      <p:ext uri="{BB962C8B-B14F-4D97-AF65-F5344CB8AC3E}">
        <p14:creationId xmlns:p14="http://schemas.microsoft.com/office/powerpoint/2010/main" val="116964019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3</a:t>
            </a:r>
            <a:endParaRPr lang="ru-RU" sz="2400" dirty="0"/>
          </a:p>
        </p:txBody>
      </p:sp>
      <p:sp>
        <p:nvSpPr>
          <p:cNvPr id="2" name="Прямоугольник 1"/>
          <p:cNvSpPr/>
          <p:nvPr/>
        </p:nvSpPr>
        <p:spPr>
          <a:xfrm>
            <a:off x="3326652" y="-149084"/>
            <a:ext cx="5538696" cy="927690"/>
          </a:xfrm>
          <a:prstGeom prst="rect">
            <a:avLst/>
          </a:prstGeom>
        </p:spPr>
        <p:txBody>
          <a:bodyPr wrap="none">
            <a:spAutoFit/>
          </a:bodyPr>
          <a:lstStyle/>
          <a:p>
            <a:pPr lvl="0" algn="ctr">
              <a:lnSpc>
                <a:spcPts val="7679"/>
              </a:lnSpc>
            </a:pP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a:t>
            </a:r>
            <a:r>
              <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и </a:t>
            </a: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задачи</a:t>
            </a:r>
            <a:r>
              <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работы</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a:spLocks noChangeArrowheads="1"/>
          </p:cNvSpPr>
          <p:nvPr/>
        </p:nvSpPr>
        <p:spPr bwMode="auto">
          <a:xfrm>
            <a:off x="705598" y="1486958"/>
            <a:ext cx="10038602" cy="1039002"/>
          </a:xfrm>
          <a:prstGeom prst="rect">
            <a:avLst/>
          </a:prstGeom>
          <a:noFill/>
          <a:ln w="9525">
            <a:noFill/>
            <a:miter lim="800000"/>
            <a:headEnd/>
            <a:tailEnd/>
          </a:ln>
        </p:spPr>
        <p:txBody>
          <a:bodyPr wrap="square">
            <a:spAutoFit/>
          </a:bodyPr>
          <a:lstStyle/>
          <a:p>
            <a:pPr algn="just">
              <a:lnSpc>
                <a:spcPct val="150000"/>
              </a:lnSpc>
              <a:defRPr/>
            </a:pPr>
            <a:r>
              <a:rPr lang="ru-RU"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 </a:t>
            </a:r>
            <a:r>
              <a:rPr lang="ru-RU" sz="2200" b="1" dirty="0">
                <a:latin typeface="Tahoma" panose="020B0604030504040204" pitchFamily="34" charset="0"/>
                <a:ea typeface="Tahoma" panose="020B0604030504040204" pitchFamily="34" charset="0"/>
                <a:cs typeface="Tahoma" panose="020B0604030504040204" pitchFamily="34" charset="0"/>
              </a:rPr>
              <a:t>определить какой была Революция 1917 г. и Гражданская война в России</a:t>
            </a:r>
          </a:p>
        </p:txBody>
      </p:sp>
      <p:sp>
        <p:nvSpPr>
          <p:cNvPr id="6" name="Прямоугольник 5"/>
          <p:cNvSpPr>
            <a:spLocks noChangeArrowheads="1"/>
          </p:cNvSpPr>
          <p:nvPr/>
        </p:nvSpPr>
        <p:spPr bwMode="auto">
          <a:xfrm>
            <a:off x="705597" y="3023906"/>
            <a:ext cx="10038601" cy="2131609"/>
          </a:xfrm>
          <a:prstGeom prst="rect">
            <a:avLst/>
          </a:prstGeom>
          <a:noFill/>
          <a:ln w="9525">
            <a:noFill/>
            <a:miter lim="800000"/>
            <a:headEnd/>
            <a:tailEnd/>
          </a:ln>
        </p:spPr>
        <p:txBody>
          <a:bodyPr wrap="square">
            <a:spAutoFit/>
          </a:bodyPr>
          <a:lstStyle/>
          <a:p>
            <a:pPr algn="just" eaLnBrk="1" hangingPunct="1">
              <a:lnSpc>
                <a:spcPct val="150000"/>
              </a:lnSpc>
              <a:spcAft>
                <a:spcPts val="600"/>
              </a:spcAft>
              <a:defRPr/>
            </a:pPr>
            <a:r>
              <a:rPr lang="ru-RU" sz="2200" b="1" dirty="0">
                <a:latin typeface="Tahoma" panose="020B0604030504040204" pitchFamily="34" charset="0"/>
                <a:ea typeface="Tahoma" panose="020B0604030504040204" pitchFamily="34" charset="0"/>
                <a:cs typeface="Tahoma" panose="020B0604030504040204" pitchFamily="34" charset="0"/>
              </a:rPr>
              <a:t>Задачи:</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1. Описать Революцию 1917 года</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2. Изучить и указать периоды Гражданской войны в России, а также ее особенности</a:t>
            </a:r>
          </a:p>
        </p:txBody>
      </p:sp>
    </p:spTree>
    <p:extLst>
      <p:ext uri="{BB962C8B-B14F-4D97-AF65-F5344CB8AC3E}">
        <p14:creationId xmlns:p14="http://schemas.microsoft.com/office/powerpoint/2010/main" val="42469539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4</a:t>
            </a:r>
            <a:endParaRPr lang="ru-RU" sz="2400" dirty="0"/>
          </a:p>
        </p:txBody>
      </p:sp>
      <p:sp>
        <p:nvSpPr>
          <p:cNvPr id="2" name="Прямоугольник 1"/>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Приход к власти большевиков в октябре 1917 г. Первые месяцы советской власти (осень 1917 – лето 1918 гг.)</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451535"/>
            <a:ext cx="11233706" cy="4401205"/>
          </a:xfrm>
          <a:prstGeom prst="rect">
            <a:avLst/>
          </a:prstGeom>
        </p:spPr>
        <p:txBody>
          <a:bodyPr wrap="square">
            <a:spAutoFit/>
          </a:bodyPr>
          <a:lstStyle/>
          <a:p>
            <a:r>
              <a:rPr lang="ru-RU" sz="2000" dirty="0">
                <a:latin typeface="Tahoma" panose="020B0604030504040204" pitchFamily="34" charset="0"/>
                <a:ea typeface="Tahoma" panose="020B0604030504040204" pitchFamily="34" charset="0"/>
                <a:cs typeface="Tahoma" panose="020B0604030504040204" pitchFamily="34" charset="0"/>
              </a:rPr>
              <a:t>	Февральская революция прошла без активного участия большевиков. В рядах партии состояло мало людей, а лидеры партии Ленин и Троцкий находились за рубежом. Лени прибыл в мятежную Россию 3 апреля 1917 года. Им были правильно поняты основные принципы, по которым дальше будет развиваться сценарий. Ленин прекрасно понимал, что Временное правительство не в силах сдержать обещания закончить войну и раздать землю. Это в самые короткие сроки должно было поднять людей на новый мятеж. Октябрьская революция 1917 года перешла в этап подготовки.</a:t>
            </a:r>
          </a:p>
          <a:p>
            <a:endParaRPr lang="ru-RU" sz="2000" dirty="0">
              <a:latin typeface="Tahoma" panose="020B0604030504040204" pitchFamily="34" charset="0"/>
              <a:ea typeface="Tahoma" panose="020B0604030504040204" pitchFamily="34" charset="0"/>
              <a:cs typeface="Tahoma" panose="020B0604030504040204" pitchFamily="34" charset="0"/>
            </a:endParaRPr>
          </a:p>
          <a:p>
            <a:r>
              <a:rPr lang="ru-RU" sz="2000" dirty="0">
                <a:latin typeface="Tahoma" panose="020B0604030504040204" pitchFamily="34" charset="0"/>
                <a:ea typeface="Tahoma" panose="020B0604030504040204" pitchFamily="34" charset="0"/>
                <a:cs typeface="Tahoma" panose="020B0604030504040204" pitchFamily="34" charset="0"/>
              </a:rPr>
              <a:t>	К концу августа 1917 года в стране сложилась ситуация, когда народ потерял веру во Временное правительство. В городах активно проходили манифестации против Правительства. Рост доверия народа к большевикам рос. Ленин дал россиянам простоту. Простые тезисы большевиков содержали именно те пункты, которые хотели видеть люди. Приход Большевиков к власти казался тогда весьма вероятным. Это знал и Керенский, который всеми силами противостоял Ленину.</a:t>
            </a:r>
            <a:endParaRPr lang="ru-RU" sz="2000" dirty="0"/>
          </a:p>
        </p:txBody>
      </p:sp>
    </p:spTree>
    <p:extLst>
      <p:ext uri="{BB962C8B-B14F-4D97-AF65-F5344CB8AC3E}">
        <p14:creationId xmlns:p14="http://schemas.microsoft.com/office/powerpoint/2010/main" val="346860016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5</a:t>
            </a:r>
          </a:p>
        </p:txBody>
      </p:sp>
      <p:sp>
        <p:nvSpPr>
          <p:cNvPr id="2" name="Прямоугольник 1"/>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Приход к власти большевиков в октябре 1917 г. Первые месяцы советской власти (осень 1917 – лето 1918 гг.)</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pic>
        <p:nvPicPr>
          <p:cNvPr id="1030" name="Picture 6">
            <a:extLst>
              <a:ext uri="{FF2B5EF4-FFF2-40B4-BE49-F238E27FC236}">
                <a16:creationId xmlns:a16="http://schemas.microsoft.com/office/drawing/2014/main" id="{9DF90150-5A69-4228-885C-529E206E4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174" y="1529595"/>
            <a:ext cx="6908743" cy="40408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8028CA-1950-4832-B0BE-C72ED1706BD8}"/>
              </a:ext>
            </a:extLst>
          </p:cNvPr>
          <p:cNvSpPr txBox="1"/>
          <p:nvPr/>
        </p:nvSpPr>
        <p:spPr>
          <a:xfrm>
            <a:off x="2826525" y="5570452"/>
            <a:ext cx="6022040" cy="338554"/>
          </a:xfrm>
          <a:prstGeom prst="rect">
            <a:avLst/>
          </a:prstGeom>
          <a:noFill/>
        </p:spPr>
        <p:txBody>
          <a:bodyPr wrap="square" rtlCol="0">
            <a:spAutoFit/>
          </a:bodyPr>
          <a:lstStyle/>
          <a:p>
            <a:pPr algn="ctr"/>
            <a:r>
              <a:rPr lang="ru-RU" sz="1600" dirty="0"/>
              <a:t>Рисунок 1 – Октябрьская Революция 1917 года</a:t>
            </a:r>
          </a:p>
        </p:txBody>
      </p:sp>
    </p:spTree>
    <p:extLst>
      <p:ext uri="{BB962C8B-B14F-4D97-AF65-F5344CB8AC3E}">
        <p14:creationId xmlns:p14="http://schemas.microsoft.com/office/powerpoint/2010/main" val="408783047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6</a:t>
            </a:r>
          </a:p>
        </p:txBody>
      </p:sp>
      <p:sp>
        <p:nvSpPr>
          <p:cNvPr id="2" name="Прямоугольник 1"/>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Приход к власти большевиков в октябре 1917 г. Первые месяцы советской власти (осень 1917 – лето 1918 гг.)</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917912"/>
            <a:ext cx="11233706" cy="5940088"/>
          </a:xfrm>
          <a:prstGeom prst="rect">
            <a:avLst/>
          </a:prstGeom>
        </p:spPr>
        <p:txBody>
          <a:bodyPr wrap="square">
            <a:spAutoFit/>
          </a:bodyPr>
          <a:lstStyle/>
          <a:p>
            <a:pPr algn="ctr"/>
            <a:r>
              <a:rPr lang="ru-RU" sz="2000" b="1" dirty="0">
                <a:latin typeface="Tahoma" panose="020B0604030504040204" pitchFamily="34" charset="0"/>
                <a:ea typeface="Tahoma" panose="020B0604030504040204" pitchFamily="34" charset="0"/>
                <a:cs typeface="Tahoma" panose="020B0604030504040204" pitchFamily="34" charset="0"/>
              </a:rPr>
              <a:t>Приход большевиков к власти</a:t>
            </a:r>
          </a:p>
          <a:p>
            <a:r>
              <a:rPr lang="ru-RU" sz="2000" dirty="0">
                <a:latin typeface="Tahoma" panose="020B0604030504040204" pitchFamily="34" charset="0"/>
                <a:ea typeface="Tahoma" panose="020B0604030504040204" pitchFamily="34" charset="0"/>
                <a:cs typeface="Tahoma" panose="020B0604030504040204" pitchFamily="34" charset="0"/>
              </a:rPr>
              <a:t>	РСДРП(б), как называлась партия большевиков, активно стала расширять свои ряды. Люди с энтузиазмом вступали в партию, которая обещала навести в стране порядок и раздать землю народу. К началу февраля численность партии РСДРП(б) не превышала 24 тысяч человек по всей стране. К сентябрю это число составляло уже 350 тысяч человек. В сентябре 1917 года произошли новые выборы в Петроградский совет, на которых представители РСДРП(б) получили большинство. Сам же Совет возглавил Л.Д. Троцкий.</a:t>
            </a:r>
          </a:p>
          <a:p>
            <a:endParaRPr lang="ru-RU" sz="2000" dirty="0">
              <a:latin typeface="Tahoma" panose="020B0604030504040204" pitchFamily="34" charset="0"/>
              <a:ea typeface="Tahoma" panose="020B0604030504040204" pitchFamily="34" charset="0"/>
              <a:cs typeface="Tahoma" panose="020B0604030504040204" pitchFamily="34" charset="0"/>
            </a:endParaRPr>
          </a:p>
          <a:p>
            <a:r>
              <a:rPr lang="ru-RU" sz="2000" dirty="0">
                <a:latin typeface="Tahoma" panose="020B0604030504040204" pitchFamily="34" charset="0"/>
                <a:ea typeface="Tahoma" panose="020B0604030504040204" pitchFamily="34" charset="0"/>
                <a:cs typeface="Tahoma" panose="020B0604030504040204" pitchFamily="34" charset="0"/>
              </a:rPr>
              <a:t>	В стране росла популярность большевиков, их партия пользовалась народной любовью. Медлить было нельзя, Ленин решил сосредоточить власть в своих руках. 10 октября 1917 года В.И. Ленин провел тайное заседание Центрального Комитета своей партии. На повестке дня был только один вопрос, возможность вооруженного восстания и захвата власти. По итогам голосования 10 человек из 12 проголосовали за вооруженный захват власти. Противниками этой идеи были только Зиновьев Г.Е. и Каменев Л.Б..</a:t>
            </a:r>
          </a:p>
          <a:p>
            <a:endParaRPr lang="ru-RU" sz="2000" dirty="0">
              <a:latin typeface="Tahoma" panose="020B0604030504040204" pitchFamily="34" charset="0"/>
              <a:ea typeface="Tahoma" panose="020B0604030504040204" pitchFamily="34" charset="0"/>
              <a:cs typeface="Tahoma" panose="020B0604030504040204" pitchFamily="34" charset="0"/>
            </a:endParaRPr>
          </a:p>
          <a:p>
            <a:r>
              <a:rPr lang="ru-RU" sz="2000" dirty="0">
                <a:latin typeface="Tahoma" panose="020B0604030504040204" pitchFamily="34" charset="0"/>
                <a:ea typeface="Tahoma" panose="020B0604030504040204" pitchFamily="34" charset="0"/>
                <a:cs typeface="Tahoma" panose="020B0604030504040204" pitchFamily="34" charset="0"/>
              </a:rPr>
              <a:t>	12 октября 1917 года при Петроградском Совете был создан новый орган, получивший название Всероссийского Революционного Комитета. Октябрьская революция 1917 года была полностью разработана этим органом.</a:t>
            </a:r>
          </a:p>
          <a:p>
            <a:endParaRPr lang="ru-RU"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0208747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7</a:t>
            </a:r>
          </a:p>
        </p:txBody>
      </p:sp>
      <p:sp>
        <p:nvSpPr>
          <p:cNvPr id="2" name="Прямоугольник 1"/>
          <p:cNvSpPr/>
          <p:nvPr/>
        </p:nvSpPr>
        <p:spPr>
          <a:xfrm>
            <a:off x="287734" y="51153"/>
            <a:ext cx="9739747" cy="769441"/>
          </a:xfrm>
          <a:prstGeom prst="rect">
            <a:avLst/>
          </a:prstGeom>
        </p:spPr>
        <p:txBody>
          <a:bodyPr wrap="square">
            <a:spAutoFit/>
          </a:bodyPr>
          <a:lstStyle/>
          <a:p>
            <a:pPr lvl="0" algn="ctr"/>
            <a:r>
              <a:rPr lang="ru-RU" sz="2200" b="1" dirty="0">
                <a:latin typeface="Tahoma" panose="020B0604030504040204" pitchFamily="34" charset="0"/>
                <a:ea typeface="Tahoma" panose="020B0604030504040204" pitchFamily="34" charset="0"/>
                <a:cs typeface="Tahoma" panose="020B0604030504040204" pitchFamily="34" charset="0"/>
              </a:rPr>
              <a:t>Приход к власти большевиков в октябре 1917 г. Первые месяцы советской власти (осень 1917 – лето 1918 гг.)</a:t>
            </a:r>
            <a:endParaRPr lang="en-US"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820594"/>
            <a:ext cx="11233706" cy="5909310"/>
          </a:xfrm>
          <a:prstGeom prst="rect">
            <a:avLst/>
          </a:prstGeom>
        </p:spPr>
        <p:txBody>
          <a:bodyPr wrap="square">
            <a:spAutoFit/>
          </a:bodyPr>
          <a:lstStyle/>
          <a:p>
            <a:pPr algn="ctr"/>
            <a:r>
              <a:rPr lang="ru-RU" b="1" dirty="0">
                <a:latin typeface="Tahoma" panose="020B0604030504040204" pitchFamily="34" charset="0"/>
                <a:ea typeface="Tahoma" panose="020B0604030504040204" pitchFamily="34" charset="0"/>
                <a:cs typeface="Tahoma" panose="020B0604030504040204" pitchFamily="34" charset="0"/>
              </a:rPr>
              <a:t>ПЕРВЫЕ МЕСЯЦЫ СОВЕТСКОЙ ВЛАСТИ</a:t>
            </a:r>
          </a:p>
          <a:p>
            <a:pPr algn="just"/>
            <a:r>
              <a:rPr lang="ru-RU" dirty="0">
                <a:latin typeface="Tahoma" panose="020B0604030504040204" pitchFamily="34" charset="0"/>
                <a:ea typeface="Tahoma" panose="020B0604030504040204" pitchFamily="34" charset="0"/>
                <a:cs typeface="Tahoma" panose="020B0604030504040204" pitchFamily="34" charset="0"/>
              </a:rPr>
              <a:t>	В массовом сознании утвердилось мнение, что первым этапом истории Советского государства был военный коммунизм. На самом деле переход к политике военного коммунизма начал осуществляться только летом 1918 г. с началом крупномасштабной гражданской войны.</a:t>
            </a:r>
          </a:p>
          <a:p>
            <a:pPr algn="just"/>
            <a:endParaRPr lang="ru-RU" dirty="0">
              <a:latin typeface="Tahoma" panose="020B0604030504040204" pitchFamily="34" charset="0"/>
              <a:ea typeface="Tahoma" panose="020B0604030504040204" pitchFamily="34" charset="0"/>
              <a:cs typeface="Tahoma" panose="020B0604030504040204" pitchFamily="34" charset="0"/>
            </a:endParaRPr>
          </a:p>
          <a:p>
            <a:pPr algn="just"/>
            <a:r>
              <a:rPr lang="ru-RU" dirty="0">
                <a:latin typeface="Tahoma" panose="020B0604030504040204" pitchFamily="34" charset="0"/>
                <a:ea typeface="Tahoma" panose="020B0604030504040204" pitchFamily="34" charset="0"/>
                <a:cs typeface="Tahoma" panose="020B0604030504040204" pitchFamily="34" charset="0"/>
              </a:rPr>
              <a:t>	Для короткого периода с ноября 1917 до лета 1918 года характерно относительно мирное развитие процессов в стране. Советская власть постепенно распространилась на всю огромную территорию от Балтики до Тихого океана, отдельные контрреволюционные мятежи были локализованы и подавлены. Заключение Брестского мира в марте 1918 г. создало предпосылки для стабилизации положения и переноса центра тяжести в работе Советского правительства в хозяйственную сферу. Именно в первые месяцы Советской власти были приняты многие принципиальные решения и разработаны подходы, определившие дальнейшую судьбу нашего государства.</a:t>
            </a:r>
          </a:p>
          <a:p>
            <a:pPr algn="just"/>
            <a:endParaRPr lang="ru-RU" dirty="0">
              <a:latin typeface="Tahoma" panose="020B0604030504040204" pitchFamily="34" charset="0"/>
              <a:ea typeface="Tahoma" panose="020B0604030504040204" pitchFamily="34" charset="0"/>
              <a:cs typeface="Tahoma" panose="020B0604030504040204" pitchFamily="34" charset="0"/>
            </a:endParaRPr>
          </a:p>
          <a:p>
            <a:pPr algn="just"/>
            <a:r>
              <a:rPr lang="ru-RU" dirty="0">
                <a:latin typeface="Tahoma" panose="020B0604030504040204" pitchFamily="34" charset="0"/>
                <a:ea typeface="Tahoma" panose="020B0604030504040204" pitchFamily="34" charset="0"/>
                <a:cs typeface="Tahoma" panose="020B0604030504040204" pitchFamily="34" charset="0"/>
              </a:rPr>
              <a:t>	Для первых лет Советской власти характерна многоукладность экономики. В рассматриваемый период (ноябрь 1917 — лето 1918 г.) насчитывалось пять укладов: патриархальный (крестьяне, ведущие натуральное хозяйство), мелкотоварный (крестьяне, продававшие хлеб), частнохозяйственный капитализм, государственный капитализм (подконтрольные государству предприниматели) и социалистический, объединявший национализированные предприятия. В целом в народном хозяйстве Советской России, а затем Советского Союза вплоть до начала 30-х годов преобладало мелкотоварное крестьянское производство, определявшее лицо экономики.</a:t>
            </a:r>
            <a:endParaRPr lang="ru-RU" dirty="0"/>
          </a:p>
        </p:txBody>
      </p:sp>
    </p:spTree>
    <p:extLst>
      <p:ext uri="{BB962C8B-B14F-4D97-AF65-F5344CB8AC3E}">
        <p14:creationId xmlns:p14="http://schemas.microsoft.com/office/powerpoint/2010/main" val="3986391395"/>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1208</TotalTime>
  <Words>4493</Words>
  <Application>Microsoft Office PowerPoint</Application>
  <PresentationFormat>Широкоэкранный</PresentationFormat>
  <Paragraphs>195</Paragraphs>
  <Slides>26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26</vt:i4>
      </vt:variant>
    </vt:vector>
  </HeadingPairs>
  <TitlesOfParts>
    <vt:vector size="33" baseType="lpstr">
      <vt:lpstr>Arial</vt:lpstr>
      <vt:lpstr>Century Gothic</vt:lpstr>
      <vt:lpstr>Tahoma</vt:lpstr>
      <vt:lpstr>Times New Roman</vt:lpstr>
      <vt:lpstr>Wingdings</vt:lpstr>
      <vt:lpstr>Wingdings 3</vt:lpstr>
      <vt:lpstr>Ион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Kikuzawa Sees You</cp:lastModifiedBy>
  <cp:revision>87</cp:revision>
  <dcterms:created xsi:type="dcterms:W3CDTF">2022-10-27T16:31:09Z</dcterms:created>
  <dcterms:modified xsi:type="dcterms:W3CDTF">2023-01-05T18:54:23Z</dcterms:modified>
</cp:coreProperties>
</file>