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72" r:id="rId7"/>
    <p:sldId id="288" r:id="rId8"/>
    <p:sldId id="289" r:id="rId9"/>
    <p:sldId id="287" r:id="rId10"/>
    <p:sldId id="279" r:id="rId11"/>
    <p:sldId id="280" r:id="rId12"/>
    <p:sldId id="281" r:id="rId13"/>
    <p:sldId id="282" r:id="rId14"/>
    <p:sldId id="283" r:id="rId15"/>
    <p:sldId id="284" r:id="rId16"/>
    <p:sldId id="285" r:id="rId17"/>
    <p:sldId id="286" r:id="rId18"/>
    <p:sldId id="278" r:id="rId19"/>
    <p:sldId id="277" r:id="rId20"/>
    <p:sldId id="273" r:id="rId21"/>
    <p:sldId id="274" r:id="rId22"/>
    <p:sldId id="275" r:id="rId23"/>
    <p:sldId id="276" r:id="rId24"/>
    <p:sldId id="290" r:id="rId25"/>
    <p:sldId id="291" r:id="rId26"/>
    <p:sldId id="292" r:id="rId27"/>
    <p:sldId id="268" r:id="rId28"/>
    <p:sldId id="269" r:id="rId29"/>
    <p:sldId id="27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5" autoAdjust="0"/>
    <p:restoredTop sz="94660"/>
  </p:normalViewPr>
  <p:slideViewPr>
    <p:cSldViewPr snapToGrid="0">
      <p:cViewPr varScale="1">
        <p:scale>
          <a:sx n="71" d="100"/>
          <a:sy n="71" d="100"/>
        </p:scale>
        <p:origin x="76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ru-RU"/>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1/7/2023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1/7/2023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1/7/2023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1/7/2023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1/7/2023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biblioclub.ru/index.php?page=book_view_red&amp;book_id=684222" TargetMode="External"/><Relationship Id="rId2" Type="http://schemas.openxmlformats.org/officeDocument/2006/relationships/hyperlink" Target="https://biblioclub.ru/index.php?page=book_view_red&amp;book_id=364168"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132407" y="136252"/>
            <a:ext cx="79763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r>
              <a:rPr lang="ru-RU" altLang="ru-RU" sz="2000" b="1" dirty="0">
                <a:ea typeface="Tahoma" panose="020B0604030504040204" pitchFamily="34" charset="0"/>
                <a:cs typeface="Tahoma" panose="020B0604030504040204" pitchFamily="34" charset="0"/>
              </a:rPr>
              <a:t>Донской Государственный Технический Университет.</a:t>
            </a:r>
          </a:p>
          <a:p>
            <a:pPr algn="ctr" eaLnBrk="1" hangingPunct="1">
              <a:defRPr/>
            </a:pPr>
            <a:r>
              <a:rPr lang="ru-RU" altLang="ru-RU" sz="2000" b="1" dirty="0">
                <a:ea typeface="Tahoma" panose="020B0604030504040204" pitchFamily="34" charset="0"/>
                <a:cs typeface="Tahoma" panose="020B0604030504040204" pitchFamily="34" charset="0"/>
              </a:rPr>
              <a:t>Факультет: Информатика и вычислительная техника.</a:t>
            </a:r>
          </a:p>
          <a:p>
            <a:pPr algn="ctr" eaLnBrk="1" hangingPunct="1">
              <a:defRPr/>
            </a:pPr>
            <a:r>
              <a:rPr lang="ru-RU" altLang="ru-RU" sz="2000" b="1" dirty="0">
                <a:ea typeface="Tahoma" panose="020B0604030504040204" pitchFamily="34" charset="0"/>
                <a:cs typeface="Tahoma" panose="020B0604030504040204" pitchFamily="34" charset="0"/>
              </a:rPr>
              <a:t>Предмет: история (история России, всеобщая история)</a:t>
            </a:r>
          </a:p>
        </p:txBody>
      </p:sp>
      <p:sp>
        <p:nvSpPr>
          <p:cNvPr id="6" name="Прямоугольник 5"/>
          <p:cNvSpPr/>
          <p:nvPr/>
        </p:nvSpPr>
        <p:spPr>
          <a:xfrm>
            <a:off x="1548602" y="2256352"/>
            <a:ext cx="9143999" cy="430887"/>
          </a:xfrm>
          <a:prstGeom prst="rect">
            <a:avLst/>
          </a:prstGeom>
        </p:spPr>
        <p:txBody>
          <a:bodyPr wrap="square">
            <a:spAutoFit/>
          </a:bodyPr>
          <a:lstStyle/>
          <a:p>
            <a:pPr algn="ctr" eaLnBrk="1" hangingPunct="1">
              <a:defRPr/>
            </a:pPr>
            <a:r>
              <a:rPr lang="ru-RU" altLang="ru-RU" sz="2200" b="1" dirty="0">
                <a:latin typeface="Tahoma" panose="020B0604030504040204" pitchFamily="34" charset="0"/>
                <a:ea typeface="Tahoma" panose="020B0604030504040204" pitchFamily="34" charset="0"/>
                <a:cs typeface="Tahoma" panose="020B0604030504040204" pitchFamily="34" charset="0"/>
              </a:rPr>
              <a:t>Презентация по теме</a:t>
            </a:r>
            <a:endParaRPr lang="ru-RU" sz="2200"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2"/>
          <p:cNvSpPr>
            <a:spLocks noChangeArrowheads="1"/>
          </p:cNvSpPr>
          <p:nvPr/>
        </p:nvSpPr>
        <p:spPr bwMode="auto">
          <a:xfrm>
            <a:off x="1288650" y="2687239"/>
            <a:ext cx="9663905" cy="42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lnSpc>
                <a:spcPct val="107000"/>
              </a:lnSpc>
              <a:spcAft>
                <a:spcPts val="800"/>
              </a:spcAft>
              <a:buNone/>
            </a:pPr>
            <a:r>
              <a:rPr lang="ru-RU" sz="2200" dirty="0">
                <a:effectLst/>
                <a:ea typeface="Tahoma" panose="020B0604030504040204" pitchFamily="34" charset="0"/>
                <a:cs typeface="Tahoma" panose="020B0604030504040204" pitchFamily="34" charset="0"/>
              </a:rPr>
              <a:t>Великая Отечественная война 1941 – 1945 </a:t>
            </a:r>
            <a:r>
              <a:rPr lang="ru-RU" sz="2200" dirty="0" err="1">
                <a:effectLst/>
                <a:ea typeface="Tahoma" panose="020B0604030504040204" pitchFamily="34" charset="0"/>
                <a:cs typeface="Tahoma" panose="020B0604030504040204" pitchFamily="34" charset="0"/>
              </a:rPr>
              <a:t>гг</a:t>
            </a:r>
            <a:endParaRPr lang="ru-RU" sz="2200" dirty="0">
              <a:effectLst/>
              <a:ea typeface="Tahoma" panose="020B0604030504040204" pitchFamily="34" charset="0"/>
              <a:cs typeface="Tahoma" panose="020B0604030504040204" pitchFamily="34" charset="0"/>
            </a:endParaRPr>
          </a:p>
        </p:txBody>
      </p:sp>
      <p:sp>
        <p:nvSpPr>
          <p:cNvPr id="10" name="TextBox 6"/>
          <p:cNvSpPr txBox="1"/>
          <p:nvPr/>
        </p:nvSpPr>
        <p:spPr>
          <a:xfrm>
            <a:off x="7258640" y="3705980"/>
            <a:ext cx="4532720" cy="2031325"/>
          </a:xfrm>
          <a:prstGeom prst="rect">
            <a:avLst/>
          </a:prstGeom>
        </p:spPr>
        <p:txBody>
          <a:bodyPr wrap="square" lIns="0" tIns="0" rIns="0" bIns="0" rtlCol="0" anchor="t">
            <a:spAutoFit/>
          </a:bodyPr>
          <a:lstStyle/>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Выполнили</a:t>
            </a:r>
            <a:r>
              <a:rPr lang="en-US" sz="2200" dirty="0">
                <a:latin typeface="Tahoma" panose="020B0604030504040204" pitchFamily="34" charset="0"/>
                <a:ea typeface="Tahoma" panose="020B0604030504040204" pitchFamily="34" charset="0"/>
                <a:cs typeface="Tahoma" panose="020B0604030504040204" pitchFamily="34" charset="0"/>
              </a:rPr>
              <a:t>:</a:t>
            </a: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Заболотный</a:t>
            </a:r>
            <a:r>
              <a:rPr lang="en-US" sz="2200" dirty="0">
                <a:latin typeface="Tahoma" panose="020B0604030504040204" pitchFamily="34" charset="0"/>
                <a:ea typeface="Tahoma" panose="020B0604030504040204" pitchFamily="34" charset="0"/>
                <a:cs typeface="Tahoma" panose="020B0604030504040204" pitchFamily="34" charset="0"/>
              </a:rPr>
              <a:t> И.А.</a:t>
            </a:r>
          </a:p>
          <a:p>
            <a:pPr algn="r">
              <a:spcBef>
                <a:spcPct val="0"/>
              </a:spcBef>
            </a:pPr>
            <a:r>
              <a:rPr lang="en-US" sz="2200" dirty="0">
                <a:latin typeface="Tahoma" panose="020B0604030504040204" pitchFamily="34" charset="0"/>
                <a:ea typeface="Tahoma" panose="020B0604030504040204" pitchFamily="34" charset="0"/>
                <a:cs typeface="Tahoma" panose="020B0604030504040204" pitchFamily="34" charset="0"/>
              </a:rPr>
              <a:t>Котелевец К.А.</a:t>
            </a:r>
            <a:endParaRPr lang="ru-RU" sz="2200" dirty="0">
              <a:latin typeface="Tahoma" panose="020B0604030504040204" pitchFamily="34" charset="0"/>
              <a:ea typeface="Tahoma" panose="020B0604030504040204" pitchFamily="34" charset="0"/>
              <a:cs typeface="Tahoma" panose="020B0604030504040204" pitchFamily="34" charset="0"/>
            </a:endParaRPr>
          </a:p>
          <a:p>
            <a:pPr algn="r">
              <a:spcBef>
                <a:spcPct val="0"/>
              </a:spcBef>
            </a:pPr>
            <a:endParaRPr lang="en-US" sz="2200" dirty="0">
              <a:latin typeface="Tahoma" panose="020B0604030504040204" pitchFamily="34" charset="0"/>
              <a:ea typeface="Tahoma" panose="020B0604030504040204" pitchFamily="34" charset="0"/>
              <a:cs typeface="Tahoma" panose="020B0604030504040204" pitchFamily="34" charset="0"/>
            </a:endParaRP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Проверил</a:t>
            </a:r>
            <a:r>
              <a:rPr lang="en-US" sz="2200" dirty="0">
                <a:latin typeface="Tahoma" panose="020B0604030504040204" pitchFamily="34" charset="0"/>
                <a:ea typeface="Tahoma" panose="020B0604030504040204" pitchFamily="34" charset="0"/>
                <a:cs typeface="Tahoma" panose="020B0604030504040204" pitchFamily="34" charset="0"/>
              </a:rPr>
              <a:t>:</a:t>
            </a: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Воскобойников</a:t>
            </a:r>
            <a:r>
              <a:rPr lang="en-US" sz="2200" dirty="0">
                <a:latin typeface="Tahoma" panose="020B0604030504040204" pitchFamily="34" charset="0"/>
                <a:ea typeface="Tahoma" panose="020B0604030504040204" pitchFamily="34" charset="0"/>
                <a:cs typeface="Tahoma" panose="020B0604030504040204" pitchFamily="34" charset="0"/>
              </a:rPr>
              <a:t> С. Г.</a:t>
            </a:r>
          </a:p>
        </p:txBody>
      </p:sp>
      <p:sp>
        <p:nvSpPr>
          <p:cNvPr id="11" name="TextBox 7"/>
          <p:cNvSpPr txBox="1"/>
          <p:nvPr/>
        </p:nvSpPr>
        <p:spPr>
          <a:xfrm>
            <a:off x="4580256" y="6087930"/>
            <a:ext cx="3080695" cy="677108"/>
          </a:xfrm>
          <a:prstGeom prst="rect">
            <a:avLst/>
          </a:prstGeom>
        </p:spPr>
        <p:txBody>
          <a:bodyPr lIns="0" tIns="0" rIns="0" bIns="0" rtlCol="0" anchor="t">
            <a:spAutoFit/>
          </a:bodyPr>
          <a:lstStyle/>
          <a:p>
            <a:pPr algn="ct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Ростов-на-Дону</a:t>
            </a:r>
            <a:endParaRPr lang="en-US" sz="2200" dirty="0">
              <a:latin typeface="Tahoma" panose="020B0604030504040204" pitchFamily="34" charset="0"/>
              <a:ea typeface="Tahoma" panose="020B0604030504040204" pitchFamily="34" charset="0"/>
              <a:cs typeface="Tahoma" panose="020B0604030504040204" pitchFamily="34" charset="0"/>
            </a:endParaRPr>
          </a:p>
          <a:p>
            <a:pPr algn="ctr">
              <a:spcBef>
                <a:spcPct val="0"/>
              </a:spcBef>
            </a:pPr>
            <a:r>
              <a:rPr lang="en-US" sz="2200" dirty="0">
                <a:latin typeface="Tahoma" panose="020B0604030504040204" pitchFamily="34" charset="0"/>
                <a:ea typeface="Tahoma" panose="020B0604030504040204" pitchFamily="34" charset="0"/>
                <a:cs typeface="Tahoma" panose="020B0604030504040204" pitchFamily="34" charset="0"/>
              </a:rPr>
              <a:t>2022</a:t>
            </a:r>
          </a:p>
        </p:txBody>
      </p:sp>
    </p:spTree>
    <p:extLst>
      <p:ext uri="{BB962C8B-B14F-4D97-AF65-F5344CB8AC3E}">
        <p14:creationId xmlns:p14="http://schemas.microsoft.com/office/powerpoint/2010/main" val="38241234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8</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Герои и подвиги.</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945695"/>
            <a:ext cx="6166854" cy="5450403"/>
          </a:xfrm>
          <a:prstGeom prst="rect">
            <a:avLst/>
          </a:prstGeom>
        </p:spPr>
        <p:txBody>
          <a:bodyPr wrap="square">
            <a:spAutoFit/>
          </a:bodyPr>
          <a:lstStyle/>
          <a:p>
            <a:pPr algn="ctr">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Николай Гастелло (1907-1941)</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Военный летчик, командир 2-й эскадрильи 207-го дальнебомбардировочного авиационного полка, капитан.</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Работал слесарем, затем в 1932 году был призван на службу в Красную Армию. Попал в авиаполк, где стал летчиком. Николай Гастелло участвовал в трех войнах. За год до Великой Отечественной он получил звание капитана.</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26 июня 1941 года экипаж под командованием капитана Гастелло вылетел для удара по немецкой механизированной колонне. Дело было на дороге между белорусскими городами Молодечно и Радошковичи. Но колонна хорошо охранялась вражеской артиллерией. Завязался бой. Самолет Гастелло был подбит из зенитки. Снаряд повредил топливный бак, машина загорелась. Летчик мог катапультироваться, но он решил исполнить воинский долг до конца. Николай Гастелло направил горящую машину прямо на колонну врага. Это был первый огненный таран в Великой Отечественной войне.</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Фамилия храброго летчика стала нарицательной. До конца войны всех асов, решившихся пойти на таран, называли </a:t>
            </a:r>
            <a:r>
              <a:rPr lang="ru-RU" sz="1400" dirty="0" err="1">
                <a:latin typeface="Tahoma" panose="020B0604030504040204" pitchFamily="34" charset="0"/>
                <a:ea typeface="Tahoma" panose="020B0604030504040204" pitchFamily="34" charset="0"/>
                <a:cs typeface="Tahoma" panose="020B0604030504040204" pitchFamily="34" charset="0"/>
              </a:rPr>
              <a:t>гастелловцы</a:t>
            </a:r>
            <a:r>
              <a:rPr lang="ru-RU" sz="1400" dirty="0">
                <a:latin typeface="Tahoma" panose="020B0604030504040204" pitchFamily="34" charset="0"/>
                <a:ea typeface="Tahoma" panose="020B0604030504040204" pitchFamily="34" charset="0"/>
                <a:cs typeface="Tahoma" panose="020B0604030504040204" pitchFamily="34" charset="0"/>
              </a:rPr>
              <a:t>. Если следовать официальной статистике, то за всю войну было совершено почти шестьсот таранов соперника.</a:t>
            </a:r>
            <a:endParaRPr lang="ru-RU" sz="1400" dirty="0"/>
          </a:p>
        </p:txBody>
      </p:sp>
      <p:pic>
        <p:nvPicPr>
          <p:cNvPr id="2050" name="Picture 2">
            <a:extLst>
              <a:ext uri="{FF2B5EF4-FFF2-40B4-BE49-F238E27FC236}">
                <a16:creationId xmlns:a16="http://schemas.microsoft.com/office/drawing/2014/main" id="{E7B8BE41-3A67-410B-938D-308ACEA0D2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0459" y="1192551"/>
            <a:ext cx="3200400" cy="44728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E327D7-F62F-4B33-829A-0B09AA213710}"/>
              </a:ext>
            </a:extLst>
          </p:cNvPr>
          <p:cNvSpPr txBox="1"/>
          <p:nvPr/>
        </p:nvSpPr>
        <p:spPr>
          <a:xfrm>
            <a:off x="7461359" y="5712242"/>
            <a:ext cx="3581430" cy="369332"/>
          </a:xfrm>
          <a:prstGeom prst="rect">
            <a:avLst/>
          </a:prstGeom>
          <a:noFill/>
        </p:spPr>
        <p:txBody>
          <a:bodyPr wrap="none" rtlCol="0">
            <a:spAutoFit/>
          </a:bodyPr>
          <a:lstStyle/>
          <a:p>
            <a:r>
              <a:rPr lang="ru-RU" dirty="0"/>
              <a:t>Рисунок 2 – </a:t>
            </a:r>
            <a:r>
              <a:rPr lang="ru-RU" sz="1800" dirty="0">
                <a:latin typeface="Tahoma" panose="020B0604030504040204" pitchFamily="34" charset="0"/>
                <a:ea typeface="Tahoma" panose="020B0604030504040204" pitchFamily="34" charset="0"/>
                <a:cs typeface="Tahoma" panose="020B0604030504040204" pitchFamily="34" charset="0"/>
              </a:rPr>
              <a:t>Николай Гастелло </a:t>
            </a:r>
            <a:endParaRPr lang="ru-RU" dirty="0"/>
          </a:p>
        </p:txBody>
      </p:sp>
    </p:spTree>
    <p:extLst>
      <p:ext uri="{BB962C8B-B14F-4D97-AF65-F5344CB8AC3E}">
        <p14:creationId xmlns:p14="http://schemas.microsoft.com/office/powerpoint/2010/main" val="1334942618"/>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9</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Герои и подвиги.</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945695"/>
            <a:ext cx="6166854" cy="5181098"/>
          </a:xfrm>
          <a:prstGeom prst="rect">
            <a:avLst/>
          </a:prstGeom>
        </p:spPr>
        <p:txBody>
          <a:bodyPr wrap="square">
            <a:spAutoFit/>
          </a:bodyPr>
          <a:lstStyle/>
          <a:p>
            <a:pPr algn="ctr">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Леня Голиков (1926-1943)</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Бригадный разведчик 67-го отряда 4-й ленинградской партизанской бригады.</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Лене было 15 лет, когда началась война. Он уже работал на заводе, окончив семилетку. Когда фашисты захватили его родную Новгородскую область, Леня пошел в партизаны.</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Он был храбр и решителен, командование его ценило. За несколько лет, проведенных в партизанском отряде, он участвовал в 27 операциях. На его счету несколько разрушенных мостов в тылу врага, 78 уничтоженных немцев, 10 составов с боеприпасами.</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Именно он летом 1942 года недалеко от деревни Варницы подорвал машину, в которой находился немецкий генерал-майор инженерных войск Рихард фон </a:t>
            </a:r>
            <a:r>
              <a:rPr lang="ru-RU" sz="1400" dirty="0" err="1">
                <a:latin typeface="Tahoma" panose="020B0604030504040204" pitchFamily="34" charset="0"/>
                <a:ea typeface="Tahoma" panose="020B0604030504040204" pitchFamily="34" charset="0"/>
                <a:cs typeface="Tahoma" panose="020B0604030504040204" pitchFamily="34" charset="0"/>
              </a:rPr>
              <a:t>Виртц</a:t>
            </a:r>
            <a:r>
              <a:rPr lang="ru-RU" sz="1400" dirty="0">
                <a:latin typeface="Tahoma" panose="020B0604030504040204" pitchFamily="34" charset="0"/>
                <a:ea typeface="Tahoma" panose="020B0604030504040204" pitchFamily="34" charset="0"/>
                <a:cs typeface="Tahoma" panose="020B0604030504040204" pitchFamily="34" charset="0"/>
              </a:rPr>
              <a:t>. Голиков сумел добыть важные документы о наступлении немцев. Атака противника была сорвана, а молодой герой за этот подвиг был представлен к званию Героя Советского Союза.</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Зимой 1943 года значительно превосходящий отряд противника неожиданно атаковал партизан у села Острая Лука. Леня Голиков погиб как настоящий герой - в бою.</a:t>
            </a:r>
            <a:endParaRPr lang="ru-RU" sz="1400" dirty="0"/>
          </a:p>
        </p:txBody>
      </p:sp>
      <p:pic>
        <p:nvPicPr>
          <p:cNvPr id="3074" name="Picture 2">
            <a:extLst>
              <a:ext uri="{FF2B5EF4-FFF2-40B4-BE49-F238E27FC236}">
                <a16:creationId xmlns:a16="http://schemas.microsoft.com/office/drawing/2014/main" id="{E53F2FC7-C311-4D1F-8AB2-FE3FEF90F7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3866" y="1226217"/>
            <a:ext cx="3020668" cy="44055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E775331-8FC9-4181-8FD6-50B784C37EC7}"/>
              </a:ext>
            </a:extLst>
          </p:cNvPr>
          <p:cNvSpPr txBox="1"/>
          <p:nvPr/>
        </p:nvSpPr>
        <p:spPr>
          <a:xfrm>
            <a:off x="7763866" y="5751245"/>
            <a:ext cx="3041217" cy="369332"/>
          </a:xfrm>
          <a:prstGeom prst="rect">
            <a:avLst/>
          </a:prstGeom>
          <a:noFill/>
        </p:spPr>
        <p:txBody>
          <a:bodyPr wrap="none" rtlCol="0">
            <a:spAutoFit/>
          </a:bodyPr>
          <a:lstStyle/>
          <a:p>
            <a:r>
              <a:rPr lang="ru-RU" dirty="0"/>
              <a:t>Рисунок 3 – </a:t>
            </a:r>
            <a:r>
              <a:rPr lang="ru-RU" sz="1800" dirty="0">
                <a:latin typeface="Tahoma" panose="020B0604030504040204" pitchFamily="34" charset="0"/>
                <a:ea typeface="Tahoma" panose="020B0604030504040204" pitchFamily="34" charset="0"/>
                <a:cs typeface="Tahoma" panose="020B0604030504040204" pitchFamily="34" charset="0"/>
              </a:rPr>
              <a:t>Леня Голиков</a:t>
            </a:r>
            <a:endParaRPr lang="ru-RU" dirty="0"/>
          </a:p>
        </p:txBody>
      </p:sp>
    </p:spTree>
    <p:extLst>
      <p:ext uri="{BB962C8B-B14F-4D97-AF65-F5344CB8AC3E}">
        <p14:creationId xmlns:p14="http://schemas.microsoft.com/office/powerpoint/2010/main" val="369568159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10</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Герои и подвиги.</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1107755"/>
            <a:ext cx="6166854" cy="4642489"/>
          </a:xfrm>
          <a:prstGeom prst="rect">
            <a:avLst/>
          </a:prstGeom>
        </p:spPr>
        <p:txBody>
          <a:bodyPr wrap="square">
            <a:spAutoFit/>
          </a:bodyPr>
          <a:lstStyle/>
          <a:p>
            <a:pPr algn="ctr">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Зина Портнова (1926-1944)</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Пионер. Разведчица партизанского отряда имени Ворошилова на оккупированной фашистами территории.</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Зина родилась и ходила в школу в Ленинграде. Однако война застала ее на территории Белоруссии, куда она приехала на каникулы.</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В 1942 году 16-летняя Зина вступила в подпольную организацию «Юные мстители». Она распространяла на оккупированных территориях антифашистские листовки. Затем под прикрытием устроилась работать в столовую для немецких офицеров, где совершила несколько диверсий и лишь чудом не была схвачена врагом. Ее мужеству удивлялись многие опытные военные.</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В 1943 году Зина Портнова ушла в партизаны и продолжила заниматься диверсиями в тылу врага. Из-за усилий перебежчиков, сдавших Зину фашистам, попала в плен. В застенках ее допрашивали и пытали. Но Зина молчала, не выдавая своих. На одном из таких допросов она схватила со стола пистолет и застрелила троих гитлеровцев. После этого ее расстреляли в тюрьме.</a:t>
            </a:r>
            <a:endParaRPr lang="ru-RU" sz="1400" dirty="0"/>
          </a:p>
        </p:txBody>
      </p:sp>
      <p:pic>
        <p:nvPicPr>
          <p:cNvPr id="4098" name="Picture 2">
            <a:extLst>
              <a:ext uri="{FF2B5EF4-FFF2-40B4-BE49-F238E27FC236}">
                <a16:creationId xmlns:a16="http://schemas.microsoft.com/office/drawing/2014/main" id="{0DD51421-944D-4915-B948-B9FC21286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997" y="1216959"/>
            <a:ext cx="3134748" cy="44240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F08F93-AFEC-4A17-9B70-433B07FF7178}"/>
              </a:ext>
            </a:extLst>
          </p:cNvPr>
          <p:cNvSpPr txBox="1"/>
          <p:nvPr/>
        </p:nvSpPr>
        <p:spPr>
          <a:xfrm>
            <a:off x="7533577" y="5631095"/>
            <a:ext cx="3239990" cy="369332"/>
          </a:xfrm>
          <a:prstGeom prst="rect">
            <a:avLst/>
          </a:prstGeom>
          <a:noFill/>
        </p:spPr>
        <p:txBody>
          <a:bodyPr wrap="none" rtlCol="0">
            <a:spAutoFit/>
          </a:bodyPr>
          <a:lstStyle/>
          <a:p>
            <a:r>
              <a:rPr lang="ru-RU" dirty="0"/>
              <a:t>Рисунок 4 – </a:t>
            </a:r>
            <a:r>
              <a:rPr lang="ru-RU" sz="1800" dirty="0">
                <a:latin typeface="Tahoma" panose="020B0604030504040204" pitchFamily="34" charset="0"/>
                <a:ea typeface="Tahoma" panose="020B0604030504040204" pitchFamily="34" charset="0"/>
                <a:cs typeface="Tahoma" panose="020B0604030504040204" pitchFamily="34" charset="0"/>
              </a:rPr>
              <a:t>Зина Портнова </a:t>
            </a:r>
            <a:endParaRPr lang="ru-RU" dirty="0"/>
          </a:p>
        </p:txBody>
      </p:sp>
    </p:spTree>
    <p:extLst>
      <p:ext uri="{BB962C8B-B14F-4D97-AF65-F5344CB8AC3E}">
        <p14:creationId xmlns:p14="http://schemas.microsoft.com/office/powerpoint/2010/main" val="179794717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11</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Герои и подвиги.</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1107755"/>
            <a:ext cx="5588631" cy="5450403"/>
          </a:xfrm>
          <a:prstGeom prst="rect">
            <a:avLst/>
          </a:prstGeom>
        </p:spPr>
        <p:txBody>
          <a:bodyPr wrap="square">
            <a:spAutoFit/>
          </a:bodyPr>
          <a:lstStyle/>
          <a:p>
            <a:pPr algn="ctr">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Молодая гвардия (1942-1943)</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Подпольная антифашистская организация, действовавшая в районе современной Луганской области. Насчитывала более ста человек. Младшему участнику было 14 лет.</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Эта молодежная подпольная организация была образована сразу после оккупации Луганской области. В нее вошли как кадровые военные, оказавшиеся отрезанными от основных частей, так и местная молодежь. Среди самых известных участников: Олег Кошевой, Ульяна Громова, Любовь Шевцова, Василий Левашов, Сергей Тюленин и многие другие молодые люди.</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«Молодая гвардия» выпускала листовки и совершала диверсии против фашистов. Однажды им удалось вывести из строя целую мастерскую по ремонту танков, сжечь биржу, откуда фашисты угоняли людей на принудительные работы в Германию. Члены организации планировали устроить восстание, но были раскрыты из-за предателей. Фашисты поймали, пытали и расстреляли более семидесяти человек. Их подвиг увековечен в одной из самых известных военных книг Александра Фадеева и одноименной экранизации.</a:t>
            </a:r>
            <a:endParaRPr lang="ru-RU" sz="1400" dirty="0"/>
          </a:p>
        </p:txBody>
      </p:sp>
      <p:pic>
        <p:nvPicPr>
          <p:cNvPr id="5124" name="Picture 4">
            <a:extLst>
              <a:ext uri="{FF2B5EF4-FFF2-40B4-BE49-F238E27FC236}">
                <a16:creationId xmlns:a16="http://schemas.microsoft.com/office/drawing/2014/main" id="{B2943410-FD57-4049-9B77-4B055D4558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637" y="1416983"/>
            <a:ext cx="5365377" cy="40240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3CB609D-281D-44A3-BF1B-8EE64A9F7CB2}"/>
              </a:ext>
            </a:extLst>
          </p:cNvPr>
          <p:cNvSpPr txBox="1"/>
          <p:nvPr/>
        </p:nvSpPr>
        <p:spPr>
          <a:xfrm>
            <a:off x="6700260" y="5441016"/>
            <a:ext cx="4596130" cy="369332"/>
          </a:xfrm>
          <a:prstGeom prst="rect">
            <a:avLst/>
          </a:prstGeom>
          <a:noFill/>
        </p:spPr>
        <p:txBody>
          <a:bodyPr wrap="none" rtlCol="0">
            <a:spAutoFit/>
          </a:bodyPr>
          <a:lstStyle/>
          <a:p>
            <a:r>
              <a:rPr lang="ru-RU" dirty="0"/>
              <a:t>Рисунок 5 – </a:t>
            </a:r>
            <a:r>
              <a:rPr lang="ru-RU" dirty="0">
                <a:latin typeface="Tahoma" panose="020B0604030504040204" pitchFamily="34" charset="0"/>
                <a:ea typeface="Tahoma" panose="020B0604030504040204" pitchFamily="34" charset="0"/>
                <a:cs typeface="Tahoma" panose="020B0604030504040204" pitchFamily="34" charset="0"/>
              </a:rPr>
              <a:t>участники Молодой гвардии</a:t>
            </a:r>
            <a:endParaRPr lang="ru-RU" dirty="0"/>
          </a:p>
        </p:txBody>
      </p:sp>
    </p:spTree>
    <p:extLst>
      <p:ext uri="{BB962C8B-B14F-4D97-AF65-F5344CB8AC3E}">
        <p14:creationId xmlns:p14="http://schemas.microsoft.com/office/powerpoint/2010/main" val="4223156410"/>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12</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Герои и подвиги.</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1107755"/>
            <a:ext cx="5588631" cy="5450403"/>
          </a:xfrm>
          <a:prstGeom prst="rect">
            <a:avLst/>
          </a:prstGeom>
        </p:spPr>
        <p:txBody>
          <a:bodyPr wrap="square">
            <a:spAutoFit/>
          </a:bodyPr>
          <a:lstStyle/>
          <a:p>
            <a:pPr algn="ctr">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Панфиловцы</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28 человек из личного состава 4-й роты 2-го батальона 1075-го стрелкового полка.</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В ноябре 1941 года началось контрнаступление на Москву. Враг не останавливался ни перед чем, совершая решающий марш-бросок перед наступлением суровой зимы.</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В это время бойцы под командованием Ивана Панфилова заняли позицию на шоссе в семи километрах от Волоколамска - небольшого города под Москвой. Там они дали бой наступающим танковым частям. Сражение длилось четыре часа. За это время они уничтожили 18 бронированных машин, задержав атаку соперника и сорвав его планы. Все 28 человек (или почти все, здесь мнения историков расходятся) погибли.</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По легенде, политрук роты Василий Клочков перед решающей стадией боя обратился к бойцам с фразой, ставшей известной на всю страну: «Велика Россия, а отступать некуда - позади Москва!»</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Контрнаступление фашистов в итоге провалилось. Битва за Москву, которой отводили важнейшую роль в ходе войны, была проиграна оккупантами.</a:t>
            </a:r>
            <a:endParaRPr lang="ru-RU" sz="1400" dirty="0"/>
          </a:p>
        </p:txBody>
      </p:sp>
      <p:pic>
        <p:nvPicPr>
          <p:cNvPr id="6146" name="Picture 2">
            <a:extLst>
              <a:ext uri="{FF2B5EF4-FFF2-40B4-BE49-F238E27FC236}">
                <a16:creationId xmlns:a16="http://schemas.microsoft.com/office/drawing/2014/main" id="{A82491F5-3502-475F-84F3-D2F139F3B9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747" y="1842247"/>
            <a:ext cx="6000375" cy="337521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727B0F5-5FB4-479A-B528-AA9680DC2031}"/>
              </a:ext>
            </a:extLst>
          </p:cNvPr>
          <p:cNvSpPr txBox="1"/>
          <p:nvPr/>
        </p:nvSpPr>
        <p:spPr>
          <a:xfrm>
            <a:off x="7561606" y="5387228"/>
            <a:ext cx="2954655" cy="646331"/>
          </a:xfrm>
          <a:prstGeom prst="rect">
            <a:avLst/>
          </a:prstGeom>
          <a:noFill/>
        </p:spPr>
        <p:txBody>
          <a:bodyPr wrap="none" rtlCol="0">
            <a:spAutoFit/>
          </a:bodyPr>
          <a:lstStyle/>
          <a:p>
            <a:r>
              <a:rPr lang="ru-RU" dirty="0"/>
              <a:t>Рисунок 6 – </a:t>
            </a:r>
            <a:r>
              <a:rPr lang="ru-RU" sz="1800" dirty="0">
                <a:latin typeface="Tahoma" panose="020B0604030504040204" pitchFamily="34" charset="0"/>
                <a:ea typeface="Tahoma" panose="020B0604030504040204" pitchFamily="34" charset="0"/>
                <a:cs typeface="Tahoma" panose="020B0604030504040204" pitchFamily="34" charset="0"/>
              </a:rPr>
              <a:t>Панфиловцы</a:t>
            </a:r>
          </a:p>
          <a:p>
            <a:endParaRPr lang="ru-RU" dirty="0"/>
          </a:p>
        </p:txBody>
      </p:sp>
    </p:spTree>
    <p:extLst>
      <p:ext uri="{BB962C8B-B14F-4D97-AF65-F5344CB8AC3E}">
        <p14:creationId xmlns:p14="http://schemas.microsoft.com/office/powerpoint/2010/main" val="66231593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13</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Герои и подвиги.</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1107755"/>
            <a:ext cx="6287878" cy="4911794"/>
          </a:xfrm>
          <a:prstGeom prst="rect">
            <a:avLst/>
          </a:prstGeom>
        </p:spPr>
        <p:txBody>
          <a:bodyPr wrap="square">
            <a:spAutoFit/>
          </a:bodyPr>
          <a:lstStyle/>
          <a:p>
            <a:pPr algn="ctr">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Алексей Маресьев (1916-2001) - Летчик.</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В детстве будущий герой переболел ревматизмом, и доктора сомневались в том, что Маресьев сможет летать. Однако он упрямо подавал документы в летное училище, пока наконец не был зачислен. В армию Маресьева призвали в 1937 году.</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Великую Отечественную войну он встретил в летном училище, но вскоре попал на фронт. Во время боевого вылета его самолет был подбит, а сам Маресьев смог катапультироваться. Восемнадцать суток, тяжело раненный в обе ноги, он выбирался из окружения. Однако он все-таки сумел преодолеть линию фронта и попал в больницу. Но уже началась гангрена, и врачи ампутировали ему обе ноги.</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Для многих это означало бы конец службы, но летчик не сдался и вернулся в авиацию. До конца войны он летал с протезами. За эти годы он совершил 86 боевых вылетов и сбил 11 самолетов противника. Причем 7 - уже после ампутации. В 1944 году Алексей Маресьев перешел на работу инспектором и дожил до 84 лет.</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Его судьба вдохновила писателя Бориса Полевого написать «Повесть о настоящем человеке».</a:t>
            </a:r>
            <a:endParaRPr lang="ru-RU" sz="1400" dirty="0"/>
          </a:p>
        </p:txBody>
      </p:sp>
      <p:pic>
        <p:nvPicPr>
          <p:cNvPr id="7170" name="Picture 2">
            <a:extLst>
              <a:ext uri="{FF2B5EF4-FFF2-40B4-BE49-F238E27FC236}">
                <a16:creationId xmlns:a16="http://schemas.microsoft.com/office/drawing/2014/main" id="{FB867E93-7B15-4C5F-A59F-9BC64E8C40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9163" y="1266763"/>
            <a:ext cx="3350466" cy="43244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E86E82-D9AD-4E8B-A50F-2CB4BAABBE56}"/>
              </a:ext>
            </a:extLst>
          </p:cNvPr>
          <p:cNvSpPr txBox="1"/>
          <p:nvPr/>
        </p:nvSpPr>
        <p:spPr>
          <a:xfrm>
            <a:off x="7533577" y="5631095"/>
            <a:ext cx="3595856" cy="369332"/>
          </a:xfrm>
          <a:prstGeom prst="rect">
            <a:avLst/>
          </a:prstGeom>
          <a:noFill/>
        </p:spPr>
        <p:txBody>
          <a:bodyPr wrap="none" rtlCol="0">
            <a:spAutoFit/>
          </a:bodyPr>
          <a:lstStyle/>
          <a:p>
            <a:r>
              <a:rPr lang="ru-RU" dirty="0"/>
              <a:t>Рисунок 7 – </a:t>
            </a:r>
            <a:r>
              <a:rPr lang="ru-RU" sz="1800" dirty="0">
                <a:latin typeface="Tahoma" panose="020B0604030504040204" pitchFamily="34" charset="0"/>
                <a:ea typeface="Tahoma" panose="020B0604030504040204" pitchFamily="34" charset="0"/>
                <a:cs typeface="Tahoma" panose="020B0604030504040204" pitchFamily="34" charset="0"/>
              </a:rPr>
              <a:t>Алексей Маресьев </a:t>
            </a:r>
            <a:endParaRPr lang="ru-RU" dirty="0"/>
          </a:p>
        </p:txBody>
      </p:sp>
    </p:spTree>
    <p:extLst>
      <p:ext uri="{BB962C8B-B14F-4D97-AF65-F5344CB8AC3E}">
        <p14:creationId xmlns:p14="http://schemas.microsoft.com/office/powerpoint/2010/main" val="37241719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a:t>
            </a:r>
            <a:r>
              <a:rPr lang="en-US" sz="2400" dirty="0"/>
              <a:t>4</a:t>
            </a:r>
            <a:endParaRPr lang="ru-RU" sz="2400" dirty="0"/>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Герои и подвиги.</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1390143"/>
            <a:ext cx="6287878" cy="3834576"/>
          </a:xfrm>
          <a:prstGeom prst="rect">
            <a:avLst/>
          </a:prstGeom>
        </p:spPr>
        <p:txBody>
          <a:bodyPr wrap="square">
            <a:spAutoFit/>
          </a:bodyPr>
          <a:lstStyle/>
          <a:p>
            <a:pPr algn="ctr">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Виктор Талалихин (1918-1941)</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Заместитель командира эскадрильи 177-го истребительного авиационного полка ПВО.</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Виктор Талалихин начал воевать уже в советско-финляндскую войну. На биплане сбил 4 вражеских самолета. Затем служил в авиационном училище.</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В августе 1941 года одним из первых советских летчиков совершил таран, сбив в ночном воздушном бою немецкий бомбардировщик. Причем раненый летчик смог выбраться из кабины и спуститься на парашюте в тыл к своим.</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Затем Талалихин сбил еще пять немецких самолетов. Погиб во время очередного воздушного боя около Подольска в октябре 1941-го.</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Спустя 73 года, в 2014-м, поисковики нашли самолет Талалихина, оставшийся в подмосковных болотах.</a:t>
            </a:r>
            <a:endParaRPr lang="ru-RU" sz="1400" dirty="0"/>
          </a:p>
        </p:txBody>
      </p:sp>
      <p:pic>
        <p:nvPicPr>
          <p:cNvPr id="8194" name="Picture 2">
            <a:extLst>
              <a:ext uri="{FF2B5EF4-FFF2-40B4-BE49-F238E27FC236}">
                <a16:creationId xmlns:a16="http://schemas.microsoft.com/office/drawing/2014/main" id="{23C65763-4886-476D-9602-36648A987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4974" y="1284193"/>
            <a:ext cx="3138593" cy="45316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5B49E52-C6D4-4CD5-AC4D-061544A5EA3C}"/>
              </a:ext>
            </a:extLst>
          </p:cNvPr>
          <p:cNvSpPr txBox="1"/>
          <p:nvPr/>
        </p:nvSpPr>
        <p:spPr>
          <a:xfrm>
            <a:off x="7406342" y="5815852"/>
            <a:ext cx="3595856" cy="369332"/>
          </a:xfrm>
          <a:prstGeom prst="rect">
            <a:avLst/>
          </a:prstGeom>
          <a:noFill/>
        </p:spPr>
        <p:txBody>
          <a:bodyPr wrap="none" rtlCol="0">
            <a:spAutoFit/>
          </a:bodyPr>
          <a:lstStyle/>
          <a:p>
            <a:r>
              <a:rPr lang="ru-RU" dirty="0"/>
              <a:t>Рисунок 8 – </a:t>
            </a:r>
            <a:r>
              <a:rPr lang="ru-RU" sz="1800" dirty="0">
                <a:latin typeface="Tahoma" panose="020B0604030504040204" pitchFamily="34" charset="0"/>
                <a:ea typeface="Tahoma" panose="020B0604030504040204" pitchFamily="34" charset="0"/>
                <a:cs typeface="Tahoma" panose="020B0604030504040204" pitchFamily="34" charset="0"/>
              </a:rPr>
              <a:t>Виктор Талалихин </a:t>
            </a:r>
            <a:endParaRPr lang="ru-RU" dirty="0"/>
          </a:p>
        </p:txBody>
      </p:sp>
    </p:spTree>
    <p:extLst>
      <p:ext uri="{BB962C8B-B14F-4D97-AF65-F5344CB8AC3E}">
        <p14:creationId xmlns:p14="http://schemas.microsoft.com/office/powerpoint/2010/main" val="3022160999"/>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15</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Герои и подвиги.</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1390143"/>
            <a:ext cx="6287878" cy="3834576"/>
          </a:xfrm>
          <a:prstGeom prst="rect">
            <a:avLst/>
          </a:prstGeom>
        </p:spPr>
        <p:txBody>
          <a:bodyPr wrap="square">
            <a:spAutoFit/>
          </a:bodyPr>
          <a:lstStyle/>
          <a:p>
            <a:pPr algn="ctr">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Андрей Корзун (1911-1943)</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Артиллерист 3-го контрбатарейного артиллерийского корпуса Ленинградского фронта.</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Солдат Андрей Корзун был призван в армию в самом начале Великой Отечественной войны. Он служил на Ленинградском фронте, где шли ожесточенные и кровопролитные бои.</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5 ноября 1943 года, во время очередного сражения, его батарея попала под ожесточенный огонь противника. Корзун был серьезно ранен. Несмотря на жуткую боль, он увидел, что подожжены пороховые заряды и склад с боеприпасами может взлететь на воздух. Собрав последние силы, Андрей дополз до полыхавшего огня. Но снять шинель, чтобы накрыть огонь, уже не мог. Теряя сознание, он сделал последнее усилие и накрыл огонь своим телом. Взрыва удалось избежать ценой жизни храброго артиллериста.</a:t>
            </a:r>
            <a:endParaRPr lang="ru-RU" sz="1400" dirty="0"/>
          </a:p>
        </p:txBody>
      </p:sp>
      <p:pic>
        <p:nvPicPr>
          <p:cNvPr id="9218" name="Picture 2">
            <a:extLst>
              <a:ext uri="{FF2B5EF4-FFF2-40B4-BE49-F238E27FC236}">
                <a16:creationId xmlns:a16="http://schemas.microsoft.com/office/drawing/2014/main" id="{5734DD43-66CD-426E-AD58-400187076F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7205" y="1290917"/>
            <a:ext cx="3086362" cy="42761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EAED56E-3CDE-4AB0-8580-69A6AEF009E5}"/>
              </a:ext>
            </a:extLst>
          </p:cNvPr>
          <p:cNvSpPr txBox="1"/>
          <p:nvPr/>
        </p:nvSpPr>
        <p:spPr>
          <a:xfrm>
            <a:off x="7610391" y="5610926"/>
            <a:ext cx="3239990" cy="369332"/>
          </a:xfrm>
          <a:prstGeom prst="rect">
            <a:avLst/>
          </a:prstGeom>
          <a:noFill/>
        </p:spPr>
        <p:txBody>
          <a:bodyPr wrap="none" rtlCol="0">
            <a:spAutoFit/>
          </a:bodyPr>
          <a:lstStyle/>
          <a:p>
            <a:r>
              <a:rPr lang="ru-RU" dirty="0"/>
              <a:t>Рисунок 9 – </a:t>
            </a:r>
            <a:r>
              <a:rPr lang="ru-RU" sz="1800" dirty="0">
                <a:latin typeface="Tahoma" panose="020B0604030504040204" pitchFamily="34" charset="0"/>
                <a:ea typeface="Tahoma" panose="020B0604030504040204" pitchFamily="34" charset="0"/>
                <a:cs typeface="Tahoma" panose="020B0604030504040204" pitchFamily="34" charset="0"/>
              </a:rPr>
              <a:t>Андрей Корзун </a:t>
            </a:r>
            <a:endParaRPr lang="ru-RU" dirty="0"/>
          </a:p>
        </p:txBody>
      </p:sp>
    </p:spTree>
    <p:extLst>
      <p:ext uri="{BB962C8B-B14F-4D97-AF65-F5344CB8AC3E}">
        <p14:creationId xmlns:p14="http://schemas.microsoft.com/office/powerpoint/2010/main" val="214548244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16</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Источники и цена Победы.</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1241531"/>
            <a:ext cx="11738615" cy="5301708"/>
          </a:xfrm>
          <a:prstGeom prst="rect">
            <a:avLst/>
          </a:prstGeom>
        </p:spPr>
        <p:txBody>
          <a:bodyPr wrap="square">
            <a:spAutoFit/>
          </a:bodyPr>
          <a:lstStyle/>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Источники победы:</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Патриотический подъем и массовый героизм советского народа на фронте и в тылу.</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Единство фронта и тыла.</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Консолидация советского общества перед лицом фашистской агрессии.</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Единство всех наций и народностей СССР в борьбе с врагом.</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Успехи партизанского движения.</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Превосходство советского военного искусства и морально‑боевого потенциала советских солдат и офицеров.</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Высокий мобилизационный потенциал советской экономики.</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Военно‑экономическое превосходство СССР над Германией.</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Экономическая и военно‑техническая помощь союзников, осуществляемая по ленд‑лизу.</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Мощнейшая пропагандистская кампания, развернутая в СССР, поддерживающая веру советского народа в победу.</a:t>
            </a:r>
            <a:endParaRPr lang="ru-RU" sz="2100" dirty="0"/>
          </a:p>
        </p:txBody>
      </p:sp>
    </p:spTree>
    <p:extLst>
      <p:ext uri="{BB962C8B-B14F-4D97-AF65-F5344CB8AC3E}">
        <p14:creationId xmlns:p14="http://schemas.microsoft.com/office/powerpoint/2010/main" val="3288976272"/>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17</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Источники и цена Победы.</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942967"/>
            <a:ext cx="11738615" cy="6109621"/>
          </a:xfrm>
          <a:prstGeom prst="rect">
            <a:avLst/>
          </a:prstGeom>
        </p:spPr>
        <p:txBody>
          <a:bodyPr wrap="square">
            <a:spAutoFit/>
          </a:bodyPr>
          <a:lstStyle/>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Цена победы СССР в Великой Отечественной войне</a:t>
            </a:r>
            <a:r>
              <a:rPr lang="en-US" sz="2100" dirty="0">
                <a:latin typeface="Tahoma" panose="020B0604030504040204" pitchFamily="34" charset="0"/>
                <a:ea typeface="Tahoma" panose="020B0604030504040204" pitchFamily="34" charset="0"/>
                <a:cs typeface="Tahoma" panose="020B0604030504040204" pitchFamily="34" charset="0"/>
              </a:rPr>
              <a:t>:</a:t>
            </a:r>
            <a:endParaRPr lang="ru-RU" sz="2100" dirty="0">
              <a:latin typeface="Tahoma" panose="020B0604030504040204" pitchFamily="34" charset="0"/>
              <a:ea typeface="Tahoma" panose="020B0604030504040204" pitchFamily="34" charset="0"/>
              <a:cs typeface="Tahoma" panose="020B0604030504040204" pitchFamily="34" charset="0"/>
            </a:endParaRPr>
          </a:p>
          <a:p>
            <a:pPr marL="285750" indent="-285750" algn="just">
              <a:lnSpc>
                <a:spcPct val="125000"/>
              </a:lnSpc>
              <a:buFont typeface="Arial" panose="020B0604020202020204" pitchFamily="34" charset="0"/>
              <a:buChar char="•"/>
            </a:pPr>
            <a:r>
              <a:rPr lang="ru-RU" sz="2100" dirty="0">
                <a:latin typeface="Tahoma" panose="020B0604030504040204" pitchFamily="34" charset="0"/>
                <a:ea typeface="Tahoma" panose="020B0604030504040204" pitchFamily="34" charset="0"/>
                <a:cs typeface="Tahoma" panose="020B0604030504040204" pitchFamily="34" charset="0"/>
              </a:rPr>
              <a:t>4,5 млн человек, которые оказались в плену у фашистов или пропали без вести;</a:t>
            </a:r>
          </a:p>
          <a:p>
            <a:pPr marL="285750" indent="-285750" algn="just">
              <a:lnSpc>
                <a:spcPct val="125000"/>
              </a:lnSpc>
              <a:buFont typeface="Arial" panose="020B0604020202020204" pitchFamily="34" charset="0"/>
              <a:buChar char="•"/>
            </a:pPr>
            <a:r>
              <a:rPr lang="ru-RU" sz="2100" dirty="0">
                <a:latin typeface="Tahoma" panose="020B0604030504040204" pitchFamily="34" charset="0"/>
                <a:ea typeface="Tahoma" panose="020B0604030504040204" pitchFamily="34" charset="0"/>
                <a:cs typeface="Tahoma" panose="020B0604030504040204" pitchFamily="34" charset="0"/>
              </a:rPr>
              <a:t>свыше 12 млн убитых или умерших от ранений советских военных;</a:t>
            </a:r>
          </a:p>
          <a:p>
            <a:pPr marL="285750" indent="-285750" algn="just">
              <a:lnSpc>
                <a:spcPct val="125000"/>
              </a:lnSpc>
              <a:buFont typeface="Arial" panose="020B0604020202020204" pitchFamily="34" charset="0"/>
              <a:buChar char="•"/>
            </a:pPr>
            <a:r>
              <a:rPr lang="ru-RU" sz="2100" dirty="0">
                <a:latin typeface="Tahoma" panose="020B0604030504040204" pitchFamily="34" charset="0"/>
                <a:ea typeface="Tahoma" panose="020B0604030504040204" pitchFamily="34" charset="0"/>
                <a:cs typeface="Tahoma" panose="020B0604030504040204" pitchFamily="34" charset="0"/>
              </a:rPr>
              <a:t>555 тысяч человек, погибших в результате происшествий, болезней или расстрелов;</a:t>
            </a:r>
          </a:p>
          <a:p>
            <a:pPr marL="285750" indent="-285750" algn="just">
              <a:lnSpc>
                <a:spcPct val="125000"/>
              </a:lnSpc>
              <a:buFont typeface="Arial" panose="020B0604020202020204" pitchFamily="34" charset="0"/>
              <a:buChar char="•"/>
            </a:pPr>
            <a:r>
              <a:rPr lang="ru-RU" sz="2100" dirty="0">
                <a:latin typeface="Tahoma" panose="020B0604030504040204" pitchFamily="34" charset="0"/>
                <a:ea typeface="Tahoma" panose="020B0604030504040204" pitchFamily="34" charset="0"/>
                <a:cs typeface="Tahoma" panose="020B0604030504040204" pitchFamily="34" charset="0"/>
              </a:rPr>
              <a:t>11 млн советских граждан, погибших в гитлеровских лагерях смерти;</a:t>
            </a:r>
          </a:p>
          <a:p>
            <a:pPr marL="285750" indent="-285750" algn="just">
              <a:lnSpc>
                <a:spcPct val="125000"/>
              </a:lnSpc>
              <a:buFont typeface="Arial" panose="020B0604020202020204" pitchFamily="34" charset="0"/>
              <a:buChar char="•"/>
            </a:pPr>
            <a:r>
              <a:rPr lang="ru-RU" sz="2100" dirty="0">
                <a:latin typeface="Tahoma" panose="020B0604030504040204" pitchFamily="34" charset="0"/>
                <a:ea typeface="Tahoma" panose="020B0604030504040204" pitchFamily="34" charset="0"/>
                <a:cs typeface="Tahoma" panose="020B0604030504040204" pitchFamily="34" charset="0"/>
              </a:rPr>
              <a:t>70 тысяч деревень и сел, уничтоженных во время ВОВ;</a:t>
            </a:r>
          </a:p>
          <a:p>
            <a:pPr marL="285750" indent="-285750" algn="just">
              <a:lnSpc>
                <a:spcPct val="125000"/>
              </a:lnSpc>
              <a:buFont typeface="Arial" panose="020B0604020202020204" pitchFamily="34" charset="0"/>
              <a:buChar char="•"/>
            </a:pPr>
            <a:r>
              <a:rPr lang="ru-RU" sz="2100" dirty="0">
                <a:latin typeface="Tahoma" panose="020B0604030504040204" pitchFamily="34" charset="0"/>
                <a:ea typeface="Tahoma" panose="020B0604030504040204" pitchFamily="34" charset="0"/>
                <a:cs typeface="Tahoma" panose="020B0604030504040204" pitchFamily="34" charset="0"/>
              </a:rPr>
              <a:t>1710 разрушенных поселков и городов;</a:t>
            </a:r>
          </a:p>
          <a:p>
            <a:pPr marL="285750" indent="-285750" algn="just">
              <a:lnSpc>
                <a:spcPct val="125000"/>
              </a:lnSpc>
              <a:buFont typeface="Arial" panose="020B0604020202020204" pitchFamily="34" charset="0"/>
              <a:buChar char="•"/>
            </a:pPr>
            <a:r>
              <a:rPr lang="ru-RU" sz="2100" dirty="0">
                <a:latin typeface="Tahoma" panose="020B0604030504040204" pitchFamily="34" charset="0"/>
                <a:ea typeface="Tahoma" panose="020B0604030504040204" pitchFamily="34" charset="0"/>
                <a:cs typeface="Tahoma" panose="020B0604030504040204" pitchFamily="34" charset="0"/>
              </a:rPr>
              <a:t>более 31 </a:t>
            </a:r>
            <a:r>
              <a:rPr lang="ru-RU" sz="2100" dirty="0" err="1">
                <a:latin typeface="Tahoma" panose="020B0604030504040204" pitchFamily="34" charset="0"/>
                <a:ea typeface="Tahoma" panose="020B0604030504040204" pitchFamily="34" charset="0"/>
                <a:cs typeface="Tahoma" panose="020B0604030504040204" pitchFamily="34" charset="0"/>
              </a:rPr>
              <a:t>тыс</a:t>
            </a:r>
            <a:r>
              <a:rPr lang="ru-RU" sz="2100" dirty="0">
                <a:latin typeface="Tahoma" panose="020B0604030504040204" pitchFamily="34" charset="0"/>
                <a:ea typeface="Tahoma" panose="020B0604030504040204" pitchFamily="34" charset="0"/>
                <a:cs typeface="Tahoma" panose="020B0604030504040204" pitchFamily="34" charset="0"/>
              </a:rPr>
              <a:t> фабрик и заводов, выведенных из строя или взорванных в ходе боевых действий;</a:t>
            </a:r>
          </a:p>
          <a:p>
            <a:pPr marL="285750" indent="-285750" algn="just">
              <a:lnSpc>
                <a:spcPct val="125000"/>
              </a:lnSpc>
              <a:buFont typeface="Arial" panose="020B0604020202020204" pitchFamily="34" charset="0"/>
              <a:buChar char="•"/>
            </a:pPr>
            <a:r>
              <a:rPr lang="ru-RU" sz="2100" dirty="0">
                <a:latin typeface="Tahoma" panose="020B0604030504040204" pitchFamily="34" charset="0"/>
                <a:ea typeface="Tahoma" panose="020B0604030504040204" pitchFamily="34" charset="0"/>
                <a:cs typeface="Tahoma" panose="020B0604030504040204" pitchFamily="34" charset="0"/>
              </a:rPr>
              <a:t>сокращение посевных площадей примерно на 36,8 млн га.</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Кроме того, огромные потери наблюдались среди мирных граждан — они погибали в результате наступления фашистов, количество погибших и раненых исчисляется миллионами. Считается, что в военный период Советский Союз утратил 1/3 всего своего материального богатства.</a:t>
            </a:r>
          </a:p>
          <a:p>
            <a:pPr algn="just">
              <a:lnSpc>
                <a:spcPct val="125000"/>
              </a:lnSpc>
            </a:pPr>
            <a:r>
              <a:rPr lang="ru-RU" sz="2100" dirty="0">
                <a:latin typeface="Tahoma" panose="020B0604030504040204" pitchFamily="34" charset="0"/>
                <a:ea typeface="Tahoma" panose="020B0604030504040204" pitchFamily="34" charset="0"/>
                <a:cs typeface="Tahoma" panose="020B0604030504040204" pitchFamily="34" charset="0"/>
              </a:rPr>
              <a:t>	</a:t>
            </a:r>
            <a:endParaRPr lang="ru-RU" sz="2100" dirty="0"/>
          </a:p>
        </p:txBody>
      </p:sp>
    </p:spTree>
    <p:extLst>
      <p:ext uri="{BB962C8B-B14F-4D97-AF65-F5344CB8AC3E}">
        <p14:creationId xmlns:p14="http://schemas.microsoft.com/office/powerpoint/2010/main" val="2668048005"/>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4351734" y="314761"/>
            <a:ext cx="3537744"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Содержание</a:t>
            </a:r>
          </a:p>
        </p:txBody>
      </p:sp>
      <p:sp>
        <p:nvSpPr>
          <p:cNvPr id="14" name="Прямоугольник 13"/>
          <p:cNvSpPr/>
          <p:nvPr/>
        </p:nvSpPr>
        <p:spPr>
          <a:xfrm>
            <a:off x="674921" y="1176027"/>
            <a:ext cx="8509420" cy="5489773"/>
          </a:xfrm>
          <a:prstGeom prst="rect">
            <a:avLst/>
          </a:prstGeom>
        </p:spPr>
        <p:txBody>
          <a:bodyPr wrap="square">
            <a:spAutoFit/>
          </a:bodyPr>
          <a:lstStyle/>
          <a:p>
            <a:pPr algn="just">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Введение…………………………………………....…………..…...............................</a:t>
            </a:r>
          </a:p>
          <a:p>
            <a:pPr algn="just">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1. </a:t>
            </a:r>
            <a:r>
              <a:rPr lang="ru-RU" sz="2000" dirty="0">
                <a:effectLst/>
                <a:latin typeface="Tahoma" panose="020B0604030504040204" pitchFamily="34" charset="0"/>
                <a:ea typeface="Tahoma" panose="020B0604030504040204" pitchFamily="34" charset="0"/>
                <a:cs typeface="Tahoma" panose="020B0604030504040204" pitchFamily="34" charset="0"/>
              </a:rPr>
              <a:t>Основные события войны, её народный характер…..……………….…….</a:t>
            </a:r>
          </a:p>
          <a:p>
            <a:pPr algn="just">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2. </a:t>
            </a:r>
            <a:r>
              <a:rPr lang="ru-RU" sz="2000" dirty="0">
                <a:effectLst/>
                <a:latin typeface="Tahoma" panose="020B0604030504040204" pitchFamily="34" charset="0"/>
                <a:ea typeface="Tahoma" panose="020B0604030504040204" pitchFamily="34" charset="0"/>
                <a:cs typeface="Tahoma" panose="020B0604030504040204" pitchFamily="34" charset="0"/>
              </a:rPr>
              <a:t>Герои и подвиги</a:t>
            </a:r>
            <a:r>
              <a:rPr lang="ru-RU" sz="2000" dirty="0">
                <a:latin typeface="Tahoma" panose="020B0604030504040204" pitchFamily="34" charset="0"/>
                <a:ea typeface="Tahoma" panose="020B0604030504040204" pitchFamily="34" charset="0"/>
                <a:cs typeface="Tahoma" panose="020B0604030504040204" pitchFamily="34" charset="0"/>
              </a:rPr>
              <a:t>.</a:t>
            </a:r>
            <a:r>
              <a:rPr lang="en-US" sz="2000" dirty="0">
                <a:effectLst/>
                <a:latin typeface="Tahoma" panose="020B0604030504040204" pitchFamily="34" charset="0"/>
                <a:ea typeface="Tahoma" panose="020B0604030504040204" pitchFamily="34" charset="0"/>
                <a:cs typeface="Tahoma" panose="020B0604030504040204" pitchFamily="34" charset="0"/>
              </a:rPr>
              <a:t>……………………………</a:t>
            </a:r>
            <a:r>
              <a:rPr lang="ru-RU" sz="2000" dirty="0">
                <a:effectLst/>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a:t>
            </a:r>
            <a:r>
              <a:rPr lang="ru-RU" sz="2000" dirty="0">
                <a:effectLst/>
                <a:latin typeface="Tahoma" panose="020B0604030504040204" pitchFamily="34" charset="0"/>
                <a:ea typeface="Tahoma" panose="020B0604030504040204" pitchFamily="34" charset="0"/>
                <a:cs typeface="Tahoma" panose="020B0604030504040204" pitchFamily="34" charset="0"/>
              </a:rPr>
              <a:t>..</a:t>
            </a:r>
            <a:r>
              <a:rPr lang="en-US" sz="2000" dirty="0">
                <a:effectLst/>
                <a:latin typeface="Tahoma" panose="020B0604030504040204" pitchFamily="34" charset="0"/>
                <a:ea typeface="Tahoma" panose="020B0604030504040204" pitchFamily="34" charset="0"/>
                <a:cs typeface="Tahoma" panose="020B0604030504040204" pitchFamily="34" charset="0"/>
              </a:rPr>
              <a:t>………………………………………</a:t>
            </a:r>
            <a:endParaRPr lang="ru-RU" sz="20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ru-RU" sz="2000" dirty="0">
                <a:effectLst/>
                <a:latin typeface="Tahoma" panose="020B0604030504040204" pitchFamily="34" charset="0"/>
                <a:ea typeface="Tahoma" panose="020B0604030504040204" pitchFamily="34" charset="0"/>
                <a:cs typeface="Tahoma" panose="020B0604030504040204" pitchFamily="34" charset="0"/>
              </a:rPr>
              <a:t>3. Источники и цена Победы…………..…………………………………………………</a:t>
            </a:r>
          </a:p>
          <a:p>
            <a:pPr algn="just">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4. Итоги Великой Отечественной войны. Значение победы советского народа в Великой Отечественной войне для нашей страны и мира……</a:t>
            </a:r>
          </a:p>
          <a:p>
            <a:pPr algn="just">
              <a:lnSpc>
                <a:spcPct val="150000"/>
              </a:lnSpc>
            </a:pPr>
            <a:r>
              <a:rPr lang="ru-RU" sz="2000" dirty="0">
                <a:effectLst/>
                <a:latin typeface="Tahoma" panose="020B0604030504040204" pitchFamily="34" charset="0"/>
                <a:ea typeface="Tahoma" panose="020B0604030504040204" pitchFamily="34" charset="0"/>
                <a:cs typeface="Tahoma" panose="020B0604030504040204" pitchFamily="34" charset="0"/>
              </a:rPr>
              <a:t>5. Ваши личные оценки, заключения о характере Великой Отечественной войны, значении Победы, дискуссионных вопросах её освещения………………………………………………………………………………………..</a:t>
            </a:r>
            <a:endParaRPr lang="en-US" sz="20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Заключение…………………………………………………...................................... </a:t>
            </a:r>
          </a:p>
          <a:p>
            <a:pPr algn="just">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Список использованных источников.………………………………………………</a:t>
            </a:r>
            <a:br>
              <a:rPr lang="ru-RU" sz="1600" dirty="0">
                <a:latin typeface="Tahoma" panose="020B0604030504040204" pitchFamily="34" charset="0"/>
                <a:ea typeface="Tahoma" panose="020B0604030504040204" pitchFamily="34" charset="0"/>
                <a:cs typeface="Tahoma" panose="020B0604030504040204" pitchFamily="34" charset="0"/>
              </a:rPr>
            </a:br>
            <a:endParaRPr lang="ru-RU" sz="1600" dirty="0">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9063317" y="1176027"/>
            <a:ext cx="667843" cy="5107873"/>
          </a:xfrm>
          <a:prstGeom prst="rect">
            <a:avLst/>
          </a:prstGeom>
          <a:noFill/>
        </p:spPr>
        <p:txBody>
          <a:bodyPr wrap="square" rtlCol="0">
            <a:spAutoFit/>
          </a:bodyPr>
          <a:lstStyle/>
          <a:p>
            <a:pPr>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1</a:t>
            </a:r>
          </a:p>
          <a:p>
            <a:pPr>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4</a:t>
            </a:r>
          </a:p>
          <a:p>
            <a:pPr>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7</a:t>
            </a:r>
          </a:p>
          <a:p>
            <a:pPr>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16</a:t>
            </a:r>
          </a:p>
          <a:p>
            <a:pPr>
              <a:lnSpc>
                <a:spcPct val="150000"/>
              </a:lnSpc>
            </a:pPr>
            <a:endParaRPr lang="ru-RU" sz="20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19</a:t>
            </a:r>
          </a:p>
          <a:p>
            <a:pPr>
              <a:lnSpc>
                <a:spcPct val="150000"/>
              </a:lnSpc>
            </a:pPr>
            <a:endParaRPr lang="ru-RU" sz="20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endParaRPr lang="ru-RU" sz="20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22</a:t>
            </a:r>
          </a:p>
          <a:p>
            <a:pPr>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25</a:t>
            </a:r>
          </a:p>
          <a:p>
            <a:pPr>
              <a:lnSpc>
                <a:spcPct val="150000"/>
              </a:lnSpc>
            </a:pPr>
            <a:r>
              <a:rPr lang="ru-RU" sz="2000" dirty="0">
                <a:latin typeface="Tahoma" panose="020B0604030504040204" pitchFamily="34" charset="0"/>
                <a:ea typeface="Tahoma" panose="020B0604030504040204" pitchFamily="34" charset="0"/>
                <a:cs typeface="Tahoma" panose="020B0604030504040204" pitchFamily="34" charset="0"/>
              </a:rPr>
              <a:t>26</a:t>
            </a:r>
          </a:p>
        </p:txBody>
      </p:sp>
    </p:spTree>
    <p:extLst>
      <p:ext uri="{BB962C8B-B14F-4D97-AF65-F5344CB8AC3E}">
        <p14:creationId xmlns:p14="http://schemas.microsoft.com/office/powerpoint/2010/main" val="175993806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18</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Источники и цена Победы.</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776426"/>
            <a:ext cx="6013675" cy="5942524"/>
          </a:xfrm>
          <a:prstGeom prst="rect">
            <a:avLst/>
          </a:prstGeom>
        </p:spPr>
        <p:txBody>
          <a:bodyPr wrap="square">
            <a:spAutoFit/>
          </a:bodyPr>
          <a:lstStyle/>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Однако, за проявленные храбрость, мужество и героизм советские власти наградили миллионы воевавших за честь и достоинство СССР солдат. По обобщенным данным, такие ордена и медали получили 7 млн человек, из которых 11,6 </a:t>
            </a:r>
            <a:r>
              <a:rPr lang="ru-RU" dirty="0" err="1">
                <a:latin typeface="Tahoma" panose="020B0604030504040204" pitchFamily="34" charset="0"/>
                <a:ea typeface="Tahoma" panose="020B0604030504040204" pitchFamily="34" charset="0"/>
                <a:cs typeface="Tahoma" panose="020B0604030504040204" pitchFamily="34" charset="0"/>
              </a:rPr>
              <a:t>тыс</a:t>
            </a:r>
            <a:r>
              <a:rPr lang="ru-RU" dirty="0">
                <a:latin typeface="Tahoma" panose="020B0604030504040204" pitchFamily="34" charset="0"/>
                <a:ea typeface="Tahoma" panose="020B0604030504040204" pitchFamily="34" charset="0"/>
                <a:cs typeface="Tahoma" panose="020B0604030504040204" pitchFamily="34" charset="0"/>
              </a:rPr>
              <a:t> человек были признаны Героями Советского Союза. Из этих 11,6 </a:t>
            </a:r>
            <a:r>
              <a:rPr lang="ru-RU" dirty="0" err="1">
                <a:latin typeface="Tahoma" panose="020B0604030504040204" pitchFamily="34" charset="0"/>
                <a:ea typeface="Tahoma" panose="020B0604030504040204" pitchFamily="34" charset="0"/>
                <a:cs typeface="Tahoma" panose="020B0604030504040204" pitchFamily="34" charset="0"/>
              </a:rPr>
              <a:t>тыс</a:t>
            </a:r>
            <a:r>
              <a:rPr lang="ru-RU" dirty="0">
                <a:latin typeface="Tahoma" panose="020B0604030504040204" pitchFamily="34" charset="0"/>
                <a:ea typeface="Tahoma" panose="020B0604030504040204" pitchFamily="34" charset="0"/>
                <a:cs typeface="Tahoma" panose="020B0604030504040204" pitchFamily="34" charset="0"/>
              </a:rPr>
              <a:t> человек лишь 104 гражданина получили такое звание дважды, а «тройных Героев» в исторических заметках перечисляют по пальцам — летчики Покрышкин и Кожедуб, Г.К. Жуков.</a:t>
            </a:r>
          </a:p>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Медали «За доблестный труд во времена ВОВ» получили около 16 млн граждан.</a:t>
            </a:r>
          </a:p>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Также известно и о женском вкладе в победу над фашистами в 1941-1945 годах: всего в войне принимали участие 800 </a:t>
            </a:r>
            <a:r>
              <a:rPr lang="ru-RU" dirty="0" err="1">
                <a:latin typeface="Tahoma" panose="020B0604030504040204" pitchFamily="34" charset="0"/>
                <a:ea typeface="Tahoma" panose="020B0604030504040204" pitchFamily="34" charset="0"/>
                <a:cs typeface="Tahoma" panose="020B0604030504040204" pitchFamily="34" charset="0"/>
              </a:rPr>
              <a:t>тыс</a:t>
            </a:r>
            <a:r>
              <a:rPr lang="ru-RU" dirty="0">
                <a:latin typeface="Tahoma" panose="020B0604030504040204" pitchFamily="34" charset="0"/>
                <a:ea typeface="Tahoma" panose="020B0604030504040204" pitchFamily="34" charset="0"/>
                <a:cs typeface="Tahoma" panose="020B0604030504040204" pitchFamily="34" charset="0"/>
              </a:rPr>
              <a:t> женщин, из них 84 стали Героями, а лишь четверо были удостоены ордена Славы трех степеней.</a:t>
            </a:r>
            <a:endParaRPr lang="ru-RU" dirty="0"/>
          </a:p>
        </p:txBody>
      </p:sp>
      <p:pic>
        <p:nvPicPr>
          <p:cNvPr id="1026" name="Picture 2">
            <a:extLst>
              <a:ext uri="{FF2B5EF4-FFF2-40B4-BE49-F238E27FC236}">
                <a16:creationId xmlns:a16="http://schemas.microsoft.com/office/drawing/2014/main" id="{9266FC9B-5BBD-4B9B-87E4-63AECBE4A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6003" y="1548020"/>
            <a:ext cx="5298263" cy="33075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32F81B-1194-4302-898F-379F50505830}"/>
              </a:ext>
            </a:extLst>
          </p:cNvPr>
          <p:cNvSpPr txBox="1"/>
          <p:nvPr/>
        </p:nvSpPr>
        <p:spPr>
          <a:xfrm>
            <a:off x="6665331" y="4940648"/>
            <a:ext cx="5367175" cy="369332"/>
          </a:xfrm>
          <a:prstGeom prst="rect">
            <a:avLst/>
          </a:prstGeom>
          <a:noFill/>
        </p:spPr>
        <p:txBody>
          <a:bodyPr wrap="none" rtlCol="0">
            <a:spAutoFit/>
          </a:bodyPr>
          <a:lstStyle/>
          <a:p>
            <a:r>
              <a:rPr lang="ru-RU" dirty="0"/>
              <a:t>Рисунок 10 – Знамя Победы над рейхстагом</a:t>
            </a:r>
          </a:p>
        </p:txBody>
      </p:sp>
    </p:spTree>
    <p:extLst>
      <p:ext uri="{BB962C8B-B14F-4D97-AF65-F5344CB8AC3E}">
        <p14:creationId xmlns:p14="http://schemas.microsoft.com/office/powerpoint/2010/main" val="316659350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19</a:t>
            </a:r>
          </a:p>
        </p:txBody>
      </p:sp>
      <p:sp>
        <p:nvSpPr>
          <p:cNvPr id="2" name="Прямоугольник 1"/>
          <p:cNvSpPr/>
          <p:nvPr/>
        </p:nvSpPr>
        <p:spPr>
          <a:xfrm>
            <a:off x="287734" y="61097"/>
            <a:ext cx="9861995" cy="830997"/>
          </a:xfrm>
          <a:prstGeom prst="rect">
            <a:avLst/>
          </a:prstGeom>
        </p:spPr>
        <p:txBody>
          <a:bodyPr wrap="square">
            <a:spAutoFit/>
          </a:bodyPr>
          <a:lstStyle/>
          <a:p>
            <a:pPr lvl="0" algn="ctr"/>
            <a:r>
              <a:rPr lang="ru-RU" sz="2400" dirty="0">
                <a:effectLst/>
                <a:latin typeface="Tahoma" panose="020B0604030504040204" pitchFamily="34" charset="0"/>
                <a:ea typeface="Tahoma" panose="020B0604030504040204" pitchFamily="34" charset="0"/>
                <a:cs typeface="Tahoma" panose="020B0604030504040204" pitchFamily="34" charset="0"/>
              </a:rPr>
              <a:t>Итоги Великой Отечественной войны. Значение победы советского народа в Великой Отечественной войне для нашей страны и мира.</a:t>
            </a:r>
            <a:endParaRPr lang="en-US"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946258"/>
            <a:ext cx="11463130" cy="5596981"/>
          </a:xfrm>
          <a:prstGeom prst="rect">
            <a:avLst/>
          </a:prstGeom>
        </p:spPr>
        <p:txBody>
          <a:bodyPr wrap="square">
            <a:spAutoFit/>
          </a:bodyPr>
          <a:lstStyle/>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Итоги ВОВ</a:t>
            </a:r>
            <a:r>
              <a:rPr lang="en-US" dirty="0">
                <a:latin typeface="Tahoma" panose="020B0604030504040204" pitchFamily="34" charset="0"/>
                <a:ea typeface="Tahoma" panose="020B0604030504040204" pitchFamily="34" charset="0"/>
                <a:cs typeface="Tahoma" panose="020B0604030504040204" pitchFamily="34" charset="0"/>
              </a:rPr>
              <a:t>:</a:t>
            </a:r>
          </a:p>
          <a:p>
            <a:pPr algn="just">
              <a:lnSpc>
                <a:spcPct val="125000"/>
              </a:lnSpc>
            </a:pPr>
            <a:r>
              <a:rPr lang="en-US" dirty="0"/>
              <a:t>1. </a:t>
            </a:r>
            <a:r>
              <a:rPr lang="ru-RU" dirty="0"/>
              <a:t>СССР отстоял свою свободу и независимость.</a:t>
            </a:r>
          </a:p>
          <a:p>
            <a:pPr algn="just">
              <a:lnSpc>
                <a:spcPct val="125000"/>
              </a:lnSpc>
            </a:pPr>
            <a:r>
              <a:rPr lang="ru-RU" dirty="0"/>
              <a:t>2. Укрепилась безопасность советских границ. В состав СССР вошли территории, населенные этническими славянами, украинцами и белорусами; новые границы наиболее полно соответствовали исторически сложившимся условиям развития народов СССР.</a:t>
            </a:r>
          </a:p>
          <a:p>
            <a:pPr algn="just">
              <a:lnSpc>
                <a:spcPct val="125000"/>
              </a:lnSpc>
            </a:pPr>
            <a:r>
              <a:rPr lang="ru-RU" dirty="0"/>
              <a:t>3. Упрочилось военно‑политическое положение СССР.</a:t>
            </a:r>
          </a:p>
          <a:p>
            <a:pPr algn="just">
              <a:lnSpc>
                <a:spcPct val="125000"/>
              </a:lnSpc>
            </a:pPr>
            <a:r>
              <a:rPr lang="ru-RU" dirty="0"/>
              <a:t>4. Важным итогом войны стало то, что решающим в ней был Восточный фронт. Здесь Германия потеряла 3/4 своих солдат, танков, авиации.</a:t>
            </a:r>
          </a:p>
          <a:p>
            <a:pPr algn="just">
              <a:lnSpc>
                <a:spcPct val="125000"/>
              </a:lnSpc>
            </a:pPr>
            <a:r>
              <a:rPr lang="ru-RU" dirty="0"/>
              <a:t>5. От фашистского ига были освобождены полностью или частично территории 13 стран мира. Формы освободительной миссии Советских Вооруженных сил: оказание помощи антифашистскому Сопротивлению; создание иностранных воинских формирований; материальная помощь в виде поставок продовольствия, восстановления мостов и дорог, разминирования улиц, зданий, крестьянских полей и т. д.</a:t>
            </a:r>
          </a:p>
          <a:p>
            <a:pPr algn="just">
              <a:lnSpc>
                <a:spcPct val="125000"/>
              </a:lnSpc>
            </a:pPr>
            <a:r>
              <a:rPr lang="ru-RU" dirty="0"/>
              <a:t>6. Ускорился процесс распада колониальной системы.</a:t>
            </a:r>
          </a:p>
          <a:p>
            <a:pPr algn="just">
              <a:lnSpc>
                <a:spcPct val="125000"/>
              </a:lnSpc>
            </a:pPr>
            <a:r>
              <a:rPr lang="ru-RU" dirty="0"/>
              <a:t>7. Пали реакционные режимы в ряде государств Европы и Азии. Укрепились позиции прогрессивных, демократических, миролюбивых сил.</a:t>
            </a:r>
          </a:p>
        </p:txBody>
      </p:sp>
    </p:spTree>
    <p:extLst>
      <p:ext uri="{BB962C8B-B14F-4D97-AF65-F5344CB8AC3E}">
        <p14:creationId xmlns:p14="http://schemas.microsoft.com/office/powerpoint/2010/main" val="3079350900"/>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20</a:t>
            </a:r>
          </a:p>
        </p:txBody>
      </p:sp>
      <p:sp>
        <p:nvSpPr>
          <p:cNvPr id="5" name="Прямоугольник 4"/>
          <p:cNvSpPr/>
          <p:nvPr/>
        </p:nvSpPr>
        <p:spPr>
          <a:xfrm>
            <a:off x="287734" y="946258"/>
            <a:ext cx="5417327" cy="5596981"/>
          </a:xfrm>
          <a:prstGeom prst="rect">
            <a:avLst/>
          </a:prstGeom>
        </p:spPr>
        <p:txBody>
          <a:bodyPr wrap="square">
            <a:spAutoFit/>
          </a:bodyPr>
          <a:lstStyle/>
          <a:p>
            <a:pPr algn="just">
              <a:lnSpc>
                <a:spcPct val="125000"/>
              </a:lnSpc>
            </a:pPr>
            <a:r>
              <a:rPr lang="ru-RU" dirty="0">
                <a:latin typeface="Tahoma" panose="020B0604030504040204" pitchFamily="34" charset="0"/>
                <a:ea typeface="Tahoma" panose="020B0604030504040204" pitchFamily="34" charset="0"/>
                <a:cs typeface="Tahoma" panose="020B0604030504040204" pitchFamily="34" charset="0"/>
              </a:rPr>
              <a:t>	Итоги ВОВ</a:t>
            </a:r>
            <a:r>
              <a:rPr lang="en-US" dirty="0">
                <a:latin typeface="Tahoma" panose="020B0604030504040204" pitchFamily="34" charset="0"/>
                <a:ea typeface="Tahoma" panose="020B0604030504040204" pitchFamily="34" charset="0"/>
                <a:cs typeface="Tahoma" panose="020B0604030504040204" pitchFamily="34" charset="0"/>
              </a:rPr>
              <a:t>:</a:t>
            </a:r>
          </a:p>
          <a:p>
            <a:pPr algn="just">
              <a:lnSpc>
                <a:spcPct val="125000"/>
              </a:lnSpc>
            </a:pPr>
            <a:r>
              <a:rPr lang="en-US" dirty="0"/>
              <a:t>8. </a:t>
            </a:r>
            <a:r>
              <a:rPr lang="ru-RU" dirty="0"/>
              <a:t>Укрепление международного авторитета СССР. В мире появились две супердержавы: СССР и США. Сформировался биполярный мир.</a:t>
            </a:r>
            <a:endParaRPr lang="en-US" dirty="0"/>
          </a:p>
          <a:p>
            <a:pPr algn="just">
              <a:lnSpc>
                <a:spcPct val="125000"/>
              </a:lnSpc>
            </a:pPr>
            <a:r>
              <a:rPr lang="en-US" dirty="0"/>
              <a:t>9. </a:t>
            </a:r>
            <a:r>
              <a:rPr lang="ru-RU" dirty="0"/>
              <a:t>Колоссальный материальный ущерб: потеря почти 30% национального богатства страны, разрушено 1710 городов, более 73000 деревень, 65000 промышленных предприятий, около 6 млн зданий, лишились крова 25 млн советских людей.</a:t>
            </a:r>
            <a:endParaRPr lang="en-US" dirty="0"/>
          </a:p>
          <a:p>
            <a:pPr algn="just">
              <a:lnSpc>
                <a:spcPct val="125000"/>
              </a:lnSpc>
            </a:pPr>
            <a:r>
              <a:rPr lang="en-US" dirty="0"/>
              <a:t>10. </a:t>
            </a:r>
            <a:r>
              <a:rPr lang="ru-RU" dirty="0"/>
              <a:t>Колоссальные людские потери населения СССР оцениваются современными историками в 27 млн чел., из них невосполнимые потери в действующей армии — 8,7 млн чел.</a:t>
            </a:r>
          </a:p>
        </p:txBody>
      </p:sp>
      <p:pic>
        <p:nvPicPr>
          <p:cNvPr id="2050" name="Picture 2">
            <a:extLst>
              <a:ext uri="{FF2B5EF4-FFF2-40B4-BE49-F238E27FC236}">
                <a16:creationId xmlns:a16="http://schemas.microsoft.com/office/drawing/2014/main" id="{62E4A042-D392-4DF6-A354-0C88DAD67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1788" y="1248843"/>
            <a:ext cx="3861779" cy="436031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A7AC158-0292-4A8B-8ED9-BFEE326A785D}"/>
              </a:ext>
            </a:extLst>
          </p:cNvPr>
          <p:cNvSpPr txBox="1"/>
          <p:nvPr/>
        </p:nvSpPr>
        <p:spPr>
          <a:xfrm>
            <a:off x="7020704" y="5691960"/>
            <a:ext cx="3772186" cy="646331"/>
          </a:xfrm>
          <a:prstGeom prst="rect">
            <a:avLst/>
          </a:prstGeom>
          <a:noFill/>
        </p:spPr>
        <p:txBody>
          <a:bodyPr wrap="none" rtlCol="0">
            <a:spAutoFit/>
          </a:bodyPr>
          <a:lstStyle/>
          <a:p>
            <a:r>
              <a:rPr lang="ru-RU" dirty="0"/>
              <a:t>Рисунок 11  – Источники, итоги </a:t>
            </a:r>
          </a:p>
          <a:p>
            <a:pPr algn="ctr"/>
            <a:r>
              <a:rPr lang="ru-RU" dirty="0"/>
              <a:t>и цена победы в ВОВ</a:t>
            </a:r>
          </a:p>
        </p:txBody>
      </p:sp>
      <p:sp>
        <p:nvSpPr>
          <p:cNvPr id="7" name="Прямоугольник 6">
            <a:extLst>
              <a:ext uri="{FF2B5EF4-FFF2-40B4-BE49-F238E27FC236}">
                <a16:creationId xmlns:a16="http://schemas.microsoft.com/office/drawing/2014/main" id="{F3B8B986-3072-4207-8D02-303E2DC88F70}"/>
              </a:ext>
            </a:extLst>
          </p:cNvPr>
          <p:cNvSpPr/>
          <p:nvPr/>
        </p:nvSpPr>
        <p:spPr>
          <a:xfrm>
            <a:off x="287734" y="61097"/>
            <a:ext cx="9861995" cy="830997"/>
          </a:xfrm>
          <a:prstGeom prst="rect">
            <a:avLst/>
          </a:prstGeom>
        </p:spPr>
        <p:txBody>
          <a:bodyPr wrap="square">
            <a:spAutoFit/>
          </a:bodyPr>
          <a:lstStyle/>
          <a:p>
            <a:pPr lvl="0" algn="ctr"/>
            <a:r>
              <a:rPr lang="ru-RU" sz="2400" dirty="0">
                <a:effectLst/>
                <a:latin typeface="Tahoma" panose="020B0604030504040204" pitchFamily="34" charset="0"/>
                <a:ea typeface="Tahoma" panose="020B0604030504040204" pitchFamily="34" charset="0"/>
                <a:cs typeface="Tahoma" panose="020B0604030504040204" pitchFamily="34" charset="0"/>
              </a:rPr>
              <a:t>Итоги Великой Отечественной войны. Значение победы советского народа в Великой Отечественной войне для нашей страны и мира.</a:t>
            </a:r>
            <a:endParaRPr lang="en-US"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295544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21</a:t>
            </a:r>
          </a:p>
        </p:txBody>
      </p:sp>
      <p:sp>
        <p:nvSpPr>
          <p:cNvPr id="5" name="Прямоугольник 4"/>
          <p:cNvSpPr/>
          <p:nvPr/>
        </p:nvSpPr>
        <p:spPr>
          <a:xfrm>
            <a:off x="355198" y="1104121"/>
            <a:ext cx="11481603" cy="5439118"/>
          </a:xfrm>
          <a:prstGeom prst="rect">
            <a:avLst/>
          </a:prstGeom>
        </p:spPr>
        <p:txBody>
          <a:bodyPr wrap="square">
            <a:spAutoFit/>
          </a:bodyPr>
          <a:lstStyle/>
          <a:p>
            <a:pPr algn="just">
              <a:lnSpc>
                <a:spcPct val="125000"/>
              </a:lnSpc>
            </a:pPr>
            <a:r>
              <a:rPr lang="ru-RU" sz="2000" dirty="0"/>
              <a:t>Всемирно-историческое значение победы Советского союза в ВОВ заключается в том, что</a:t>
            </a:r>
            <a:r>
              <a:rPr lang="en-US" sz="2000" dirty="0"/>
              <a:t>:</a:t>
            </a:r>
          </a:p>
          <a:p>
            <a:pPr marL="342900" indent="-342900" algn="just">
              <a:lnSpc>
                <a:spcPct val="125000"/>
              </a:lnSpc>
              <a:buAutoNum type="arabicPeriod"/>
            </a:pPr>
            <a:r>
              <a:rPr lang="ru-RU" sz="2000" dirty="0"/>
              <a:t>Была завершена самая кровопролитная война в истории человечества</a:t>
            </a:r>
          </a:p>
          <a:p>
            <a:pPr marL="342900" indent="-342900" algn="just">
              <a:lnSpc>
                <a:spcPct val="125000"/>
              </a:lnSpc>
              <a:buAutoNum type="arabicPeriod"/>
            </a:pPr>
            <a:r>
              <a:rPr lang="ru-RU" sz="2000" dirty="0"/>
              <a:t>Была устранена угроза установления мирового господства со стороны государств гитлеровского блока</a:t>
            </a:r>
          </a:p>
          <a:p>
            <a:pPr marL="342900" indent="-342900" algn="just">
              <a:lnSpc>
                <a:spcPct val="125000"/>
              </a:lnSpc>
              <a:buAutoNum type="arabicPeriod"/>
            </a:pPr>
            <a:r>
              <a:rPr lang="ru-RU" sz="2000" dirty="0"/>
              <a:t>Народы Европы обрели свободу и восстановили свою государственность</a:t>
            </a:r>
          </a:p>
          <a:p>
            <a:pPr marL="342900" indent="-342900" algn="just">
              <a:lnSpc>
                <a:spcPct val="125000"/>
              </a:lnSpc>
              <a:buAutoNum type="arabicPeriod"/>
            </a:pPr>
            <a:r>
              <a:rPr lang="ru-RU" sz="2000" dirty="0"/>
              <a:t>Были ликвидированы диктаторские фашистские режимы</a:t>
            </a:r>
          </a:p>
          <a:p>
            <a:pPr marL="342900" indent="-342900" algn="just">
              <a:lnSpc>
                <a:spcPct val="125000"/>
              </a:lnSpc>
              <a:buAutoNum type="arabicPeriod"/>
            </a:pPr>
            <a:r>
              <a:rPr lang="ru-RU" sz="2000" dirty="0"/>
              <a:t>Победа над фашизмом способствовала подъему национально-освободительной борьбы народов колониальных стран и освобождению их от колониальной зависимости</a:t>
            </a:r>
          </a:p>
          <a:p>
            <a:pPr marL="342900" indent="-342900" algn="just">
              <a:lnSpc>
                <a:spcPct val="125000"/>
              </a:lnSpc>
              <a:buAutoNum type="arabicPeriod"/>
            </a:pPr>
            <a:r>
              <a:rPr lang="ru-RU" sz="2000" dirty="0"/>
              <a:t>Сохранение независимости СССР</a:t>
            </a:r>
          </a:p>
          <a:p>
            <a:pPr marL="342900" indent="-342900" algn="just">
              <a:lnSpc>
                <a:spcPct val="125000"/>
              </a:lnSpc>
              <a:buAutoNum type="arabicPeriod"/>
            </a:pPr>
            <a:r>
              <a:rPr lang="ru-RU" sz="2000" dirty="0"/>
              <a:t>Превращение СССР в мировую сверхдержаву наравне с США</a:t>
            </a:r>
          </a:p>
          <a:p>
            <a:pPr marL="342900" indent="-342900" algn="just">
              <a:lnSpc>
                <a:spcPct val="125000"/>
              </a:lnSpc>
              <a:buAutoNum type="arabicPeriod"/>
            </a:pPr>
            <a:r>
              <a:rPr lang="ru-RU" sz="2000" dirty="0"/>
              <a:t>Расширение границ СССР и установление дружественных режимов в странах Восточной Европы</a:t>
            </a:r>
          </a:p>
        </p:txBody>
      </p:sp>
      <p:sp>
        <p:nvSpPr>
          <p:cNvPr id="6" name="Прямоугольник 5">
            <a:extLst>
              <a:ext uri="{FF2B5EF4-FFF2-40B4-BE49-F238E27FC236}">
                <a16:creationId xmlns:a16="http://schemas.microsoft.com/office/drawing/2014/main" id="{62717B5C-86C2-4058-A212-934FB0B51360}"/>
              </a:ext>
            </a:extLst>
          </p:cNvPr>
          <p:cNvSpPr/>
          <p:nvPr/>
        </p:nvSpPr>
        <p:spPr>
          <a:xfrm>
            <a:off x="287734" y="61097"/>
            <a:ext cx="9861995" cy="830997"/>
          </a:xfrm>
          <a:prstGeom prst="rect">
            <a:avLst/>
          </a:prstGeom>
        </p:spPr>
        <p:txBody>
          <a:bodyPr wrap="square">
            <a:spAutoFit/>
          </a:bodyPr>
          <a:lstStyle/>
          <a:p>
            <a:pPr lvl="0" algn="ctr"/>
            <a:r>
              <a:rPr lang="ru-RU" sz="2400" dirty="0">
                <a:effectLst/>
                <a:latin typeface="Tahoma" panose="020B0604030504040204" pitchFamily="34" charset="0"/>
                <a:ea typeface="Tahoma" panose="020B0604030504040204" pitchFamily="34" charset="0"/>
                <a:cs typeface="Tahoma" panose="020B0604030504040204" pitchFamily="34" charset="0"/>
              </a:rPr>
              <a:t>Итоги Великой Отечественной войны. Значение победы советского народа в Великой Отечественной войне для нашей страны и мира.</a:t>
            </a:r>
            <a:endParaRPr lang="en-US"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62938247"/>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22</a:t>
            </a:r>
          </a:p>
        </p:txBody>
      </p:sp>
      <p:sp>
        <p:nvSpPr>
          <p:cNvPr id="5" name="Прямоугольник 4"/>
          <p:cNvSpPr/>
          <p:nvPr/>
        </p:nvSpPr>
        <p:spPr>
          <a:xfrm>
            <a:off x="355198" y="1104121"/>
            <a:ext cx="11481603" cy="5450916"/>
          </a:xfrm>
          <a:prstGeom prst="rect">
            <a:avLst/>
          </a:prstGeom>
        </p:spPr>
        <p:txBody>
          <a:bodyPr wrap="square">
            <a:spAutoFit/>
          </a:bodyPr>
          <a:lstStyle/>
          <a:p>
            <a:pPr algn="just">
              <a:lnSpc>
                <a:spcPct val="125000"/>
              </a:lnSpc>
            </a:pPr>
            <a:r>
              <a:rPr lang="ru-RU" sz="1400" dirty="0"/>
              <a:t>	Серьезные шаги были предприняты по изучению истории Великой Отечественной войны, в ходе которого была выработана периодизация военных действий: с 22 июня 1941 г. до начала разгрома немецко-фашистских войск под Сталинградом (18 ноября 1942 г.) - период активной обороны; с 19 ноября 1942 г. до конца 1943 г. – период коренного перелома в ходе войны; 1944 г. – период решающих побед, «десяти сталинских ударов»; с января по сентябрь 1945 г. - завершающий период Великой Отечественной войны. Она была основана на высказываниях и оценках И. В. Сталина. В мае 1955 г. в «Очерках истории Великой Отечественной войны» было внесено уточнение наименования начального этапа войны - он был назван периодом срыва плана «молниеносной» войны фашистской Германии, подготовки условий для коренного перелома в ходе войны.</a:t>
            </a:r>
          </a:p>
          <a:p>
            <a:pPr algn="just">
              <a:lnSpc>
                <a:spcPct val="125000"/>
              </a:lnSpc>
            </a:pPr>
            <a:r>
              <a:rPr lang="ru-RU" sz="1400" dirty="0"/>
              <a:t>	В первое послевоенное десятилетие в литературе преобладали работы военно-исторического характера, анализировавшие отдельные операции войны (В. С. </a:t>
            </a:r>
            <a:r>
              <a:rPr lang="ru-RU" sz="1400" dirty="0" err="1"/>
              <a:t>Тельпуховский</a:t>
            </a:r>
            <a:r>
              <a:rPr lang="ru-RU" sz="1400" dirty="0"/>
              <a:t>, В. А. Захаров В. В. </a:t>
            </a:r>
            <a:r>
              <a:rPr lang="ru-RU" sz="1400" dirty="0" err="1"/>
              <a:t>Возненко</a:t>
            </a:r>
            <a:r>
              <a:rPr lang="ru-RU" sz="1400" dirty="0"/>
              <a:t>, Г. М. Уткин, М. М. Минасян, Н. Д. Степанов, М. И. Голышев). В 1948 г. вышла книга заместителя Председателя Совета Министров СССР, председателя Госплана СССР Н. А. Вознесенского «Военная экономика СССР в период Отечественной войны», содержавшая глубокий анализ функционирования экономики страны в годы войны. Однако в связи с репрессированием автора ее историографическое значение было заметно принижено. Н. А. Вознесенский был обвинен в попытке подогнать цифры под уже имевшееся мнение.</a:t>
            </a:r>
          </a:p>
          <a:p>
            <a:pPr algn="just">
              <a:lnSpc>
                <a:spcPct val="125000"/>
              </a:lnSpc>
            </a:pPr>
            <a:r>
              <a:rPr lang="ru-RU" sz="1400" dirty="0"/>
              <a:t>	С середины 50-х гг. начался новый этап в изучении Великой Отечественной войны, связанный с разработкой и выходом свет многотомной «Истории Великой Отечественной войны Советского Союза. 1941- 1945 гг.». Решение о ее издании ЦК КПСС принял в сентябре 1957 г., одновременно в Институте марксизма-ленинизма при ЦК КПСС был сформирован отдел истории Великой Отечественной войны. В 1964 г. РИСО АН СССР в издательстве «Наука» образовал редколлегию серии «Вторая мировая война в исследованиях, воспоминаниях, документах». Серия стала академическим изданием.</a:t>
            </a:r>
          </a:p>
        </p:txBody>
      </p:sp>
      <p:sp>
        <p:nvSpPr>
          <p:cNvPr id="6" name="Прямоугольник 5">
            <a:extLst>
              <a:ext uri="{FF2B5EF4-FFF2-40B4-BE49-F238E27FC236}">
                <a16:creationId xmlns:a16="http://schemas.microsoft.com/office/drawing/2014/main" id="{62717B5C-86C2-4058-A212-934FB0B51360}"/>
              </a:ext>
            </a:extLst>
          </p:cNvPr>
          <p:cNvSpPr/>
          <p:nvPr/>
        </p:nvSpPr>
        <p:spPr>
          <a:xfrm>
            <a:off x="287734" y="61097"/>
            <a:ext cx="9861995" cy="707886"/>
          </a:xfrm>
          <a:prstGeom prst="rect">
            <a:avLst/>
          </a:prstGeom>
        </p:spPr>
        <p:txBody>
          <a:bodyPr wrap="square">
            <a:spAutoFit/>
          </a:bodyPr>
          <a:lstStyle/>
          <a:p>
            <a:pPr lvl="0" algn="ctr"/>
            <a:r>
              <a:rPr lang="ru-RU" sz="2000" dirty="0">
                <a:effectLst/>
                <a:latin typeface="Tahoma" panose="020B0604030504040204" pitchFamily="34" charset="0"/>
                <a:ea typeface="Tahoma" panose="020B0604030504040204" pitchFamily="34" charset="0"/>
                <a:cs typeface="Tahoma" panose="020B0604030504040204" pitchFamily="34" charset="0"/>
              </a:rPr>
              <a:t>Ваши личные оценки, заключения о характере Великой Отечественной войны, значении Победы, дискуссионных вопросах её освещения.</a:t>
            </a:r>
            <a:endParaRPr lang="en-US"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32895484"/>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23</a:t>
            </a:r>
          </a:p>
        </p:txBody>
      </p:sp>
      <p:sp>
        <p:nvSpPr>
          <p:cNvPr id="5" name="Прямоугольник 4"/>
          <p:cNvSpPr/>
          <p:nvPr/>
        </p:nvSpPr>
        <p:spPr>
          <a:xfrm>
            <a:off x="355198" y="1104121"/>
            <a:ext cx="11481603" cy="5181611"/>
          </a:xfrm>
          <a:prstGeom prst="rect">
            <a:avLst/>
          </a:prstGeom>
        </p:spPr>
        <p:txBody>
          <a:bodyPr wrap="square">
            <a:spAutoFit/>
          </a:bodyPr>
          <a:lstStyle/>
          <a:p>
            <a:pPr algn="just">
              <a:lnSpc>
                <a:spcPct val="125000"/>
              </a:lnSpc>
            </a:pPr>
            <a:r>
              <a:rPr lang="ru-RU" sz="1400" dirty="0"/>
              <a:t>	Выпуск многотомной «Истории Великой Отечественной воины Советского Союза. 1941- 1945 гг.» (1960 - 1965 гг.,) был, без сомнения, крупным событием. В работе приведены общин обзор и характеристика экономических и военных сил СССР и гитлеровской Германии накануне войны, показаны ход военных действий, единство фронта и тыла, роль партии в организации сопротивления врагу. В то же время авторам не удалось избежать выводов субъективного характера, одностороннего освещения некоторых вопросов и важных военных событий. Среди конкретных исследований следует отметить работы, анализирующие ход отдельных сражений и операций, освещающие историю отдельных частей и соединений. Необходимо выделить исследования А. М. Самсонова, С. Д. Сахарова о битве под Москвой; Д. В. Павлова, Н. А. Манакова об обороне Ленинграда; А. М. Самсонова о Сталинградской битве; Ф. Т. Селиванова, И. И. Маркина о Курской дуге и т. д.</a:t>
            </a:r>
          </a:p>
          <a:p>
            <a:pPr algn="just">
              <a:lnSpc>
                <a:spcPct val="125000"/>
              </a:lnSpc>
            </a:pPr>
            <a:r>
              <a:rPr lang="ru-RU" sz="1400" dirty="0"/>
              <a:t>	Чрезвычайно важным событием была публикация воспоминании и отдельных фрагментов из них выдающихся полководцев Великой Отечественной войны Г. К. Жукова, А. М. Василевского, К. К. Рокоссовского и др., в которых личные впечатления совмещались с кропотливой аналитической работой.</a:t>
            </a:r>
          </a:p>
          <a:p>
            <a:pPr algn="just">
              <a:lnSpc>
                <a:spcPct val="125000"/>
              </a:lnSpc>
            </a:pPr>
            <a:r>
              <a:rPr lang="ru-RU" sz="1400" dirty="0"/>
              <a:t>	Существенно пополнилась историография истории военной экономики и народного хозяйства. Здесь в первую очередь необходимо указать на обобщающие работы Г. С. Кравченко «Военная экономика СССР» и Я. Е. Чадаева «Экономика СССР в период Великой Отечественной войны», в которых освещались наиболее важные вопросы развития народного хозяйства страны в военное время.</a:t>
            </a:r>
          </a:p>
          <a:p>
            <a:pPr algn="just">
              <a:lnSpc>
                <a:spcPct val="125000"/>
              </a:lnSpc>
            </a:pPr>
            <a:r>
              <a:rPr lang="ru-RU" sz="1400" dirty="0"/>
              <a:t>	К числу наиболее дискуссионных проблем, связанных с началом Великой Отечественной войны, относятся вопросы о степени готовности Советского Союза к войне, причинах поражений Красной армии в июне 1941 г. и ответственности за это советского политического и военного руководства.</a:t>
            </a:r>
          </a:p>
        </p:txBody>
      </p:sp>
      <p:sp>
        <p:nvSpPr>
          <p:cNvPr id="6" name="Прямоугольник 5">
            <a:extLst>
              <a:ext uri="{FF2B5EF4-FFF2-40B4-BE49-F238E27FC236}">
                <a16:creationId xmlns:a16="http://schemas.microsoft.com/office/drawing/2014/main" id="{62717B5C-86C2-4058-A212-934FB0B51360}"/>
              </a:ext>
            </a:extLst>
          </p:cNvPr>
          <p:cNvSpPr/>
          <p:nvPr/>
        </p:nvSpPr>
        <p:spPr>
          <a:xfrm>
            <a:off x="287734" y="61097"/>
            <a:ext cx="9861995" cy="707886"/>
          </a:xfrm>
          <a:prstGeom prst="rect">
            <a:avLst/>
          </a:prstGeom>
        </p:spPr>
        <p:txBody>
          <a:bodyPr wrap="square">
            <a:spAutoFit/>
          </a:bodyPr>
          <a:lstStyle/>
          <a:p>
            <a:pPr lvl="0" algn="ctr"/>
            <a:r>
              <a:rPr lang="ru-RU" sz="2000" dirty="0">
                <a:effectLst/>
                <a:latin typeface="Tahoma" panose="020B0604030504040204" pitchFamily="34" charset="0"/>
                <a:ea typeface="Tahoma" panose="020B0604030504040204" pitchFamily="34" charset="0"/>
                <a:cs typeface="Tahoma" panose="020B0604030504040204" pitchFamily="34" charset="0"/>
              </a:rPr>
              <a:t>Ваши личные оценки, заключения о характере Великой Отечественной войны, значении Победы, дискуссионных вопросах её освещения.</a:t>
            </a:r>
            <a:endParaRPr lang="en-US"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01352097"/>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524503" cy="461665"/>
          </a:xfrm>
          <a:prstGeom prst="rect">
            <a:avLst/>
          </a:prstGeom>
          <a:noFill/>
        </p:spPr>
        <p:txBody>
          <a:bodyPr wrap="none" rtlCol="0">
            <a:spAutoFit/>
          </a:bodyPr>
          <a:lstStyle/>
          <a:p>
            <a:r>
              <a:rPr lang="ru-RU" sz="2400" dirty="0"/>
              <a:t>24</a:t>
            </a:r>
          </a:p>
        </p:txBody>
      </p:sp>
      <p:sp>
        <p:nvSpPr>
          <p:cNvPr id="5" name="Прямоугольник 4"/>
          <p:cNvSpPr/>
          <p:nvPr/>
        </p:nvSpPr>
        <p:spPr>
          <a:xfrm>
            <a:off x="355198" y="1104121"/>
            <a:ext cx="11481603" cy="5054397"/>
          </a:xfrm>
          <a:prstGeom prst="rect">
            <a:avLst/>
          </a:prstGeom>
        </p:spPr>
        <p:txBody>
          <a:bodyPr wrap="square">
            <a:spAutoFit/>
          </a:bodyPr>
          <a:lstStyle/>
          <a:p>
            <a:pPr algn="just">
              <a:lnSpc>
                <a:spcPct val="125000"/>
              </a:lnSpc>
            </a:pPr>
            <a:r>
              <a:rPr lang="ru-RU" sz="2000" dirty="0"/>
              <a:t>	Одной из наиболее политизированных и сложных для непредвзятой оценки является проблема коллаборационизма граждан Советского Союза в годы Второй мировой войны.</a:t>
            </a:r>
          </a:p>
          <a:p>
            <a:pPr algn="just">
              <a:lnSpc>
                <a:spcPct val="125000"/>
              </a:lnSpc>
            </a:pPr>
            <a:r>
              <a:rPr lang="ru-RU" sz="2000" dirty="0"/>
              <a:t>	Еще одним поводом для острых дискуссий историков является так называемая наступательная война Советского Союза. Очень много по этому поводу сказал И. Хоффман. Он и Суворов придерживаются того мнения, что советский союз готовился к войне с Германией. Гитлер начал войну с СССР только как превентивную меру, дабы оградить себя от нападения Советов. Им возражают множество историков, среди них М. И. </a:t>
            </a:r>
            <a:r>
              <a:rPr lang="ru-RU" sz="2000" dirty="0" err="1"/>
              <a:t>Мельтюхов</a:t>
            </a:r>
            <a:r>
              <a:rPr lang="ru-RU" sz="2000" dirty="0"/>
              <a:t>, А. С. Орлов.</a:t>
            </a:r>
          </a:p>
          <a:p>
            <a:pPr algn="just">
              <a:lnSpc>
                <a:spcPct val="125000"/>
              </a:lnSpc>
            </a:pPr>
            <a:r>
              <a:rPr lang="ru-RU" sz="2000" dirty="0"/>
              <a:t>	Так же существуют различные мнения по вопросу о внезапности нападения Германии на СССР. Так историки Хоффман и Суворов высказывают ряд версий, которые на их взгляд являются более правдивыми, нежели существовавшая ранее версия о вероломном и внезапном нападении Германии.</a:t>
            </a:r>
          </a:p>
        </p:txBody>
      </p:sp>
      <p:sp>
        <p:nvSpPr>
          <p:cNvPr id="6" name="Прямоугольник 5">
            <a:extLst>
              <a:ext uri="{FF2B5EF4-FFF2-40B4-BE49-F238E27FC236}">
                <a16:creationId xmlns:a16="http://schemas.microsoft.com/office/drawing/2014/main" id="{62717B5C-86C2-4058-A212-934FB0B51360}"/>
              </a:ext>
            </a:extLst>
          </p:cNvPr>
          <p:cNvSpPr/>
          <p:nvPr/>
        </p:nvSpPr>
        <p:spPr>
          <a:xfrm>
            <a:off x="287734" y="61097"/>
            <a:ext cx="9861995" cy="707886"/>
          </a:xfrm>
          <a:prstGeom prst="rect">
            <a:avLst/>
          </a:prstGeom>
        </p:spPr>
        <p:txBody>
          <a:bodyPr wrap="square">
            <a:spAutoFit/>
          </a:bodyPr>
          <a:lstStyle/>
          <a:p>
            <a:pPr lvl="0" algn="ctr"/>
            <a:r>
              <a:rPr lang="ru-RU" sz="2000" dirty="0">
                <a:effectLst/>
                <a:latin typeface="Tahoma" panose="020B0604030504040204" pitchFamily="34" charset="0"/>
                <a:ea typeface="Tahoma" panose="020B0604030504040204" pitchFamily="34" charset="0"/>
                <a:cs typeface="Tahoma" panose="020B0604030504040204" pitchFamily="34" charset="0"/>
              </a:rPr>
              <a:t>Ваши личные оценки, заключения о характере Великой Отечественной войны, значении Победы, дискуссионных вопросах её освещения.</a:t>
            </a:r>
            <a:endParaRPr lang="en-US"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7043414"/>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8539" y="334425"/>
            <a:ext cx="524503" cy="461665"/>
          </a:xfrm>
          <a:prstGeom prst="rect">
            <a:avLst/>
          </a:prstGeom>
          <a:noFill/>
        </p:spPr>
        <p:txBody>
          <a:bodyPr wrap="none" rtlCol="0">
            <a:spAutoFit/>
          </a:bodyPr>
          <a:lstStyle/>
          <a:p>
            <a:r>
              <a:rPr lang="ru-RU" sz="2400" dirty="0"/>
              <a:t>25</a:t>
            </a:r>
          </a:p>
        </p:txBody>
      </p:sp>
      <p:sp>
        <p:nvSpPr>
          <p:cNvPr id="2" name="Прямоугольник 1"/>
          <p:cNvSpPr/>
          <p:nvPr/>
        </p:nvSpPr>
        <p:spPr>
          <a:xfrm>
            <a:off x="1525608" y="131821"/>
            <a:ext cx="9210366" cy="646331"/>
          </a:xfrm>
          <a:prstGeom prst="rect">
            <a:avLst/>
          </a:prstGeom>
        </p:spPr>
        <p:txBody>
          <a:bodyPr wrap="square">
            <a:spAutoFit/>
          </a:bodyPr>
          <a:lstStyle/>
          <a:p>
            <a:pPr lvl="0" algn="ctr"/>
            <a:r>
              <a:rPr lang="ru-RU" sz="3600" b="1" dirty="0">
                <a:latin typeface="Tahoma" panose="020B0604030504040204" pitchFamily="34" charset="0"/>
                <a:ea typeface="Tahoma" panose="020B0604030504040204" pitchFamily="34" charset="0"/>
                <a:cs typeface="Tahoma" panose="020B0604030504040204" pitchFamily="34" charset="0"/>
              </a:rPr>
              <a:t>Заключение</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 name="Прямоугольник 5">
            <a:extLst>
              <a:ext uri="{FF2B5EF4-FFF2-40B4-BE49-F238E27FC236}">
                <a16:creationId xmlns:a16="http://schemas.microsoft.com/office/drawing/2014/main" id="{C380BDC9-797E-431A-8DF6-55570ADF92FD}"/>
              </a:ext>
            </a:extLst>
          </p:cNvPr>
          <p:cNvSpPr/>
          <p:nvPr/>
        </p:nvSpPr>
        <p:spPr>
          <a:xfrm>
            <a:off x="287734" y="1252038"/>
            <a:ext cx="11612684" cy="5181611"/>
          </a:xfrm>
          <a:prstGeom prst="rect">
            <a:avLst/>
          </a:prstGeom>
        </p:spPr>
        <p:txBody>
          <a:bodyPr wrap="square">
            <a:spAutoFit/>
          </a:bodyPr>
          <a:lstStyle/>
          <a:p>
            <a:pPr algn="just">
              <a:lnSpc>
                <a:spcPct val="125000"/>
              </a:lnSpc>
            </a:pPr>
            <a:r>
              <a:rPr lang="ru-RU" sz="1400" dirty="0"/>
              <a:t>	Цена победы оказалась высока, но жертвы, принесенные на алтарь Отечества, не были напрасны.</a:t>
            </a:r>
          </a:p>
          <a:p>
            <a:pPr algn="just">
              <a:lnSpc>
                <a:spcPct val="125000"/>
              </a:lnSpc>
            </a:pPr>
            <a:r>
              <a:rPr lang="ru-RU" sz="1400" dirty="0"/>
              <a:t>	Последствия войны оказались очень велики как для Советского Союза, так и для его союзников. Количество человеческих жертв оказалось очень большим, и численность населения была восстановлена и достигла такой же отметки, как и перед войной - 194 миллиона человек, только спустя целых 10 лет после окончания Великой Отечественной войны (1955 год).</a:t>
            </a:r>
          </a:p>
          <a:p>
            <a:pPr algn="just">
              <a:lnSpc>
                <a:spcPct val="125000"/>
              </a:lnSpc>
            </a:pPr>
            <a:r>
              <a:rPr lang="ru-RU" sz="1400" dirty="0"/>
              <a:t>	Безусловно, наши потери могли быть и меньшими, если бы не существенные просчеты и ошибки политического и военного руководства страны накануне и в начале войны. Сказались и некомпетентность ряда военачальников, и слабая профессиональная подготовка части командиров и личного состава, предвоенные репрессии командных кадров, а также и неблагоприятные обстоятельства вступления Красной Армии в боевые действия в начале войны.</a:t>
            </a:r>
          </a:p>
          <a:p>
            <a:pPr algn="just">
              <a:lnSpc>
                <a:spcPct val="125000"/>
              </a:lnSpc>
            </a:pPr>
            <a:r>
              <a:rPr lang="ru-RU" sz="1400" dirty="0"/>
              <a:t>	В Великой Отечественной войне на фронте и в тылу у людей со всей силой проявились самоотверженность и дисциплина, массовое самопожертвование и огромная энергия, напор и невиданная стойкость, без которых победа была бы невозможна. Что эта война - последняя, верили. Если б не верили, что эта война - последняя, как бы выдержали?</a:t>
            </a:r>
          </a:p>
          <a:p>
            <a:pPr algn="just">
              <a:lnSpc>
                <a:spcPct val="125000"/>
              </a:lnSpc>
            </a:pPr>
            <a:r>
              <a:rPr lang="ru-RU" sz="1400" dirty="0"/>
              <a:t>	Политическая, организаторская и идеологическая деятельность коммунистов на фронте и тылу стала важнейшим фактором победы.</a:t>
            </a:r>
          </a:p>
          <a:p>
            <a:pPr algn="just">
              <a:lnSpc>
                <a:spcPct val="125000"/>
              </a:lnSpc>
            </a:pPr>
            <a:r>
              <a:rPr lang="ru-RU" sz="1400" dirty="0"/>
              <a:t>	Поражение фашистской германии объясняют ошибками и просчетами Гитлера, огромной величиной территории и многочисленностью населения СССР, суровым климатом, плохими дорогами и др. причинами. Однако буржуазным Идеологом не удастся исказить истинную правду. Советские Вооруженные Силы стали главной силой, преградившей путь германскому фашизму к мировому господству. Они остановили нашествие гитлеровских войск, уничтожили главные силы вермахта, довели вооруженную борьбу до окончательной победы, последовательно выполнили свою освободительную интернациональную миссию. СССР вынес на своих плечах основную тяжесть войны.</a:t>
            </a:r>
          </a:p>
        </p:txBody>
      </p:sp>
    </p:spTree>
    <p:extLst>
      <p:ext uri="{BB962C8B-B14F-4D97-AF65-F5344CB8AC3E}">
        <p14:creationId xmlns:p14="http://schemas.microsoft.com/office/powerpoint/2010/main" val="3759831719"/>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73723" y="316487"/>
            <a:ext cx="524503" cy="461665"/>
          </a:xfrm>
          <a:prstGeom prst="rect">
            <a:avLst/>
          </a:prstGeom>
          <a:noFill/>
        </p:spPr>
        <p:txBody>
          <a:bodyPr wrap="none" rtlCol="0">
            <a:spAutoFit/>
          </a:bodyPr>
          <a:lstStyle/>
          <a:p>
            <a:r>
              <a:rPr lang="ru-RU" sz="2400" dirty="0"/>
              <a:t>26</a:t>
            </a:r>
          </a:p>
        </p:txBody>
      </p:sp>
      <p:sp>
        <p:nvSpPr>
          <p:cNvPr id="2" name="Прямоугольник 1"/>
          <p:cNvSpPr/>
          <p:nvPr/>
        </p:nvSpPr>
        <p:spPr>
          <a:xfrm>
            <a:off x="1525608" y="-6679"/>
            <a:ext cx="9210366" cy="615553"/>
          </a:xfrm>
          <a:prstGeom prst="rect">
            <a:avLst/>
          </a:prstGeom>
        </p:spPr>
        <p:txBody>
          <a:bodyPr wrap="square">
            <a:spAutoFit/>
          </a:bodyPr>
          <a:lstStyle/>
          <a:p>
            <a:pPr lvl="0" algn="ctr"/>
            <a:r>
              <a:rPr lang="ru-RU" sz="3400" b="1" dirty="0">
                <a:latin typeface="Tahoma" panose="020B0604030504040204" pitchFamily="34" charset="0"/>
                <a:ea typeface="Tahoma" panose="020B0604030504040204" pitchFamily="34" charset="0"/>
                <a:cs typeface="Tahoma" panose="020B0604030504040204" pitchFamily="34" charset="0"/>
              </a:rPr>
              <a:t>Список использованных источников</a:t>
            </a:r>
            <a:endParaRPr lang="en-US" sz="3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 name="Прямоугольник 5"/>
          <p:cNvSpPr/>
          <p:nvPr/>
        </p:nvSpPr>
        <p:spPr>
          <a:xfrm>
            <a:off x="540326" y="932040"/>
            <a:ext cx="11651674" cy="5452775"/>
          </a:xfrm>
          <a:prstGeom prst="rect">
            <a:avLst/>
          </a:prstGeom>
        </p:spPr>
        <p:txBody>
          <a:bodyPr wrap="square">
            <a:spAutoFit/>
          </a:bodyPr>
          <a:lstStyle/>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1. Барышева А. Д., Отечественная история</a:t>
            </a:r>
            <a:endParaRPr lang="en-US"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u="sng" dirty="0">
                <a:latin typeface="Tahoma" panose="020B0604030504040204" pitchFamily="34" charset="0"/>
                <a:ea typeface="Tahoma" panose="020B0604030504040204" pitchFamily="34" charset="0"/>
                <a:cs typeface="Tahoma" panose="020B0604030504040204" pitchFamily="34" charset="0"/>
              </a:rPr>
              <a:t>https://biblioclub.ru/index.php?page=book_view_red&amp;book_id=578373</a:t>
            </a:r>
            <a:r>
              <a:rPr lang="en-US" sz="1700" dirty="0">
                <a:latin typeface="Tahoma" panose="020B0604030504040204" pitchFamily="34" charset="0"/>
                <a:ea typeface="Tahoma" panose="020B0604030504040204" pitchFamily="34" charset="0"/>
                <a:cs typeface="Tahoma" panose="020B0604030504040204" pitchFamily="34" charset="0"/>
              </a:rPr>
              <a:t>	</a:t>
            </a: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 24.11.2022 г.)</a:t>
            </a:r>
          </a:p>
          <a:p>
            <a:pPr lvl="0" algn="just">
              <a:spcAft>
                <a:spcPts val="800"/>
              </a:spcAft>
              <a:tabLst>
                <a:tab pos="457200" algn="l"/>
              </a:tabLst>
            </a:pPr>
            <a:endParaRPr lang="en-US"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2. Гибадуллина Э. М., Великая Отечественная война советского народа</a:t>
            </a:r>
            <a:endParaRPr lang="en-US"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u="sng" dirty="0">
                <a:latin typeface="Tahoma" panose="020B0604030504040204" pitchFamily="34" charset="0"/>
                <a:ea typeface="Tahoma" panose="020B0604030504040204" pitchFamily="34" charset="0"/>
                <a:cs typeface="Tahoma" panose="020B0604030504040204" pitchFamily="34" charset="0"/>
                <a:hlinkClick r:id="rId2">
                  <a:extLst>
                    <a:ext uri="{A12FA001-AC4F-418D-AE19-62706E023703}">
                      <ahyp:hlinkClr xmlns:ahyp="http://schemas.microsoft.com/office/drawing/2018/hyperlinkcolor" val="tx"/>
                    </a:ext>
                  </a:extLst>
                </a:hlinkClick>
              </a:rPr>
              <a:t>https://biblioclub.ru/index.php?page=book_view_red&amp;book_id=364168</a:t>
            </a:r>
            <a:endParaRPr lang="ru-RU" sz="1700" u="sng"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24.11.2022 г.</a:t>
            </a:r>
            <a:r>
              <a:rPr lang="en-US" sz="1700" dirty="0">
                <a:latin typeface="Tahoma" panose="020B0604030504040204" pitchFamily="34" charset="0"/>
                <a:ea typeface="Tahoma" panose="020B0604030504040204" pitchFamily="34" charset="0"/>
                <a:cs typeface="Tahoma" panose="020B0604030504040204" pitchFamily="34" charset="0"/>
              </a:rPr>
              <a:t>)</a:t>
            </a: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3. </a:t>
            </a:r>
            <a:r>
              <a:rPr lang="ru-RU" sz="1700" dirty="0">
                <a:latin typeface="Tahoma" panose="020B0604030504040204" pitchFamily="34" charset="0"/>
                <a:ea typeface="Tahoma" panose="020B0604030504040204" pitchFamily="34" charset="0"/>
                <a:cs typeface="Tahoma" panose="020B0604030504040204" pitchFamily="34" charset="0"/>
              </a:rPr>
              <a:t>Кузнецов</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И.</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Н., История</a:t>
            </a: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dirty="0">
                <a:latin typeface="Tahoma" panose="020B0604030504040204" pitchFamily="34" charset="0"/>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https://biblioclub.ru/index.php?page=book_view_red&amp;book_id=684222</a:t>
            </a: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a:t>
            </a:r>
            <a:r>
              <a:rPr lang="en-US" sz="1700" dirty="0">
                <a:latin typeface="Tahoma" panose="020B0604030504040204" pitchFamily="34" charset="0"/>
                <a:ea typeface="Tahoma" panose="020B0604030504040204" pitchFamily="34" charset="0"/>
                <a:cs typeface="Tahoma" panose="020B0604030504040204" pitchFamily="34" charset="0"/>
              </a:rPr>
              <a:t>: </a:t>
            </a:r>
            <a:r>
              <a:rPr lang="ru-RU" sz="1700" dirty="0">
                <a:latin typeface="Tahoma" panose="020B0604030504040204" pitchFamily="34" charset="0"/>
                <a:ea typeface="Tahoma" panose="020B0604030504040204" pitchFamily="34" charset="0"/>
                <a:cs typeface="Tahoma" panose="020B0604030504040204" pitchFamily="34" charset="0"/>
              </a:rPr>
              <a:t>24.11.2022 г.)</a:t>
            </a:r>
          </a:p>
          <a:p>
            <a:pPr lvl="0" algn="just">
              <a:spcAft>
                <a:spcPts val="800"/>
              </a:spcAft>
              <a:tabLst>
                <a:tab pos="457200" algn="l"/>
              </a:tabLst>
            </a:pPr>
            <a:endParaRPr lang="ru-RU" sz="1700"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4. Моисеев В.В., История России. С древнейших времен до наших дней</a:t>
            </a:r>
          </a:p>
          <a:p>
            <a:pPr lvl="0" algn="just">
              <a:spcAft>
                <a:spcPts val="800"/>
              </a:spcAft>
              <a:tabLst>
                <a:tab pos="457200" algn="l"/>
              </a:tabLst>
            </a:pPr>
            <a:r>
              <a:rPr lang="en-US" sz="1700" dirty="0">
                <a:latin typeface="Tahoma" panose="020B0604030504040204" pitchFamily="34" charset="0"/>
                <a:ea typeface="Tahoma" panose="020B0604030504040204" pitchFamily="34" charset="0"/>
                <a:cs typeface="Tahoma" panose="020B0604030504040204" pitchFamily="34" charset="0"/>
              </a:rPr>
              <a:t>URL: </a:t>
            </a:r>
            <a:r>
              <a:rPr lang="en-US" sz="1700" u="sng" dirty="0">
                <a:latin typeface="Tahoma" panose="020B0604030504040204" pitchFamily="34" charset="0"/>
                <a:ea typeface="Tahoma" panose="020B0604030504040204" pitchFamily="34" charset="0"/>
                <a:cs typeface="Tahoma" panose="020B0604030504040204" pitchFamily="34" charset="0"/>
              </a:rPr>
              <a:t>https://biblioclub.ru/index.php?page=book_view_red&amp;book_id=564646 </a:t>
            </a:r>
            <a:endParaRPr lang="ru-RU" sz="1700" u="sng" dirty="0">
              <a:latin typeface="Tahoma" panose="020B0604030504040204" pitchFamily="34" charset="0"/>
              <a:ea typeface="Tahoma" panose="020B0604030504040204" pitchFamily="34" charset="0"/>
              <a:cs typeface="Tahoma" panose="020B0604030504040204" pitchFamily="34" charset="0"/>
            </a:endParaRPr>
          </a:p>
          <a:p>
            <a:pPr lvl="0" algn="just">
              <a:spcAft>
                <a:spcPts val="800"/>
              </a:spcAft>
              <a:tabLst>
                <a:tab pos="457200" algn="l"/>
              </a:tabLst>
            </a:pPr>
            <a:r>
              <a:rPr lang="ru-RU" sz="1700" dirty="0">
                <a:latin typeface="Tahoma" panose="020B0604030504040204" pitchFamily="34" charset="0"/>
                <a:ea typeface="Tahoma" panose="020B0604030504040204" pitchFamily="34" charset="0"/>
                <a:cs typeface="Tahoma" panose="020B0604030504040204" pitchFamily="34" charset="0"/>
              </a:rPr>
              <a:t>(Дата обращения: 24.11.2022 г.)</a:t>
            </a:r>
          </a:p>
        </p:txBody>
      </p:sp>
    </p:spTree>
    <p:extLst>
      <p:ext uri="{BB962C8B-B14F-4D97-AF65-F5344CB8AC3E}">
        <p14:creationId xmlns:p14="http://schemas.microsoft.com/office/powerpoint/2010/main" val="523776546"/>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1385454" y="3048000"/>
            <a:ext cx="95596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ru-RU" altLang="ru-RU" sz="4400" b="1" dirty="0">
                <a:latin typeface="Times New Roman" panose="02020603050405020304" pitchFamily="18" charset="0"/>
              </a:rPr>
              <a:t>БЛАГОДАРИМ  ЗА  ВНИМАНИЕ!</a:t>
            </a:r>
          </a:p>
        </p:txBody>
      </p:sp>
    </p:spTree>
    <p:extLst>
      <p:ext uri="{BB962C8B-B14F-4D97-AF65-F5344CB8AC3E}">
        <p14:creationId xmlns:p14="http://schemas.microsoft.com/office/powerpoint/2010/main" val="671090841"/>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1</a:t>
            </a:r>
          </a:p>
        </p:txBody>
      </p:sp>
      <p:sp>
        <p:nvSpPr>
          <p:cNvPr id="8" name="Заголовок 1"/>
          <p:cNvSpPr txBox="1">
            <a:spLocks/>
          </p:cNvSpPr>
          <p:nvPr/>
        </p:nvSpPr>
        <p:spPr>
          <a:xfrm>
            <a:off x="4666456" y="356593"/>
            <a:ext cx="2908300"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Введение</a:t>
            </a:r>
          </a:p>
        </p:txBody>
      </p:sp>
      <p:sp>
        <p:nvSpPr>
          <p:cNvPr id="2" name="Прямоугольник 1"/>
          <p:cNvSpPr/>
          <p:nvPr/>
        </p:nvSpPr>
        <p:spPr>
          <a:xfrm>
            <a:off x="199441" y="1191077"/>
            <a:ext cx="11793118" cy="5189306"/>
          </a:xfrm>
          <a:prstGeom prst="rect">
            <a:avLst/>
          </a:prstGeom>
        </p:spPr>
        <p:txBody>
          <a:bodyPr wrap="square">
            <a:spAutoFit/>
          </a:bodyPr>
          <a:lstStyle/>
          <a:p>
            <a:pPr indent="450215" algn="just">
              <a:lnSpc>
                <a:spcPct val="125000"/>
              </a:lnSpc>
              <a:spcAft>
                <a:spcPts val="800"/>
              </a:spcAft>
            </a:pPr>
            <a:r>
              <a:rPr lang="ru-RU" sz="1500" dirty="0">
                <a:effectLst/>
                <a:latin typeface="Tahoma" panose="020B0604030504040204" pitchFamily="34" charset="0"/>
                <a:ea typeface="Tahoma" panose="020B0604030504040204" pitchFamily="34" charset="0"/>
                <a:cs typeface="Tahoma" panose="020B0604030504040204" pitchFamily="34" charset="0"/>
              </a:rPr>
              <a:t>Великая Отечественная Война вошла в черные станицы истории нашей родины. Причина у этой войны была только одна, неутолимая тяга Гитлера к мировому господству. Нацисты не могли смириться с тем, что им приходиться ютиться на небольшом клочке земли, в то время, как те, кого они считают людьми низшего сорта, занимают огромные и богатейшие территории.</a:t>
            </a:r>
          </a:p>
          <a:p>
            <a:pPr indent="450215" algn="just">
              <a:lnSpc>
                <a:spcPct val="125000"/>
              </a:lnSpc>
              <a:spcAft>
                <a:spcPts val="800"/>
              </a:spcAft>
            </a:pPr>
            <a:r>
              <a:rPr lang="ru-RU" sz="1500" dirty="0">
                <a:effectLst/>
                <a:latin typeface="Tahoma" panose="020B0604030504040204" pitchFamily="34" charset="0"/>
                <a:ea typeface="Tahoma" panose="020B0604030504040204" pitchFamily="34" charset="0"/>
                <a:cs typeface="Tahoma" panose="020B0604030504040204" pitchFamily="34" charset="0"/>
              </a:rPr>
              <a:t>Хроники тех дней еще свежи, до сих пор живы свидетели тех кровавых событий, хотя с каждым годом их становится все меньше. Победа досталась дорогой ценой, но героизм советских воинов не останется забытым, память о них пройдет через века.</a:t>
            </a:r>
          </a:p>
          <a:p>
            <a:pPr indent="450215" algn="just">
              <a:lnSpc>
                <a:spcPct val="125000"/>
              </a:lnSpc>
              <a:spcAft>
                <a:spcPts val="800"/>
              </a:spcAft>
            </a:pPr>
            <a:r>
              <a:rPr lang="ru-RU" sz="1500" dirty="0">
                <a:effectLst/>
                <a:latin typeface="Tahoma" panose="020B0604030504040204" pitchFamily="34" charset="0"/>
                <a:ea typeface="Tahoma" panose="020B0604030504040204" pitchFamily="34" charset="0"/>
                <a:cs typeface="Tahoma" panose="020B0604030504040204" pitchFamily="34" charset="0"/>
              </a:rPr>
              <a:t>О Великой Отечественной войне написано множество книг, участники событий оставили свои воспоминания в мемуарах. Сохранилось множество документов, и даже кадры кинохроники. Но многое становится известно только сейчас, когда снимается секретность с документов. Не смотря на то, что проходит больше времени, картина тех событий становится только шире.</a:t>
            </a:r>
          </a:p>
          <a:p>
            <a:pPr indent="450215" algn="just">
              <a:lnSpc>
                <a:spcPct val="125000"/>
              </a:lnSpc>
              <a:spcAft>
                <a:spcPts val="800"/>
              </a:spcAft>
            </a:pPr>
            <a:r>
              <a:rPr lang="ru-RU" sz="1500" dirty="0">
                <a:effectLst/>
                <a:latin typeface="Tahoma" panose="020B0604030504040204" pitchFamily="34" charset="0"/>
                <a:ea typeface="Tahoma" panose="020B0604030504040204" pitchFamily="34" charset="0"/>
                <a:cs typeface="Tahoma" panose="020B0604030504040204" pitchFamily="34" charset="0"/>
              </a:rPr>
              <a:t>Остаются без ответов множество вопросов. Почему советские лидеры не готовились к войне, не смотря на данные полученные разведкой. Почему в первые годы войны было столько неудач.</a:t>
            </a:r>
          </a:p>
          <a:p>
            <a:pPr indent="450215" algn="just">
              <a:lnSpc>
                <a:spcPct val="125000"/>
              </a:lnSpc>
              <a:spcAft>
                <a:spcPts val="800"/>
              </a:spcAft>
            </a:pPr>
            <a:r>
              <a:rPr lang="ru-RU" sz="1500" dirty="0">
                <a:effectLst/>
                <a:latin typeface="Tahoma" panose="020B0604030504040204" pitchFamily="34" charset="0"/>
                <a:ea typeface="Tahoma" panose="020B0604030504040204" pitchFamily="34" charset="0"/>
                <a:cs typeface="Tahoma" panose="020B0604030504040204" pitchFamily="34" charset="0"/>
              </a:rPr>
              <a:t>После войны в Советском Союзе осталась самая многочисленная армия, но вместе с тем, мы многое потеряли. Самыми невосполнимыми стали человеческие жертвы. Практически не одна семья не пережила войну в полном составе. Осталась разоренной полоса плодородных земель. В годы войны был создан мощнейший военно-промышленный комплекс, но практически ничего не осталось от других сфер экономики.</a:t>
            </a:r>
          </a:p>
          <a:p>
            <a:pPr indent="450215" algn="just">
              <a:lnSpc>
                <a:spcPct val="125000"/>
              </a:lnSpc>
              <a:spcAft>
                <a:spcPts val="800"/>
              </a:spcAft>
            </a:pPr>
            <a:r>
              <a:rPr lang="ru-RU" sz="1500" dirty="0">
                <a:effectLst/>
                <a:latin typeface="Tahoma" panose="020B0604030504040204" pitchFamily="34" charset="0"/>
                <a:ea typeface="Tahoma" panose="020B0604030504040204" pitchFamily="34" charset="0"/>
                <a:cs typeface="Tahoma" panose="020B0604030504040204" pitchFamily="34" charset="0"/>
              </a:rPr>
              <a:t>Победа была достигнута, но, дорогой ценой. Стране предстоял еще долгий восстановительный период. До сих пор, каждый год 9 мая мы празднуем победу Советских войск над фашисткой Германией и запускаем в небо яркие огни.</a:t>
            </a:r>
          </a:p>
        </p:txBody>
      </p:sp>
    </p:spTree>
    <p:extLst>
      <p:ext uri="{BB962C8B-B14F-4D97-AF65-F5344CB8AC3E}">
        <p14:creationId xmlns:p14="http://schemas.microsoft.com/office/powerpoint/2010/main" val="319423792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en-US" sz="2400" dirty="0"/>
              <a:t>2</a:t>
            </a:r>
            <a:endParaRPr lang="ru-RU" sz="2400" dirty="0"/>
          </a:p>
        </p:txBody>
      </p:sp>
      <p:sp>
        <p:nvSpPr>
          <p:cNvPr id="8" name="Заголовок 1"/>
          <p:cNvSpPr txBox="1">
            <a:spLocks/>
          </p:cNvSpPr>
          <p:nvPr/>
        </p:nvSpPr>
        <p:spPr>
          <a:xfrm>
            <a:off x="4666456" y="314761"/>
            <a:ext cx="2908300"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Введение</a:t>
            </a:r>
          </a:p>
        </p:txBody>
      </p:sp>
      <p:sp>
        <p:nvSpPr>
          <p:cNvPr id="4" name="Прямоугольник 3">
            <a:extLst>
              <a:ext uri="{FF2B5EF4-FFF2-40B4-BE49-F238E27FC236}">
                <a16:creationId xmlns:a16="http://schemas.microsoft.com/office/drawing/2014/main" id="{3AE6DE60-392F-C54F-B78C-A8A12CEB85AB}"/>
              </a:ext>
            </a:extLst>
          </p:cNvPr>
          <p:cNvSpPr/>
          <p:nvPr/>
        </p:nvSpPr>
        <p:spPr>
          <a:xfrm>
            <a:off x="235661" y="1682613"/>
            <a:ext cx="11691880" cy="4030655"/>
          </a:xfrm>
          <a:prstGeom prst="rect">
            <a:avLst/>
          </a:prstGeom>
        </p:spPr>
        <p:txBody>
          <a:bodyPr wrap="square">
            <a:spAutoFit/>
          </a:bodyPr>
          <a:lstStyle/>
          <a:p>
            <a:pPr marL="457200" lvl="0" indent="-457200" algn="just">
              <a:lnSpc>
                <a:spcPct val="150000"/>
              </a:lnSpc>
              <a:spcAft>
                <a:spcPts val="800"/>
              </a:spcAft>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a:t>
            </a:r>
            <a:r>
              <a:rPr lang="ru-RU" sz="2000" dirty="0" err="1">
                <a:latin typeface="Tahoma" panose="020B0604030504040204" pitchFamily="34" charset="0"/>
                <a:ea typeface="Tahoma" panose="020B0604030504040204" pitchFamily="34" charset="0"/>
                <a:cs typeface="Tahoma" panose="020B0604030504040204" pitchFamily="34" charset="0"/>
              </a:rPr>
              <a:t>Барышевой</a:t>
            </a:r>
            <a:r>
              <a:rPr lang="ru-RU" sz="2000" dirty="0">
                <a:latin typeface="Tahoma" panose="020B0604030504040204" pitchFamily="34" charset="0"/>
                <a:ea typeface="Tahoma" panose="020B0604030504040204" pitchFamily="34" charset="0"/>
                <a:cs typeface="Tahoma" panose="020B0604030504040204" pitchFamily="34" charset="0"/>
              </a:rPr>
              <a:t> А. Д.,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Отечественная история</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1</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указываются итоги Великой Отечественной войны</a:t>
            </a:r>
          </a:p>
          <a:p>
            <a:pPr marL="457200" indent="-457200" algn="just">
              <a:lnSpc>
                <a:spcPct val="150000"/>
              </a:lnSpc>
              <a:spcAft>
                <a:spcPts val="800"/>
              </a:spcAft>
              <a:buFontTx/>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a:t>
            </a:r>
            <a:r>
              <a:rPr lang="ru-RU" sz="2000" dirty="0" err="1">
                <a:latin typeface="Tahoma" panose="020B0604030504040204" pitchFamily="34" charset="0"/>
                <a:ea typeface="Tahoma" panose="020B0604030504040204" pitchFamily="34" charset="0"/>
                <a:cs typeface="Tahoma" panose="020B0604030504040204" pitchFamily="34" charset="0"/>
              </a:rPr>
              <a:t>Гибадуллиной</a:t>
            </a:r>
            <a:r>
              <a:rPr lang="ru-RU" sz="2000" dirty="0">
                <a:latin typeface="Tahoma" panose="020B0604030504040204" pitchFamily="34" charset="0"/>
                <a:ea typeface="Tahoma" panose="020B0604030504040204" pitchFamily="34" charset="0"/>
                <a:cs typeface="Tahoma" panose="020B0604030504040204" pitchFamily="34" charset="0"/>
              </a:rPr>
              <a:t> Э. М.,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Великая Отечественная война советского народа</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2</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в подробностях описывается Великая Отечественная война, её героях и их подвигах</a:t>
            </a:r>
          </a:p>
          <a:p>
            <a:pPr marL="457200" lvl="0" indent="-457200" algn="just">
              <a:lnSpc>
                <a:spcPct val="150000"/>
              </a:lnSpc>
              <a:spcAft>
                <a:spcPts val="800"/>
              </a:spcAft>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Кузнецова</a:t>
            </a:r>
            <a:r>
              <a:rPr lang="en-US" sz="2000" dirty="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И.</a:t>
            </a:r>
            <a:r>
              <a:rPr lang="en-US" sz="2000" dirty="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Н.,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История</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3</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рассказывается о последствиях Великой Отечественной войны, основных событиях и источниках победы</a:t>
            </a:r>
          </a:p>
          <a:p>
            <a:pPr marL="457200" lvl="0" indent="-457200" algn="just">
              <a:lnSpc>
                <a:spcPct val="150000"/>
              </a:lnSpc>
              <a:spcAft>
                <a:spcPts val="800"/>
              </a:spcAft>
              <a:buAutoNum type="arabicPeriod"/>
              <a:tabLst>
                <a:tab pos="457200" algn="l"/>
              </a:tabLst>
            </a:pPr>
            <a:r>
              <a:rPr lang="ru-RU" sz="2000" dirty="0">
                <a:latin typeface="Tahoma" panose="020B0604030504040204" pitchFamily="34" charset="0"/>
                <a:ea typeface="Tahoma" panose="020B0604030504040204" pitchFamily="34" charset="0"/>
                <a:cs typeface="Tahoma" panose="020B0604030504040204" pitchFamily="34" charset="0"/>
              </a:rPr>
              <a:t>В работе Моисеева В.В., </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История России. С древнейших времен до наших дней</a:t>
            </a:r>
            <a:r>
              <a:rPr lang="en-US" sz="2000" dirty="0">
                <a:latin typeface="Tahoma" panose="020B0604030504040204" pitchFamily="34" charset="0"/>
                <a:ea typeface="Tahoma" panose="020B0604030504040204" pitchFamily="34" charset="0"/>
                <a:cs typeface="Tahoma" panose="020B0604030504040204" pitchFamily="34" charset="0"/>
              </a:rPr>
              <a:t>”</a:t>
            </a:r>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[4]</a:t>
            </a:r>
            <a:r>
              <a:rPr lang="ru-RU" sz="2000" dirty="0">
                <a:latin typeface="Tahoma" panose="020B0604030504040204" pitchFamily="34" charset="0"/>
                <a:ea typeface="Tahoma" panose="020B0604030504040204" pitchFamily="34" charset="0"/>
                <a:cs typeface="Tahoma" panose="020B0604030504040204" pitchFamily="34" charset="0"/>
              </a:rPr>
              <a:t> также указываются жертвы и цена победы СССР в войне, кроме того упоминаются ее итоги</a:t>
            </a:r>
          </a:p>
        </p:txBody>
      </p:sp>
    </p:spTree>
    <p:extLst>
      <p:ext uri="{BB962C8B-B14F-4D97-AF65-F5344CB8AC3E}">
        <p14:creationId xmlns:p14="http://schemas.microsoft.com/office/powerpoint/2010/main" val="116964019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en-US" sz="2400" dirty="0"/>
              <a:t>3</a:t>
            </a:r>
            <a:endParaRPr lang="ru-RU" sz="2400" dirty="0"/>
          </a:p>
        </p:txBody>
      </p:sp>
      <p:sp>
        <p:nvSpPr>
          <p:cNvPr id="2" name="Прямоугольник 1"/>
          <p:cNvSpPr/>
          <p:nvPr/>
        </p:nvSpPr>
        <p:spPr>
          <a:xfrm>
            <a:off x="3326652" y="-149084"/>
            <a:ext cx="5538696" cy="927690"/>
          </a:xfrm>
          <a:prstGeom prst="rect">
            <a:avLst/>
          </a:prstGeom>
        </p:spPr>
        <p:txBody>
          <a:bodyPr wrap="none">
            <a:spAutoFit/>
          </a:bodyPr>
          <a:lstStyle/>
          <a:p>
            <a:pPr lvl="0" algn="ctr">
              <a:lnSpc>
                <a:spcPts val="7679"/>
              </a:lnSpc>
            </a:pPr>
            <a:r>
              <a:rPr lang="en-US" sz="3600" b="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Цель</a:t>
            </a:r>
            <a:r>
              <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и </a:t>
            </a:r>
            <a:r>
              <a:rPr lang="en-US" sz="3600" b="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задачи</a:t>
            </a:r>
            <a:r>
              <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 </a:t>
            </a:r>
            <a:r>
              <a:rPr lang="en-US" sz="3600" b="1" dirty="0" err="1">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работы</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a:spLocks noChangeArrowheads="1"/>
          </p:cNvSpPr>
          <p:nvPr/>
        </p:nvSpPr>
        <p:spPr bwMode="auto">
          <a:xfrm>
            <a:off x="705598" y="1485868"/>
            <a:ext cx="10549590" cy="1039002"/>
          </a:xfrm>
          <a:prstGeom prst="rect">
            <a:avLst/>
          </a:prstGeom>
          <a:noFill/>
          <a:ln w="9525">
            <a:noFill/>
            <a:miter lim="800000"/>
            <a:headEnd/>
            <a:tailEnd/>
          </a:ln>
        </p:spPr>
        <p:txBody>
          <a:bodyPr wrap="square">
            <a:spAutoFit/>
          </a:bodyPr>
          <a:lstStyle/>
          <a:p>
            <a:pPr algn="just">
              <a:lnSpc>
                <a:spcPct val="150000"/>
              </a:lnSpc>
              <a:defRPr/>
            </a:pPr>
            <a:r>
              <a:rPr lang="ru-RU" sz="2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Цель: </a:t>
            </a:r>
            <a:r>
              <a:rPr lang="ru-RU" sz="2200" dirty="0">
                <a:latin typeface="Tahoma" panose="020B0604030504040204" pitchFamily="34" charset="0"/>
                <a:ea typeface="Tahoma" panose="020B0604030504040204" pitchFamily="34" charset="0"/>
                <a:cs typeface="Tahoma" panose="020B0604030504040204" pitchFamily="34" charset="0"/>
              </a:rPr>
              <a:t>определить какой была Великая Отечественная война 1941 – 1945 </a:t>
            </a:r>
            <a:r>
              <a:rPr lang="ru-RU" sz="2200" dirty="0" err="1">
                <a:latin typeface="Tahoma" panose="020B0604030504040204" pitchFamily="34" charset="0"/>
                <a:ea typeface="Tahoma" panose="020B0604030504040204" pitchFamily="34" charset="0"/>
                <a:cs typeface="Tahoma" panose="020B0604030504040204" pitchFamily="34" charset="0"/>
              </a:rPr>
              <a:t>гг</a:t>
            </a:r>
            <a:endParaRPr lang="ru-RU" sz="2200" dirty="0">
              <a:latin typeface="Tahoma" panose="020B0604030504040204" pitchFamily="34" charset="0"/>
              <a:ea typeface="Tahoma" panose="020B0604030504040204" pitchFamily="34" charset="0"/>
              <a:cs typeface="Tahoma" panose="020B0604030504040204" pitchFamily="34" charset="0"/>
            </a:endParaRPr>
          </a:p>
          <a:p>
            <a:pPr algn="just">
              <a:lnSpc>
                <a:spcPct val="150000"/>
              </a:lnSpc>
              <a:defRPr/>
            </a:pPr>
            <a:endParaRPr lang="ru-RU" sz="2200" dirty="0">
              <a:latin typeface="Tahoma" panose="020B0604030504040204" pitchFamily="34" charset="0"/>
              <a:ea typeface="Tahoma" panose="020B0604030504040204" pitchFamily="34" charset="0"/>
              <a:cs typeface="Tahoma" panose="020B0604030504040204" pitchFamily="34" charset="0"/>
            </a:endParaRPr>
          </a:p>
        </p:txBody>
      </p:sp>
      <p:sp>
        <p:nvSpPr>
          <p:cNvPr id="6" name="Прямоугольник 5"/>
          <p:cNvSpPr>
            <a:spLocks noChangeArrowheads="1"/>
          </p:cNvSpPr>
          <p:nvPr/>
        </p:nvSpPr>
        <p:spPr bwMode="auto">
          <a:xfrm>
            <a:off x="705598" y="2674447"/>
            <a:ext cx="10549590" cy="2639441"/>
          </a:xfrm>
          <a:prstGeom prst="rect">
            <a:avLst/>
          </a:prstGeom>
          <a:noFill/>
          <a:ln w="9525">
            <a:noFill/>
            <a:miter lim="800000"/>
            <a:headEnd/>
            <a:tailEnd/>
          </a:ln>
        </p:spPr>
        <p:txBody>
          <a:bodyPr wrap="square">
            <a:spAutoFit/>
          </a:bodyPr>
          <a:lstStyle/>
          <a:p>
            <a:pPr algn="just" eaLnBrk="1" hangingPunct="1">
              <a:lnSpc>
                <a:spcPct val="150000"/>
              </a:lnSpc>
              <a:spcAft>
                <a:spcPts val="600"/>
              </a:spcAft>
              <a:defRPr/>
            </a:pPr>
            <a:r>
              <a:rPr lang="ru-RU" sz="2200" b="1" dirty="0">
                <a:latin typeface="Tahoma" panose="020B0604030504040204" pitchFamily="34" charset="0"/>
                <a:ea typeface="Tahoma" panose="020B0604030504040204" pitchFamily="34" charset="0"/>
                <a:cs typeface="Tahoma" panose="020B0604030504040204" pitchFamily="34" charset="0"/>
              </a:rPr>
              <a:t>Задачи:</a:t>
            </a:r>
          </a:p>
          <a:p>
            <a:pPr>
              <a:lnSpc>
                <a:spcPct val="150000"/>
              </a:lnSpc>
            </a:pPr>
            <a:r>
              <a:rPr lang="ru-RU" sz="2200" dirty="0">
                <a:latin typeface="Tahoma" panose="020B0604030504040204" pitchFamily="34" charset="0"/>
                <a:ea typeface="Tahoma" panose="020B0604030504040204" pitchFamily="34" charset="0"/>
                <a:cs typeface="Tahoma" panose="020B0604030504040204" pitchFamily="34" charset="0"/>
              </a:rPr>
              <a:t>1. Описать основные события войны</a:t>
            </a:r>
          </a:p>
          <a:p>
            <a:pPr>
              <a:lnSpc>
                <a:spcPct val="150000"/>
              </a:lnSpc>
            </a:pPr>
            <a:r>
              <a:rPr lang="ru-RU" sz="2200" dirty="0">
                <a:latin typeface="Tahoma" panose="020B0604030504040204" pitchFamily="34" charset="0"/>
                <a:ea typeface="Tahoma" panose="020B0604030504040204" pitchFamily="34" charset="0"/>
                <a:cs typeface="Tahoma" panose="020B0604030504040204" pitchFamily="34" charset="0"/>
              </a:rPr>
              <a:t>2. Указать героев и их подвиги на войне</a:t>
            </a:r>
          </a:p>
          <a:p>
            <a:pPr>
              <a:lnSpc>
                <a:spcPct val="150000"/>
              </a:lnSpc>
            </a:pPr>
            <a:r>
              <a:rPr lang="ru-RU" sz="2200" dirty="0">
                <a:latin typeface="Tahoma" panose="020B0604030504040204" pitchFamily="34" charset="0"/>
                <a:ea typeface="Tahoma" panose="020B0604030504040204" pitchFamily="34" charset="0"/>
                <a:cs typeface="Tahoma" panose="020B0604030504040204" pitchFamily="34" charset="0"/>
              </a:rPr>
              <a:t>3. Определить источники и цену этой победы</a:t>
            </a:r>
          </a:p>
          <a:p>
            <a:pPr>
              <a:lnSpc>
                <a:spcPct val="150000"/>
              </a:lnSpc>
            </a:pPr>
            <a:r>
              <a:rPr lang="ru-RU" sz="2200" dirty="0">
                <a:latin typeface="Tahoma" panose="020B0604030504040204" pitchFamily="34" charset="0"/>
                <a:ea typeface="Tahoma" panose="020B0604030504040204" pitchFamily="34" charset="0"/>
                <a:cs typeface="Tahoma" panose="020B0604030504040204" pitchFamily="34" charset="0"/>
              </a:rPr>
              <a:t>4. Отметить итоги войны и значение победы для нашей страны и мира</a:t>
            </a:r>
          </a:p>
        </p:txBody>
      </p:sp>
    </p:spTree>
    <p:extLst>
      <p:ext uri="{BB962C8B-B14F-4D97-AF65-F5344CB8AC3E}">
        <p14:creationId xmlns:p14="http://schemas.microsoft.com/office/powerpoint/2010/main" val="424695390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en-US" sz="2400" dirty="0"/>
              <a:t>4</a:t>
            </a:r>
            <a:endParaRPr lang="ru-RU" sz="2400" dirty="0"/>
          </a:p>
        </p:txBody>
      </p:sp>
      <p:sp>
        <p:nvSpPr>
          <p:cNvPr id="2" name="Прямоугольник 1"/>
          <p:cNvSpPr/>
          <p:nvPr/>
        </p:nvSpPr>
        <p:spPr>
          <a:xfrm>
            <a:off x="287734" y="61097"/>
            <a:ext cx="9861995" cy="584775"/>
          </a:xfrm>
          <a:prstGeom prst="rect">
            <a:avLst/>
          </a:prstGeom>
        </p:spPr>
        <p:txBody>
          <a:bodyPr wrap="square">
            <a:spAutoFit/>
          </a:bodyPr>
          <a:lstStyle/>
          <a:p>
            <a:pPr lvl="0" algn="ctr"/>
            <a:r>
              <a:rPr lang="ru-RU" sz="3200" dirty="0">
                <a:effectLst/>
                <a:latin typeface="Tahoma" panose="020B0604030504040204" pitchFamily="34" charset="0"/>
                <a:ea typeface="Tahoma" panose="020B0604030504040204" pitchFamily="34" charset="0"/>
                <a:cs typeface="Tahoma" panose="020B0604030504040204" pitchFamily="34" charset="0"/>
              </a:rPr>
              <a:t>Основные события войны, её народный характер</a:t>
            </a:r>
            <a:endParaRPr lang="en-US" sz="3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422206" y="599171"/>
            <a:ext cx="10792642" cy="6258829"/>
          </a:xfrm>
          <a:prstGeom prst="rect">
            <a:avLst/>
          </a:prstGeom>
        </p:spPr>
        <p:txBody>
          <a:bodyPr wrap="square">
            <a:spAutoFit/>
          </a:bodyPr>
          <a:lstStyle/>
          <a:p>
            <a:pPr algn="ctr">
              <a:lnSpc>
                <a:spcPct val="125000"/>
              </a:lnSpc>
            </a:pPr>
            <a:r>
              <a:rPr lang="ru-RU" sz="1400" b="1" u="sng" dirty="0">
                <a:latin typeface="Tahoma" panose="020B0604030504040204" pitchFamily="34" charset="0"/>
                <a:ea typeface="Tahoma" panose="020B0604030504040204" pitchFamily="34" charset="0"/>
                <a:cs typeface="Tahoma" panose="020B0604030504040204" pitchFamily="34" charset="0"/>
              </a:rPr>
              <a:t>1941 год</a:t>
            </a:r>
            <a:endParaRPr lang="ru-RU" sz="1400" dirty="0">
              <a:latin typeface="Tahoma" panose="020B0604030504040204" pitchFamily="34" charset="0"/>
              <a:ea typeface="Tahoma" panose="020B0604030504040204" pitchFamily="34" charset="0"/>
              <a:cs typeface="Tahoma" panose="020B0604030504040204" pitchFamily="34" charset="0"/>
            </a:endParaRP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22 июня – Вероломное нападение фашистской Германии на СССР.</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22 июня – конец июля – Героическая оборона Брестской крепости.</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23 июня – Создание Ставки Верховного Главнокомандования.</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30 июня – Создание Государственного Комитета Обороны.</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3 июля – Выступление по радио И.В. Сталина с обращением к советскому народу.</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10 июля – 10 октября – Смоленское сражение.</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10 июля - 13 января 1944 года – Героическая оборона Ленинграда.</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5 августа – 18 августа – Героическая оборона Одессы.</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30 октября – 4 июля 1942 года – Героическая оборона Севастополя.</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5 декабря – Начало контрнаступления Красной Армии под Москвой.</a:t>
            </a:r>
          </a:p>
          <a:p>
            <a:pPr algn="ctr">
              <a:lnSpc>
                <a:spcPct val="125000"/>
              </a:lnSpc>
            </a:pPr>
            <a:r>
              <a:rPr lang="ru-RU" sz="1400" b="1" dirty="0"/>
              <a:t>1942 год</a:t>
            </a:r>
            <a:endParaRPr lang="ru-RU" sz="1400" dirty="0"/>
          </a:p>
          <a:p>
            <a:pPr algn="just">
              <a:lnSpc>
                <a:spcPct val="125000"/>
              </a:lnSpc>
            </a:pPr>
            <a:r>
              <a:rPr lang="ru-RU" sz="1400" dirty="0"/>
              <a:t>30 мая – Создание Центрального Штаба партизанского движения.</a:t>
            </a:r>
          </a:p>
          <a:p>
            <a:pPr algn="just">
              <a:lnSpc>
                <a:spcPct val="125000"/>
              </a:lnSpc>
            </a:pPr>
            <a:r>
              <a:rPr lang="ru-RU" sz="1400" dirty="0"/>
              <a:t>17 июля – 2 февраля 1943 года – Битва под Сталинградом.</a:t>
            </a:r>
          </a:p>
          <a:p>
            <a:pPr algn="just">
              <a:lnSpc>
                <a:spcPct val="125000"/>
              </a:lnSpc>
            </a:pPr>
            <a:r>
              <a:rPr lang="ru-RU" sz="1400" dirty="0"/>
              <a:t>19 ноября – начало контрнаступления Красной Армии под Сталинградом.</a:t>
            </a:r>
          </a:p>
          <a:p>
            <a:pPr algn="just">
              <a:lnSpc>
                <a:spcPct val="125000"/>
              </a:lnSpc>
            </a:pPr>
            <a:r>
              <a:rPr lang="ru-RU" sz="1400" dirty="0"/>
              <a:t>23 ноября – Окружение 330 тысячной группировки немецко-фашистских войск под Сталинградом.</a:t>
            </a:r>
          </a:p>
          <a:p>
            <a:pPr algn="ctr">
              <a:lnSpc>
                <a:spcPct val="125000"/>
              </a:lnSpc>
            </a:pPr>
            <a:r>
              <a:rPr lang="ru-RU" sz="1400" b="1" u="sng" dirty="0"/>
              <a:t>1943 год</a:t>
            </a:r>
            <a:endParaRPr lang="ru-RU" sz="1400" dirty="0"/>
          </a:p>
          <a:p>
            <a:pPr algn="just">
              <a:lnSpc>
                <a:spcPct val="125000"/>
              </a:lnSpc>
            </a:pPr>
            <a:r>
              <a:rPr lang="ru-RU" sz="1400" dirty="0"/>
              <a:t>8 марта – Первый бой 1-го чехословацкого батальона под Харьковом у деревни </a:t>
            </a:r>
            <a:r>
              <a:rPr lang="ru-RU" sz="1400" dirty="0" err="1"/>
              <a:t>Соколово</a:t>
            </a:r>
            <a:r>
              <a:rPr lang="ru-RU" sz="1400" dirty="0"/>
              <a:t>.</a:t>
            </a:r>
          </a:p>
          <a:p>
            <a:pPr algn="just">
              <a:lnSpc>
                <a:spcPct val="125000"/>
              </a:lnSpc>
            </a:pPr>
            <a:r>
              <a:rPr lang="ru-RU" sz="1400" dirty="0"/>
              <a:t>5 июля – 23 августа – Битва под Курском.</a:t>
            </a:r>
          </a:p>
          <a:p>
            <a:pPr algn="just">
              <a:lnSpc>
                <a:spcPct val="125000"/>
              </a:lnSpc>
            </a:pPr>
            <a:r>
              <a:rPr lang="ru-RU" sz="1400" dirty="0"/>
              <a:t>12 июля – Встречное танковое сражение под Прохоровкой.</a:t>
            </a:r>
          </a:p>
          <a:p>
            <a:pPr algn="just">
              <a:lnSpc>
                <a:spcPct val="125000"/>
              </a:lnSpc>
            </a:pPr>
            <a:r>
              <a:rPr lang="ru-RU" sz="1400" dirty="0"/>
              <a:t>3 августа – 4 ноября – «Рельсовая война» советских партизан.</a:t>
            </a:r>
          </a:p>
          <a:p>
            <a:pPr algn="just">
              <a:lnSpc>
                <a:spcPct val="125000"/>
              </a:lnSpc>
            </a:pPr>
            <a:r>
              <a:rPr lang="ru-RU" sz="1400" dirty="0"/>
              <a:t>6 ноября – Освобождение столицы Украины Киева.</a:t>
            </a:r>
          </a:p>
          <a:p>
            <a:pPr algn="just">
              <a:lnSpc>
                <a:spcPct val="125000"/>
              </a:lnSpc>
            </a:pPr>
            <a:r>
              <a:rPr lang="ru-RU" sz="1400" dirty="0"/>
              <a:t>28 ноября – 1 декабря – Тегеранская конференция руководителей антифашистской коалиции.</a:t>
            </a:r>
          </a:p>
        </p:txBody>
      </p:sp>
    </p:spTree>
    <p:extLst>
      <p:ext uri="{BB962C8B-B14F-4D97-AF65-F5344CB8AC3E}">
        <p14:creationId xmlns:p14="http://schemas.microsoft.com/office/powerpoint/2010/main" val="3468600169"/>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5</a:t>
            </a:r>
          </a:p>
        </p:txBody>
      </p:sp>
      <p:sp>
        <p:nvSpPr>
          <p:cNvPr id="2" name="Прямоугольник 1"/>
          <p:cNvSpPr/>
          <p:nvPr/>
        </p:nvSpPr>
        <p:spPr>
          <a:xfrm>
            <a:off x="287734" y="61097"/>
            <a:ext cx="9861995" cy="584775"/>
          </a:xfrm>
          <a:prstGeom prst="rect">
            <a:avLst/>
          </a:prstGeom>
        </p:spPr>
        <p:txBody>
          <a:bodyPr wrap="square">
            <a:spAutoFit/>
          </a:bodyPr>
          <a:lstStyle/>
          <a:p>
            <a:pPr lvl="0" algn="ctr"/>
            <a:r>
              <a:rPr lang="ru-RU" sz="3200" dirty="0">
                <a:effectLst/>
                <a:latin typeface="Tahoma" panose="020B0604030504040204" pitchFamily="34" charset="0"/>
                <a:ea typeface="Tahoma" panose="020B0604030504040204" pitchFamily="34" charset="0"/>
                <a:cs typeface="Tahoma" panose="020B0604030504040204" pitchFamily="34" charset="0"/>
              </a:rPr>
              <a:t>Основные события войны, её народный характер</a:t>
            </a:r>
            <a:endParaRPr lang="en-US" sz="3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776426"/>
            <a:ext cx="10792642" cy="5995424"/>
          </a:xfrm>
          <a:prstGeom prst="rect">
            <a:avLst/>
          </a:prstGeom>
        </p:spPr>
        <p:txBody>
          <a:bodyPr wrap="square">
            <a:spAutoFit/>
          </a:bodyPr>
          <a:lstStyle/>
          <a:p>
            <a:pPr algn="ctr">
              <a:lnSpc>
                <a:spcPct val="125000"/>
              </a:lnSpc>
            </a:pPr>
            <a:r>
              <a:rPr lang="ru-RU" sz="1100" b="1" u="sng" dirty="0">
                <a:latin typeface="Tahoma" panose="020B0604030504040204" pitchFamily="34" charset="0"/>
                <a:ea typeface="Tahoma" panose="020B0604030504040204" pitchFamily="34" charset="0"/>
                <a:cs typeface="Tahoma" panose="020B0604030504040204" pitchFamily="34" charset="0"/>
              </a:rPr>
              <a:t>1944 год</a:t>
            </a:r>
            <a:endParaRPr lang="ru-RU" sz="1100" dirty="0">
              <a:latin typeface="Tahoma" panose="020B0604030504040204" pitchFamily="34" charset="0"/>
              <a:ea typeface="Tahoma" panose="020B0604030504040204" pitchFamily="34" charset="0"/>
              <a:cs typeface="Tahoma" panose="020B0604030504040204" pitchFamily="34" charset="0"/>
            </a:endParaRP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27 января – Освобождение Ленинграда от вражеской блокады.</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26 марта – Войска 1-го Украинского фронта вышли на Государственную границу СССР.</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9 мая - освобождение Севастополя.</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6 июня – Открытие второго фронта в Европе.</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23 июня – 29 августа – Освобождение Белоруссии.</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3 июля – Освобождение столицы Белоруссии Минска.</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13 июля – Освобождение столицы Литвы Вильнюса.</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18 августа – В Бухенвальде убит вождь немецких коммунистов Эрнст Тельман.</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24 августа – Освобождение столицы Молдавии </a:t>
            </a:r>
            <a:r>
              <a:rPr lang="ru-RU" sz="1100" dirty="0" err="1">
                <a:latin typeface="Tahoma" panose="020B0604030504040204" pitchFamily="34" charset="0"/>
                <a:ea typeface="Tahoma" panose="020B0604030504040204" pitchFamily="34" charset="0"/>
                <a:cs typeface="Tahoma" panose="020B0604030504040204" pitchFamily="34" charset="0"/>
              </a:rPr>
              <a:t>Кишенева</a:t>
            </a:r>
            <a:r>
              <a:rPr lang="ru-RU" sz="1100" dirty="0">
                <a:latin typeface="Tahoma" panose="020B0604030504040204" pitchFamily="34" charset="0"/>
                <a:ea typeface="Tahoma" panose="020B0604030504040204" pitchFamily="34" charset="0"/>
                <a:cs typeface="Tahoma" panose="020B0604030504040204" pitchFamily="34" charset="0"/>
              </a:rPr>
              <a:t>.</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22 сентября – Освобождение столицы Эстонии Таллина.</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13 октября – Освобождение столицы Латвии Риги.</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20 октября – Освобождение столицы Югославии Белграда.</a:t>
            </a:r>
          </a:p>
          <a:p>
            <a:pPr algn="just">
              <a:lnSpc>
                <a:spcPct val="125000"/>
              </a:lnSpc>
            </a:pPr>
            <a:r>
              <a:rPr lang="ru-RU" sz="1100" dirty="0">
                <a:latin typeface="Tahoma" panose="020B0604030504040204" pitchFamily="34" charset="0"/>
                <a:ea typeface="Tahoma" panose="020B0604030504040204" pitchFamily="34" charset="0"/>
                <a:cs typeface="Tahoma" panose="020B0604030504040204" pitchFamily="34" charset="0"/>
              </a:rPr>
              <a:t>16 декабря 1944 г. = 28 января 1945 г. – наступление немецко-фашистских войск в Арденнах.</a:t>
            </a:r>
          </a:p>
          <a:p>
            <a:pPr algn="ctr">
              <a:lnSpc>
                <a:spcPct val="125000"/>
              </a:lnSpc>
            </a:pPr>
            <a:r>
              <a:rPr lang="ru-RU" sz="1100" b="1" u="sng" dirty="0"/>
              <a:t>1945 год</a:t>
            </a:r>
            <a:endParaRPr lang="ru-RU" sz="1100" dirty="0"/>
          </a:p>
          <a:p>
            <a:pPr algn="just">
              <a:lnSpc>
                <a:spcPct val="125000"/>
              </a:lnSpc>
            </a:pPr>
            <a:r>
              <a:rPr lang="ru-RU" sz="1100" dirty="0"/>
              <a:t>17 января – Освобождение столицы Польши Варшавы.</a:t>
            </a:r>
          </a:p>
          <a:p>
            <a:pPr algn="just">
              <a:lnSpc>
                <a:spcPct val="125000"/>
              </a:lnSpc>
            </a:pPr>
            <a:r>
              <a:rPr lang="ru-RU" sz="1100" dirty="0"/>
              <a:t>4 – 11 февраля – Крымская конференция руководителей антифашисткой коалиции.</a:t>
            </a:r>
          </a:p>
          <a:p>
            <a:pPr algn="just">
              <a:lnSpc>
                <a:spcPct val="125000"/>
              </a:lnSpc>
            </a:pPr>
            <a:r>
              <a:rPr lang="ru-RU" sz="1100" dirty="0"/>
              <a:t>13 апреля – взятие столицы Австрии Вены.</a:t>
            </a:r>
          </a:p>
          <a:p>
            <a:pPr algn="just">
              <a:lnSpc>
                <a:spcPct val="125000"/>
              </a:lnSpc>
            </a:pPr>
            <a:r>
              <a:rPr lang="ru-RU" sz="1100" dirty="0"/>
              <a:t>16 апреля – 8 мая – Берлинская операция войск Красной Армии.</a:t>
            </a:r>
          </a:p>
          <a:p>
            <a:pPr algn="just">
              <a:lnSpc>
                <a:spcPct val="125000"/>
              </a:lnSpc>
            </a:pPr>
            <a:r>
              <a:rPr lang="ru-RU" sz="1100" dirty="0"/>
              <a:t>2 мая – капитуляция немецко-фашистских войск, окруженных в Берлине</a:t>
            </a:r>
          </a:p>
          <a:p>
            <a:pPr algn="just">
              <a:lnSpc>
                <a:spcPct val="125000"/>
              </a:lnSpc>
            </a:pPr>
            <a:r>
              <a:rPr lang="ru-RU" sz="1100" dirty="0"/>
              <a:t>8 мая – Подписание Акта о безоговорочной капитуляции Германии.</a:t>
            </a:r>
          </a:p>
          <a:p>
            <a:pPr algn="just">
              <a:lnSpc>
                <a:spcPct val="125000"/>
              </a:lnSpc>
            </a:pPr>
            <a:r>
              <a:rPr lang="ru-RU" sz="1100" dirty="0"/>
              <a:t>9 мая – День ПОБЕДЫ.</a:t>
            </a:r>
          </a:p>
          <a:p>
            <a:pPr algn="just">
              <a:lnSpc>
                <a:spcPct val="125000"/>
              </a:lnSpc>
            </a:pPr>
            <a:r>
              <a:rPr lang="ru-RU" sz="1100" dirty="0"/>
              <a:t>9 мая – Освобождение столицы Чехословакии Праги.</a:t>
            </a:r>
          </a:p>
          <a:p>
            <a:pPr algn="just">
              <a:lnSpc>
                <a:spcPct val="125000"/>
              </a:lnSpc>
            </a:pPr>
            <a:r>
              <a:rPr lang="ru-RU" sz="1100" dirty="0"/>
              <a:t>24 июня – Парад ПОБЕДЫ в Москве.</a:t>
            </a:r>
          </a:p>
          <a:p>
            <a:pPr algn="just">
              <a:lnSpc>
                <a:spcPct val="125000"/>
              </a:lnSpc>
            </a:pPr>
            <a:r>
              <a:rPr lang="ru-RU" sz="1100" dirty="0"/>
              <a:t>26 июня – Создание Организации Объединенных Наций.</a:t>
            </a:r>
          </a:p>
          <a:p>
            <a:pPr algn="just">
              <a:lnSpc>
                <a:spcPct val="125000"/>
              </a:lnSpc>
            </a:pPr>
            <a:r>
              <a:rPr lang="ru-RU" sz="1100" dirty="0"/>
              <a:t>9 августа – 2 сентября – Разгром империалистической Японии.</a:t>
            </a:r>
          </a:p>
          <a:p>
            <a:pPr algn="just">
              <a:lnSpc>
                <a:spcPct val="125000"/>
              </a:lnSpc>
            </a:pPr>
            <a:r>
              <a:rPr lang="ru-RU" sz="1100" dirty="0"/>
              <a:t>2 сентября – Подписание Акта о капитуляции Японии.</a:t>
            </a:r>
          </a:p>
          <a:p>
            <a:pPr algn="just">
              <a:lnSpc>
                <a:spcPct val="125000"/>
              </a:lnSpc>
            </a:pPr>
            <a:r>
              <a:rPr lang="ru-RU" sz="1100" dirty="0"/>
              <a:t>20 ноября 1945 года – 1 октября 1946 года – Нюрнбергский процесс над главными военными преступниками Германии.</a:t>
            </a:r>
          </a:p>
        </p:txBody>
      </p:sp>
    </p:spTree>
    <p:extLst>
      <p:ext uri="{BB962C8B-B14F-4D97-AF65-F5344CB8AC3E}">
        <p14:creationId xmlns:p14="http://schemas.microsoft.com/office/powerpoint/2010/main" val="270371405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6</a:t>
            </a:r>
          </a:p>
        </p:txBody>
      </p:sp>
      <p:sp>
        <p:nvSpPr>
          <p:cNvPr id="2" name="Прямоугольник 1"/>
          <p:cNvSpPr/>
          <p:nvPr/>
        </p:nvSpPr>
        <p:spPr>
          <a:xfrm>
            <a:off x="287734" y="61097"/>
            <a:ext cx="9861995" cy="584775"/>
          </a:xfrm>
          <a:prstGeom prst="rect">
            <a:avLst/>
          </a:prstGeom>
        </p:spPr>
        <p:txBody>
          <a:bodyPr wrap="square">
            <a:spAutoFit/>
          </a:bodyPr>
          <a:lstStyle/>
          <a:p>
            <a:pPr lvl="0" algn="ctr"/>
            <a:r>
              <a:rPr lang="ru-RU" sz="3200" dirty="0">
                <a:effectLst/>
                <a:latin typeface="Tahoma" panose="020B0604030504040204" pitchFamily="34" charset="0"/>
                <a:ea typeface="Tahoma" panose="020B0604030504040204" pitchFamily="34" charset="0"/>
                <a:cs typeface="Tahoma" panose="020B0604030504040204" pitchFamily="34" charset="0"/>
              </a:rPr>
              <a:t>Основные события войны, её народный характер</a:t>
            </a:r>
            <a:endParaRPr lang="en-US" sz="32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198558" y="1252752"/>
            <a:ext cx="11639806" cy="5290487"/>
          </a:xfrm>
          <a:prstGeom prst="rect">
            <a:avLst/>
          </a:prstGeom>
        </p:spPr>
        <p:txBody>
          <a:bodyPr wrap="square">
            <a:spAutoFit/>
          </a:bodyPr>
          <a:lstStyle/>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Великая Отечественная война, несомненно, имела народный характер. Русский народ - великий народ, в этой войне он снова доказал это. Но, именно, благодаря руководству Сталина, его политике, направленной на победу, народ смог выстоять в эти тяжелейшие годы. Советская власть в высокой степени развила в народе ощущение общности, неразделимости человеческих судеб. Коллективное начало стало естественной основой всей жизни, коллективный героизм -- высшей формой героизма вообще и выражением самой сущности общества. Нужно было круто повернуть всю жизнь и сознание советских людей, морально и идейно организовать и мобилизовать их на тяжёлую и длительную борьбу с фашистскими захватчиками. Все средства духовного воздействия на массы, агитация и пропаганда, политико-массовая работа, печать, кино, радио, литература, искусство - использовались для разъяснения целей, характера и особенностей войны против фашистской Германии, решения военных задач в тылу и на фронте, для достижения победы над врагом.</a:t>
            </a:r>
          </a:p>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Поэтому Великая Отечественная война стала народной благодаря мужеству народа и, не в меньшей степени, благодаря управлению страной И. В. </a:t>
            </a:r>
            <a:r>
              <a:rPr lang="ru-RU" sz="1700" dirty="0" err="1">
                <a:latin typeface="Tahoma" panose="020B0604030504040204" pitchFamily="34" charset="0"/>
                <a:ea typeface="Tahoma" panose="020B0604030504040204" pitchFamily="34" charset="0"/>
                <a:cs typeface="Tahoma" panose="020B0604030504040204" pitchFamily="34" charset="0"/>
              </a:rPr>
              <a:t>Сталином</a:t>
            </a:r>
            <a:r>
              <a:rPr lang="ru-RU" sz="1700" dirty="0">
                <a:latin typeface="Tahoma" panose="020B0604030504040204" pitchFamily="34" charset="0"/>
                <a:ea typeface="Tahoma" panose="020B0604030504040204" pitchFamily="34" charset="0"/>
                <a:cs typeface="Tahoma" panose="020B0604030504040204" pitchFamily="34" charset="0"/>
              </a:rPr>
              <a:t>. Без этих двух составляющих мы возможно сейчас не могли бы вообще говорить о победе нашего народа.</a:t>
            </a:r>
          </a:p>
          <a:p>
            <a:pPr algn="just">
              <a:lnSpc>
                <a:spcPct val="125000"/>
              </a:lnSpc>
            </a:pPr>
            <a:r>
              <a:rPr lang="ru-RU" sz="1700" dirty="0">
                <a:latin typeface="Tahoma" panose="020B0604030504040204" pitchFamily="34" charset="0"/>
                <a:ea typeface="Tahoma" panose="020B0604030504040204" pitchFamily="34" charset="0"/>
                <a:cs typeface="Tahoma" panose="020B0604030504040204" pitchFamily="34" charset="0"/>
              </a:rPr>
              <a:t>	Мир подвига неисчерпаем, и все в нем связано крепчайшими нитями: прошлое и настоящее, настоящее и будущее, кровь, пролитая за победу, и горячая, беспокойная, живая кровь подвига мирных дней. Об этом мы тоже должны помнить. Есть пути, которые не бывают проторенными,-- это пути подвига.</a:t>
            </a:r>
            <a:endParaRPr lang="ru-RU" sz="1700" dirty="0"/>
          </a:p>
        </p:txBody>
      </p:sp>
    </p:spTree>
    <p:extLst>
      <p:ext uri="{BB962C8B-B14F-4D97-AF65-F5344CB8AC3E}">
        <p14:creationId xmlns:p14="http://schemas.microsoft.com/office/powerpoint/2010/main" val="123443642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596275" y="314761"/>
            <a:ext cx="354584" cy="461665"/>
          </a:xfrm>
          <a:prstGeom prst="rect">
            <a:avLst/>
          </a:prstGeom>
          <a:noFill/>
        </p:spPr>
        <p:txBody>
          <a:bodyPr wrap="none" rtlCol="0">
            <a:spAutoFit/>
          </a:bodyPr>
          <a:lstStyle/>
          <a:p>
            <a:r>
              <a:rPr lang="ru-RU" sz="2400" dirty="0"/>
              <a:t>7</a:t>
            </a:r>
          </a:p>
        </p:txBody>
      </p:sp>
      <p:sp>
        <p:nvSpPr>
          <p:cNvPr id="2" name="Прямоугольник 1"/>
          <p:cNvSpPr/>
          <p:nvPr/>
        </p:nvSpPr>
        <p:spPr>
          <a:xfrm>
            <a:off x="287734" y="61097"/>
            <a:ext cx="9861995" cy="646331"/>
          </a:xfrm>
          <a:prstGeom prst="rect">
            <a:avLst/>
          </a:prstGeom>
        </p:spPr>
        <p:txBody>
          <a:bodyPr wrap="square">
            <a:spAutoFit/>
          </a:bodyPr>
          <a:lstStyle/>
          <a:p>
            <a:pPr lvl="0" algn="ctr"/>
            <a:r>
              <a:rPr lang="ru-RU" sz="3600" dirty="0">
                <a:effectLst/>
                <a:latin typeface="Tahoma" panose="020B0604030504040204" pitchFamily="34" charset="0"/>
                <a:ea typeface="Tahoma" panose="020B0604030504040204" pitchFamily="34" charset="0"/>
                <a:cs typeface="Tahoma" panose="020B0604030504040204" pitchFamily="34" charset="0"/>
              </a:rPr>
              <a:t>Герои и подвиги.</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87734" y="945695"/>
            <a:ext cx="6166854" cy="5719707"/>
          </a:xfrm>
          <a:prstGeom prst="rect">
            <a:avLst/>
          </a:prstGeom>
        </p:spPr>
        <p:txBody>
          <a:bodyPr wrap="square">
            <a:spAutoFit/>
          </a:bodyPr>
          <a:lstStyle/>
          <a:p>
            <a:pPr algn="ctr">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Александр Матросов (1924-1943)</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Стрелок-автоматчик 2-го отдельного батальона 91-й отдельной Сибирской добровольческой бригады имени Сталина.</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Саша Матросов родителей не знал. Он воспитывался в детском доме и трудовой колонии. Когда началась война, ему не было и 20. Матросова призвали в армию в сентябре 1942-го и отправили в пехотное училище, а затем на фронт.</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В феврале 1943 года его батальон атаковал опорный пункт фашистов, но угодил в ловушку, попав под плотный огонь, отрезавший путь к окопам. Стреляли из трех дзотов. Два вскоре замолчали, однако третий продолжал расстреливать красноармейцев, залегших в снегу.</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Видя, что единственный шанс выйти из-под огня, это подавить огонь соперника, Матросов с однополчанином дополз до дзота и бросил в его сторону два гранаты. Пулемет замолчал. Красноармейцы пошли в атаку, но смертельное оружие застрекотало опять. Напарника Александра убило, и Матросов остался перед дзотом один. Нужно было что-то делать.</a:t>
            </a:r>
          </a:p>
          <a:p>
            <a:pPr algn="just">
              <a:lnSpc>
                <a:spcPct val="125000"/>
              </a:lnSpc>
            </a:pPr>
            <a:r>
              <a:rPr lang="ru-RU" sz="1400" dirty="0">
                <a:latin typeface="Tahoma" panose="020B0604030504040204" pitchFamily="34" charset="0"/>
                <a:ea typeface="Tahoma" panose="020B0604030504040204" pitchFamily="34" charset="0"/>
                <a:cs typeface="Tahoma" panose="020B0604030504040204" pitchFamily="34" charset="0"/>
              </a:rPr>
              <a:t>	На принятие решения у него не было и нескольких секунд. Не желая подводить боевых товарищей, Александр своим телом закрыл амбразуру дзота. Атака увенчалась успехом. А Матросов посмертно получил звание Героя Советского Союза.</a:t>
            </a:r>
            <a:endParaRPr lang="ru-RU" sz="1400" dirty="0"/>
          </a:p>
        </p:txBody>
      </p:sp>
      <p:pic>
        <p:nvPicPr>
          <p:cNvPr id="1026" name="Picture 2">
            <a:extLst>
              <a:ext uri="{FF2B5EF4-FFF2-40B4-BE49-F238E27FC236}">
                <a16:creationId xmlns:a16="http://schemas.microsoft.com/office/drawing/2014/main" id="{E5B9C272-066C-4C54-AB2F-F6A3967272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981" y="1223682"/>
            <a:ext cx="3391878" cy="4779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2C33B8-1398-4739-9EA6-15C900E728A6}"/>
              </a:ext>
            </a:extLst>
          </p:cNvPr>
          <p:cNvSpPr txBox="1"/>
          <p:nvPr/>
        </p:nvSpPr>
        <p:spPr>
          <a:xfrm>
            <a:off x="7365620" y="6002845"/>
            <a:ext cx="3778599" cy="369332"/>
          </a:xfrm>
          <a:prstGeom prst="rect">
            <a:avLst/>
          </a:prstGeom>
          <a:noFill/>
        </p:spPr>
        <p:txBody>
          <a:bodyPr wrap="none" rtlCol="0">
            <a:spAutoFit/>
          </a:bodyPr>
          <a:lstStyle/>
          <a:p>
            <a:r>
              <a:rPr lang="ru-RU" dirty="0"/>
              <a:t>Рисунок 1 – </a:t>
            </a:r>
            <a:r>
              <a:rPr lang="ru-RU" sz="1800" dirty="0">
                <a:latin typeface="Tahoma" panose="020B0604030504040204" pitchFamily="34" charset="0"/>
                <a:ea typeface="Tahoma" panose="020B0604030504040204" pitchFamily="34" charset="0"/>
                <a:cs typeface="Tahoma" panose="020B0604030504040204" pitchFamily="34" charset="0"/>
              </a:rPr>
              <a:t>Александр Матросов</a:t>
            </a:r>
            <a:endParaRPr lang="ru-RU" dirty="0"/>
          </a:p>
        </p:txBody>
      </p:sp>
    </p:spTree>
    <p:extLst>
      <p:ext uri="{BB962C8B-B14F-4D97-AF65-F5344CB8AC3E}">
        <p14:creationId xmlns:p14="http://schemas.microsoft.com/office/powerpoint/2010/main" val="3108810194"/>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966</TotalTime>
  <Words>5142</Words>
  <Application>Microsoft Office PowerPoint</Application>
  <PresentationFormat>Широкоэкранный</PresentationFormat>
  <Paragraphs>292</Paragraphs>
  <Slides>29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29</vt:i4>
      </vt:variant>
    </vt:vector>
  </HeadingPairs>
  <TitlesOfParts>
    <vt:vector size="36" baseType="lpstr">
      <vt:lpstr>Arial</vt:lpstr>
      <vt:lpstr>Century Gothic</vt:lpstr>
      <vt:lpstr>Tahoma</vt:lpstr>
      <vt:lpstr>Times New Roman</vt:lpstr>
      <vt:lpstr>Wingdings</vt:lpstr>
      <vt:lpstr>Wingdings 3</vt:lpstr>
      <vt:lpstr>Ион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Kikuzawa Sees You</cp:lastModifiedBy>
  <cp:revision>115</cp:revision>
  <dcterms:created xsi:type="dcterms:W3CDTF">2022-10-27T16:31:09Z</dcterms:created>
  <dcterms:modified xsi:type="dcterms:W3CDTF">2023-01-07T16:28:56Z</dcterms:modified>
</cp:coreProperties>
</file>