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8" r:id="rId7"/>
    <p:sldId id="262" r:id="rId8"/>
    <p:sldId id="263" r:id="rId9"/>
    <p:sldId id="264" r:id="rId10"/>
    <p:sldId id="265" r:id="rId11"/>
    <p:sldId id="269" r:id="rId12"/>
    <p:sldId id="272" r:id="rId13"/>
    <p:sldId id="271" r:id="rId14"/>
    <p:sldId id="273" r:id="rId15"/>
    <p:sldId id="274" r:id="rId16"/>
    <p:sldId id="270" r:id="rId17"/>
    <p:sldId id="275" r:id="rId18"/>
    <p:sldId id="276" r:id="rId19"/>
    <p:sldId id="266" r:id="rId20"/>
    <p:sldId id="267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43" autoAdjust="0"/>
    <p:restoredTop sz="94660"/>
  </p:normalViewPr>
  <p:slideViewPr>
    <p:cSldViewPr snapToGrid="0">
      <p:cViewPr varScale="1">
        <p:scale>
          <a:sx n="71" d="100"/>
          <a:sy n="71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BEF4C-4E4B-45BF-B0ED-D1DC6EF03077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A3A66-6E58-4278-AA5C-DF9A73CB713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817B3-FCB9-4AB0-B4D0-C2F4FE07463A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7581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817B3-FCB9-4AB0-B4D0-C2F4FE07463A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0190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817B3-FCB9-4AB0-B4D0-C2F4FE07463A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41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7817B3-FCB9-4AB0-B4D0-C2F4FE07463A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4425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887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6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73313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7262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3667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6859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109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4111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82668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53848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495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314DB1-D773-40B7-9B10-6F7FE726D99D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215732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116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172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4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0906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744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04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4739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5512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80A19F-222A-4F70-915B-6C4741BEB86D}" type="datetimeFigureOut">
              <a:rPr lang="ru-RU" smtClean="0"/>
              <a:t>14.01.2023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1A62B8-3335-48AA-81C6-E9790DC7D44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82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4"/>
          <p:cNvSpPr>
            <a:spLocks noChangeArrowheads="1"/>
          </p:cNvSpPr>
          <p:nvPr/>
        </p:nvSpPr>
        <p:spPr bwMode="auto">
          <a:xfrm>
            <a:off x="1751013" y="169869"/>
            <a:ext cx="8839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r>
              <a:rPr lang="ru-RU" altLang="ru-RU" sz="20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Донской Государственный Технический Университет.</a:t>
            </a:r>
          </a:p>
          <a:p>
            <a:pPr algn="ctr" eaLnBrk="1" hangingPunct="1">
              <a:defRPr/>
            </a:pPr>
            <a:r>
              <a:rPr lang="ru-RU" altLang="ru-RU" sz="20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Факультет: Информатика и вычислительная техника.</a:t>
            </a:r>
          </a:p>
          <a:p>
            <a:pPr algn="ctr" eaLnBrk="1" hangingPunct="1">
              <a:defRPr/>
            </a:pPr>
            <a:r>
              <a:rPr lang="ru-RU" altLang="ru-RU" sz="2000" b="1" dirty="0">
                <a:solidFill>
                  <a:schemeClr val="accent4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Предмет: история (история России, всеобщая история)</a:t>
            </a:r>
          </a:p>
        </p:txBody>
      </p:sp>
      <p:sp>
        <p:nvSpPr>
          <p:cNvPr id="52231" name="Rectangle 7"/>
          <p:cNvSpPr>
            <a:spLocks noChangeArrowheads="1"/>
          </p:cNvSpPr>
          <p:nvPr/>
        </p:nvSpPr>
        <p:spPr bwMode="auto">
          <a:xfrm>
            <a:off x="2560643" y="1247439"/>
            <a:ext cx="7375525" cy="762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50000">
                <a:schemeClr val="accent1"/>
              </a:gs>
              <a:gs pos="100000">
                <a:srgbClr val="66CCFF"/>
              </a:gs>
            </a:gsLst>
            <a:lin ang="54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ru-RU" dirty="0">
              <a:cs typeface="Arial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4007" y="2370148"/>
            <a:ext cx="91439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ru-RU" altLang="ru-RU" sz="2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по теме</a:t>
            </a:r>
            <a:endParaRPr lang="ru-RU" sz="2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7" name="Прямоугольник 2"/>
          <p:cNvSpPr>
            <a:spLocks noChangeArrowheads="1"/>
          </p:cNvSpPr>
          <p:nvPr/>
        </p:nvSpPr>
        <p:spPr bwMode="auto">
          <a:xfrm>
            <a:off x="1524007" y="2908314"/>
            <a:ext cx="9143999" cy="1126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SzTx/>
              <a:buNone/>
            </a:pPr>
            <a:r>
              <a:rPr lang="ru-RU" sz="2800" dirty="0"/>
              <a:t>Великая Отечественная война в культурном измерении и в  общественном и индивидуальном сознании и современной исторической памяти.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27279" y="4392535"/>
            <a:ext cx="7726363" cy="14219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Выполнили:</a:t>
            </a:r>
          </a:p>
          <a:p>
            <a:pPr algn="r" eaLnBrk="1" hangingPunct="1">
              <a:lnSpc>
                <a:spcPct val="80000"/>
              </a:lnSpc>
              <a:defRPr/>
            </a:pPr>
            <a:r>
              <a:rPr lang="ru-RU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Заболотный И.А.</a:t>
            </a:r>
          </a:p>
          <a:p>
            <a:pPr algn="r" eaLnBrk="1" hangingPunct="1">
              <a:lnSpc>
                <a:spcPct val="80000"/>
              </a:lnSpc>
              <a:defRPr/>
            </a:pPr>
            <a:r>
              <a:rPr lang="ru-RU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Котелевец К.А.</a:t>
            </a:r>
          </a:p>
          <a:p>
            <a:pPr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b="1" dirty="0">
              <a:solidFill>
                <a:schemeClr val="accent4">
                  <a:lumMod val="1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Проверил:</a:t>
            </a:r>
          </a:p>
          <a:p>
            <a:pPr algn="r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b="1" dirty="0">
                <a:solidFill>
                  <a:schemeClr val="accent4">
                    <a:lumMod val="10000"/>
                  </a:schemeClr>
                </a:solidFill>
                <a:latin typeface="Times New Roman" pitchFamily="18" charset="0"/>
                <a:cs typeface="Times New Roman" pitchFamily="18" charset="0"/>
              </a:rPr>
              <a:t>Воскобойников С. Г.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962400" y="6208720"/>
            <a:ext cx="4572000" cy="5355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hangingPunct="1">
              <a:lnSpc>
                <a:spcPct val="80000"/>
              </a:lnSpc>
              <a:defRPr/>
            </a:pPr>
            <a:r>
              <a:rPr lang="ru-RU" altLang="ru-RU" dirty="0"/>
              <a:t>Ростов-на-Дону</a:t>
            </a:r>
          </a:p>
          <a:p>
            <a:pPr algn="ctr" eaLnBrk="1" hangingPunct="1">
              <a:lnSpc>
                <a:spcPct val="80000"/>
              </a:lnSpc>
              <a:defRPr/>
            </a:pPr>
            <a:r>
              <a:rPr lang="ru-RU" altLang="ru-RU" b="1" i="1" dirty="0">
                <a:solidFill>
                  <a:schemeClr val="tx2"/>
                </a:solidFill>
              </a:rPr>
              <a:t>2022</a:t>
            </a:r>
          </a:p>
        </p:txBody>
      </p:sp>
    </p:spTree>
    <p:extLst>
      <p:ext uri="{BB962C8B-B14F-4D97-AF65-F5344CB8AC3E}">
        <p14:creationId xmlns:p14="http://schemas.microsoft.com/office/powerpoint/2010/main" val="136790733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989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Великая Отечественная война в советской и современной  и зарубежной кинематографе</a:t>
            </a:r>
            <a:endParaRPr lang="ru-RU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Arial Unicode MS" panose="020B0604020202020204"/>
              <a:cs typeface="Arial Unicode MS" panose="020B0604020202020204" pitchFamily="34" charset="-128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959892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Тематические документальные фильмы ВОВ мы можем разделить на несколько групп. К наиболее многочисленной из них относятся фильмы, запечатлевшие главные, события войны Советской Армии против немецко-фашистских захватчиков. Это такие ленты, как «Разгром немецких войск под Москвой» (1942), «Сталинград» (1943), «Орловская битва» (1943), «Берлин» (1945)</a:t>
            </a:r>
          </a:p>
          <a:p>
            <a:endParaRPr lang="ru-R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Помимо этих фильмов, посвященных важнейшим событиям ВОВ, была и другая группа произведений, создающих широкие, обобщенные картины борьбы советских людей. Сюда относится фильм режиссёра В. Беляева «Народные мстители» (1943), в котором документирована война наших партизан, и картина «День войны» (1942).Ких числу принадлежит и фильм «Ленинград в борьбе» (1942), созданный под руководством Р. Каршина и рисующий образ города-героя.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Документальный фильм, снятый во время блокады Ленинграда. Фильм показал всему миру несгибаемое мужество и стойкость защитников и жителей города на Неве, великие испытания ленинградцев — взрослых и детей, их бессмертный подвиг. Фильм произвёл шоковое впечатление на мировую общественность. Был показан на Нюрнбергском процессе главных немецких военных преступников в числе документов, предъявленных обвинением. Советскому зрителю остался практически неизвестным, так как был быстро снят с экрана и повторно не выпускался.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3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1131" y="2222938"/>
            <a:ext cx="10972800" cy="2489693"/>
          </a:xfrm>
        </p:spPr>
        <p:txBody>
          <a:bodyPr>
            <a:normAutofit fontScale="90000"/>
          </a:bodyPr>
          <a:lstStyle/>
          <a:p>
            <a: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  <a:t>Великая Отечественная война в современном общественном и индивидуальном сознании. Задачи сохранения объективной исторической памяти о войне.</a:t>
            </a:r>
            <a:br>
              <a:rPr lang="ru-RU" dirty="0"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7964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Материалы и методы исследования 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8592" y="1417638"/>
            <a:ext cx="11554373" cy="4495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5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и как помнят об этой войне люди, по каким меркам оценивают ее сегодня, каковы уроки войны и Победы для новой России, показало социологическое исследование «Великая Отечественная война 1941–1945 гг. в исторической памяти людей (к 70-летию Победы)», проведенное в сентябре – декабре 2014 г.</a:t>
            </a:r>
          </a:p>
          <a:p>
            <a:pPr algn="just">
              <a:lnSpc>
                <a:spcPct val="125000"/>
              </a:lnSpc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25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исследования заключалась в изучении состояния и функционирования исторической памяти людей о Великой Отечественной войне, того, как она сохраняется, воспроизводится и проявляет себя в оценках различных сторон войны и победы, каковы тенденции ее изменения по истечении 70 лет. В русле поставленной цели изучались: знания и представления о ВОВ, источники знаний; оценки движущих сил войны; факторы победы; отношение к победителям, поколению, одержавшему Победу, к памятникам войны и ее участникам, а также проблемы искажения исторической памяти о войне; народная память и власть. Соответственно были разработаны блоки вопросов анкеты.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7867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Большинство людей получают знания о войне из СМИ (63 %). Фундамент исторической памяти закладывается в учебных заведениях, где изучается история. Здесь учащаяся и студенческая молодежь получает в большей или меньшей мере систематизированные знания по отечественной истории, в том числе и по истории Великой Отечественной войны. Согласно данным исследования, этому источнику исторических знаний принадлежит одно из важнейших мест среди других источников. Так считают 51 % респондентов. Для формирования исторического сознании, поддержания, укрепления и обогащения исторической памяти трудно переценить роль «домашних университетов», семейного воспитания, семейных «архивов» (32 %), реликвий и атрибутики Великой Отечественной войны (11 %).</a:t>
            </a: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algn="just">
              <a:lnSpc>
                <a:spcPct val="11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Полагаю также, что высвеченное исследованием состояние исторической памяти людей объясняется не столько их возрастными особенностями, сколько социально-политическими причинами, связанными с социальным статусом, уровнем образования, доступом к информации, характером семьи и др.</a:t>
            </a:r>
          </a:p>
          <a:p>
            <a:pPr algn="just">
              <a:lnSpc>
                <a:spcPct val="110000"/>
              </a:lnSpc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касается учащейся молодежи, то их информированность вызвала, мягко говоря, некоторое разочарование.</a:t>
            </a:r>
          </a:p>
          <a:p>
            <a:pPr algn="just">
              <a:lnSpc>
                <a:spcPct val="110000"/>
              </a:lnSpc>
            </a:pPr>
            <a:endParaRPr lang="ru-RU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1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Избирательность исторической памяти мужчин и женщин определила конечные результаты тестирования в студенческой среде (мужчины дали большее количество правильных ответов).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2564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96275" y="31476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8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 исследования и их обсуждение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716" y="1743813"/>
            <a:ext cx="11832568" cy="371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Нападая на СССР, фашистская Германия рассчитывала на молниеносную войну, уповая на военно-техническое и экономическое превосходство. Вкупе с фактором неожиданности нападения расчет сработал на начальном этапе войны. Однако в достижении полной победы решающую/определяющую роль сыграл человеческий фактор. Человеческий фактор – понятие довольно емкое, содержательное, но на войне его вкратце можно свести к качествам таких субъектов, как руководители, лидеры воюющих сторон, полководческая когорта, солдаты, армия в целом. Отечественную войну вел весь советский народ, и определяющую роль сыграли ненависть к фашизму, решимость отстоять свою землю, страну, высокий морально-политический дух, талант полководцев и военачальников, другие качества, которые вызывают законную гордость у ныне живущих поколений. Однако самыми действенными факторами Победы по общему представлению явились патриотизм – 52 % и героизм – 57 %, в меньшей степени были отмечены такие факторы, как советское воспитание – 30 %, ненависть к фашизму – 26 %, огромная территория СССР – 25 %.</a:t>
            </a:r>
          </a:p>
        </p:txBody>
      </p:sp>
    </p:spTree>
    <p:extLst>
      <p:ext uri="{BB962C8B-B14F-4D97-AF65-F5344CB8AC3E}">
        <p14:creationId xmlns:p14="http://schemas.microsoft.com/office/powerpoint/2010/main" val="1328790055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519583" y="291163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10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87734" y="61097"/>
            <a:ext cx="98619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3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Результаты исследования и их обсуждение</a:t>
            </a:r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9716" y="1442946"/>
            <a:ext cx="11832568" cy="3719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 времен перестройки происходила фальсификация всенародного патриотизма, проявленного в войне и в послевоенный период восстановления разрушенного хозяйства, доходящая до полного отрицания и откровенного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антипатриотизма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Утверждалось, что на фронте и в тылу дух безысходной жертвенности преобладал над патриотизмом, который если и проявлялся, то под действием страха, принуждения, насилия со стороны режима, что нужно различать белый и красный патриотизм, что патриотизм отжил свой век и ныне он устарел. Процесс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дегероизации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стране начался еще в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доперестроечный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период (анекдоты о Чапаеве, о подлинности молодогвардейского подполья и т.д.). С началом перестройки и рыночных преобразований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дегероизаторы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поправ все нравственные нормы и принципы, усилили атаки на ратный и трудовой героизм военных лет. </a:t>
            </a:r>
            <a:r>
              <a:rPr lang="ru-RU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Дегероизация</a:t>
            </a:r>
            <a:r>
              <a:rPr lang="ru-RU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стала одним из направлений фальсификации Великой Отечественной войны. В ходе опроса был задан открытый вопрос, что значит для людей определение «Родина», на него не ответило почти 3/4 опрошенных. Среди ответивших преобладает ответ «Родина – это место, где родился и живет человек» (27 %), «Родина – это вторая мать» (24 %).</a:t>
            </a:r>
          </a:p>
        </p:txBody>
      </p:sp>
    </p:spTree>
    <p:extLst>
      <p:ext uri="{BB962C8B-B14F-4D97-AF65-F5344CB8AC3E}">
        <p14:creationId xmlns:p14="http://schemas.microsoft.com/office/powerpoint/2010/main" val="134452066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5007" y="2529107"/>
            <a:ext cx="10972800" cy="1143000"/>
          </a:xfrm>
        </p:spPr>
        <p:txBody>
          <a:bodyPr/>
          <a:lstStyle/>
          <a:p>
            <a:r>
              <a:rPr lang="ru-RU" dirty="0">
                <a:latin typeface="Times New Roman" pitchFamily="18" charset="0"/>
                <a:cs typeface="Times New Roman" pitchFamily="18" charset="0"/>
              </a:rPr>
              <a:t>Подвиг ветеранов-героев Великой Отечественной войны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48454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Патриотизм народа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0" y="1600200"/>
            <a:ext cx="5994400" cy="5257800"/>
          </a:xfrm>
        </p:spPr>
        <p:txBody>
          <a:bodyPr>
            <a:normAutofit fontScale="85000" lnSpcReduction="10000"/>
          </a:bodyPr>
          <a:lstStyle/>
          <a:p>
            <a:pPr marL="0" indent="0" fontAlgn="base">
              <a:buNone/>
            </a:pPr>
            <a:r>
              <a:rPr lang="ru-RU" dirty="0"/>
              <a:t>Во время Великой Отечественной войны отмечался высокий рост патриотизма и боевого духа советских граждан. Солдаты на фронте и гражданское население в тылу не щадили своих сил для борьбы с врагом. Лозунг «Все для фронта! Все для победы!», провозглашенный в начале войны, полностью отображал общенародное настроение. Люди были готовы на любые жертвы ради победы. Большое количество добровольцев вступало в ряды Красной Армии и отряды ополчения, жители оккупированных территорий вели партизанскую войну.</a:t>
            </a:r>
          </a:p>
          <a:p>
            <a:pPr marL="0" indent="0" fontAlgn="base">
              <a:buNone/>
            </a:pPr>
            <a:r>
              <a:rPr lang="ru-RU" dirty="0"/>
              <a:t>Всего звание Героя Советского Союза получили более 11 тыс. человек. Наиболее известные истории о подвигах вошли в школьные учебники, им были посвящены многие произведения искусства.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 descr="Лозунг &quot;Все для фронта! Все для победы!&quot;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7600" y="1651871"/>
            <a:ext cx="5384800" cy="4392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9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488731"/>
          </a:xfrm>
        </p:spPr>
        <p:txBody>
          <a:bodyPr>
            <a:normAutofit fontScale="90000"/>
          </a:bodyPr>
          <a:lstStyle/>
          <a:p>
            <a:r>
              <a:rPr lang="ru-RU" dirty="0"/>
              <a:t>Герои Войны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0" y="599090"/>
            <a:ext cx="5990897" cy="6258910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Александр Матвеевич Матросов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2050" name="Picture 2" descr="Талалихин Виктор Васильевич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9535" y="1166648"/>
            <a:ext cx="3642465" cy="569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Александр Матвеевич Матросов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6648"/>
            <a:ext cx="4313445" cy="5691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8622916" y="797316"/>
            <a:ext cx="34957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ru-RU" dirty="0">
                <a:solidFill>
                  <a:srgbClr val="000000"/>
                </a:solidFill>
                <a:latin typeface="Roboto"/>
              </a:rPr>
              <a:t>Талалихин Виктор Васильевич</a:t>
            </a:r>
            <a:endParaRPr lang="ru-RU" b="0" i="0" dirty="0">
              <a:solidFill>
                <a:srgbClr val="000000"/>
              </a:solidFill>
              <a:effectLst/>
              <a:latin typeface="Robot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386826" y="536027"/>
            <a:ext cx="4089326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Александр Матросов родился 5 февраля 1924 г на Украине в городе Екатеринославле.</a:t>
            </a:r>
            <a:endParaRPr lang="ru-RU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июня Александр Матросов посмертно стал Героем Советского Союза. Он удостоился этой награды за то, что закрыл своей грудью товарищей от пулемётного огня В годы войны число красноармейцев, закрывших собой вражеские орудия, превысило 500 человек.</a:t>
            </a:r>
            <a:endParaRPr lang="ru-RU" sz="16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276753" y="3612202"/>
            <a:ext cx="430947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Талалихин Виктор Васильевич родился в селе Тепловка Саратовской области 18 сентября 1918 г. в крестьянской семье.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4276753" y="4580429"/>
            <a:ext cx="4199399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/>
            <a:r>
              <a:rPr lang="ru-RU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ночь на 7 августа Виктор Талалихин совершил очередной боевой вылет. Советский пилот получил ранение и принял решение сбить вражеский самолет, бросив на него свой истребитель. Талалихину повезло — после применения тарана он остался в живых. </a:t>
            </a:r>
            <a:b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08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18;p15"/>
          <p:cNvSpPr/>
          <p:nvPr/>
        </p:nvSpPr>
        <p:spPr>
          <a:xfrm>
            <a:off x="1909884" y="228600"/>
            <a:ext cx="8569325" cy="609600"/>
          </a:xfrm>
          <a:prstGeom prst="roundRect">
            <a:avLst>
              <a:gd name="adj" fmla="val 16667"/>
            </a:avLst>
          </a:prstGeom>
          <a:solidFill>
            <a:srgbClr val="2293B4"/>
          </a:solidFill>
          <a:ln>
            <a:noFill/>
          </a:ln>
          <a:effectLst>
            <a:outerShdw blurRad="63500" dist="25400" dir="5400000" rotWithShape="0">
              <a:srgbClr val="000000">
                <a:alpha val="42745"/>
              </a:srgbClr>
            </a:outerShdw>
          </a:effectLst>
        </p:spPr>
        <p:txBody>
          <a:bodyPr lIns="91425" tIns="45700" rIns="91425" bIns="45700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85000"/>
              </a:lnSpc>
              <a:defRPr/>
            </a:pPr>
            <a:r>
              <a:rPr lang="ru-RU" altLang="ru-RU" sz="2800" dirty="0">
                <a:solidFill>
                  <a:srgbClr val="EFF9F9"/>
                </a:solidFill>
                <a:latin typeface="Arial" panose="020B0604020202020204" pitchFamily="34" charset="0"/>
                <a:cs typeface="Times New Roman" panose="02020603050405020304" pitchFamily="18" charset="0"/>
                <a:sym typeface="Times New Roman" panose="02020603050405020304" pitchFamily="18" charset="0"/>
              </a:rPr>
              <a:t>Заключение: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909883" y="1214126"/>
            <a:ext cx="8569325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ем дальше будет уходить в прошлое Великая Отечественная война, тем актуальнее и острее будет вставать проблема исторической памяти о ней. Эпохальность этого события в мировой истории настолько велика, что осмысление его значения станет важной задачей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следующих поколению. Великая Отечественная война отражена в художественной литературе глубоко и всесторонне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армия и тыл, партизанские движени</a:t>
            </a:r>
            <a:r>
              <a:rPr lang="ru-RU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я и подполье, героизм и предательство , величие и драматизм победы. Авторы военной прозы, как правило, фронтовики, опирающиеся в своих произведениях на реальные события. В книгах и фильмах о войне, главной линией проходит солдатская дружба, фронтовое товарищество, геройство и победа.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28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24000" y="228603"/>
            <a:ext cx="9144000" cy="44291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Содержание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0" y="1600200"/>
            <a:ext cx="12192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1. Введение………………………………………………………………………………………3</a:t>
            </a:r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2. Великая Отечественная война  в  советской и современной и зарубежной  российской литературе, драматургии,  театре и кинематографе: историческая правда и вымыслы…………………………………………………………………………………………6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400" dirty="0"/>
              <a:t>Великая Отечественная война в современном общественном и индивидуальном сознании. Задачи сохранения объективной исторической памяти о войне.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………………11</a:t>
            </a:r>
            <a:endParaRPr lang="ru-RU" sz="2400" dirty="0"/>
          </a:p>
          <a:p>
            <a:r>
              <a:rPr lang="ru-RU" sz="2400" dirty="0">
                <a:latin typeface="Times New Roman" pitchFamily="18" charset="0"/>
                <a:cs typeface="Times New Roman" pitchFamily="18" charset="0"/>
              </a:rPr>
              <a:t>4. Подвиг ветеранов-героев Великой Отечественной войны…………………………………16</a:t>
            </a:r>
          </a:p>
        </p:txBody>
      </p:sp>
    </p:spTree>
    <p:extLst>
      <p:ext uri="{BB962C8B-B14F-4D97-AF65-F5344CB8AC3E}">
        <p14:creationId xmlns:p14="http://schemas.microsoft.com/office/powerpoint/2010/main" val="404665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 bwMode="auto">
          <a:xfrm>
            <a:off x="1524000" y="-48904"/>
            <a:ext cx="9144000" cy="711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ahoma" pitchFamily="34" charset="0"/>
                <a:cs typeface="Arial" charset="0"/>
              </a:defRPr>
            </a:lvl9pPr>
          </a:lstStyle>
          <a:p>
            <a:pPr>
              <a:defRPr/>
            </a:pPr>
            <a:r>
              <a:rPr lang="ru-RU" sz="3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Arial Unicode MS" panose="020B0604020202020204" pitchFamily="34" charset="-128"/>
              </a:rPr>
              <a:t>Список использованных источников</a:t>
            </a:r>
            <a:endParaRPr lang="ru-RU" sz="3200" kern="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1600200" y="630073"/>
            <a:ext cx="89916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1.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Абдусаматов Х.Ш. Советская драматургия периода Великой Отечественной войны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М., 1952. 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http://pdf.kamunikat.org/25485-1.pdf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ru-RU" dirty="0">
                <a:latin typeface="Times New Roman" pitchFamily="18" charset="0"/>
                <a:cs typeface="Times New Roman" pitchFamily="18" charset="0"/>
              </a:rPr>
              <a:t>(Дата обращения: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5.09.2022 год)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Анастасьев А. Русская советская драматургия 1955 года //Русская советская литература 1954-1955 гг. -М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https://search.rsl.ru/ru/record/01005644963?ysclid=lbpkweaojx820055929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5.09.2022 год)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Головский В.С, Между оттепелью и гласностью (кинематограф 70-х) – М.,2004</a:t>
            </a:r>
          </a:p>
          <a:p>
            <a:pPr algn="just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:https://litgu.ru/knigi/kultura/378152-mezhdu-ottepelju-i-glasnostju-kinematograf-70-h.htm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5.09.2022 год)</a:t>
            </a:r>
          </a:p>
          <a:p>
            <a:pPr algn="just"/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Юренев Р. Н Фильмы о Великой Отечественной войне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Очерки истории советского кино- М.,1961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https://search.rsl.ru/ru/record/01005583934?ysclid=lbpkx96m15874187127</a:t>
            </a:r>
            <a:endParaRPr lang="ru-RU" dirty="0"/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(Дата обращения: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5.09.2022 год)</a:t>
            </a:r>
          </a:p>
        </p:txBody>
      </p:sp>
    </p:spTree>
    <p:extLst>
      <p:ext uri="{BB962C8B-B14F-4D97-AF65-F5344CB8AC3E}">
        <p14:creationId xmlns:p14="http://schemas.microsoft.com/office/powerpoint/2010/main" val="309462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1980887" y="0"/>
            <a:ext cx="8229600" cy="617838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600" dirty="0">
                <a:latin typeface="Times New Roman" panose="02020603050405020304" pitchFamily="18" charset="0"/>
                <a:ea typeface="Arial Unicode MS" panose="020B0604020202020204" pitchFamily="34" charset="-128"/>
                <a:cs typeface="Times New Roman" panose="02020603050405020304" pitchFamily="18" charset="0"/>
              </a:rPr>
              <a:t>Введение</a:t>
            </a:r>
            <a:endParaRPr lang="ru-RU" sz="3600" dirty="0"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913774" y="1008994"/>
            <a:ext cx="10363826" cy="478220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cap="none" dirty="0"/>
              <a:t>Массовое историческое сознание - невероятно актуальный предмет современных исследований. На сегодняшний день накоплен богатый эмпирический материал, который, однако, еще не получил должного осмысления. Основные проблемы концептуализации связаны как с состоянием гуманитарной науки, так и с сложнейшими вопросами покаяния и преодоления прошлого в нынешних условиях России, когда все сосредоточено на преодолении пока ближайшего прошлого начала 90-х и с точки зрения восстановления экономики, и с точки зрения поиска ценностных констант. Некоторые социологи справедливо отмечают, что российское общество миновало период критической переоценки своего прошлого. Сегодня речь идет о консервации социального целого, что удерживало бы общество от усложнения, функциональной дифференциации. Конечно, в этом проявляются консервативные социальные настроения.</a:t>
            </a:r>
          </a:p>
        </p:txBody>
      </p:sp>
    </p:spTree>
    <p:extLst>
      <p:ext uri="{BB962C8B-B14F-4D97-AF65-F5344CB8AC3E}">
        <p14:creationId xmlns:p14="http://schemas.microsoft.com/office/powerpoint/2010/main" val="2009387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1524000" y="0"/>
            <a:ext cx="9144000" cy="8636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ru-RU" sz="36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Введение</a:t>
            </a:r>
            <a:endParaRPr lang="ru-RU" sz="36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Arial Unicode MS" panose="020B0604020202020204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3AE6DE60-392F-C54F-B78C-A8A12CEB85AB}"/>
              </a:ext>
            </a:extLst>
          </p:cNvPr>
          <p:cNvSpPr/>
          <p:nvPr/>
        </p:nvSpPr>
        <p:spPr>
          <a:xfrm>
            <a:off x="1524000" y="712728"/>
            <a:ext cx="9144000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1000"/>
              </a:spcBef>
              <a:tabLst>
                <a:tab pos="266700" algn="l"/>
                <a:tab pos="361950" algn="l"/>
              </a:tabLst>
            </a:pPr>
            <a:r>
              <a:rPr lang="ru-RU" sz="2300" dirty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83633" y="1711750"/>
            <a:ext cx="858436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Абдусаматова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Х.Ш.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Советская драматургия периода Великой Отечественной войны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[1]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описывается советская драматургия 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Анастасьева А.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Русская советская драматургия 1955 года //Русская советская литература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рассматривается военная литература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Головского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В.С,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оттепелью и гласностью (кинематограф 70-х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[3]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изучается советский кинематограф</a:t>
            </a:r>
          </a:p>
          <a:p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работе Юренева Р. Н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Фильмы о Великой Отечественной войне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Очерки истории советского кино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”[4]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описываются фильмы о Великой Отечественной войне</a:t>
            </a:r>
          </a:p>
        </p:txBody>
      </p:sp>
    </p:spTree>
    <p:extLst>
      <p:ext uri="{BB962C8B-B14F-4D97-AF65-F5344CB8AC3E}">
        <p14:creationId xmlns:p14="http://schemas.microsoft.com/office/powerpoint/2010/main" val="3650423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2063750" y="188913"/>
            <a:ext cx="8229600" cy="8636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3600" b="1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Цель и задачи работы</a:t>
            </a:r>
            <a:endParaRPr lang="ru-RU" sz="3600" dirty="0">
              <a:latin typeface="+mn-lt"/>
              <a:ea typeface="Arial Unicode MS" panose="020B0604020202020204"/>
              <a:cs typeface="Arial Unicode MS" panose="020B0604020202020204" pitchFamily="34" charset="-128"/>
            </a:endParaRPr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700284" y="1295403"/>
            <a:ext cx="8159750" cy="12741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lnSpc>
                <a:spcPct val="80000"/>
              </a:lnSpc>
              <a:defRPr/>
            </a:pPr>
            <a:r>
              <a:rPr lang="ru-RU" sz="2400" b="1" dirty="0">
                <a:latin typeface="Arial" panose="020B0604020202020204" pitchFamily="34" charset="0"/>
              </a:rPr>
              <a:t>Цель: </a:t>
            </a:r>
            <a:r>
              <a:rPr lang="ru-RU" sz="2400" dirty="0"/>
              <a:t>Великая Отечественная война в культурном измерении и в  общественном и индивидуальном сознании и современной исторической памяти.</a:t>
            </a:r>
          </a:p>
          <a:p>
            <a:pPr algn="just">
              <a:lnSpc>
                <a:spcPct val="80000"/>
              </a:lnSpc>
              <a:defRPr/>
            </a:pPr>
            <a:endParaRPr lang="ru-RU" sz="2400" b="1" dirty="0">
              <a:latin typeface="Arial" panose="020B0604020202020204" pitchFamily="34" charset="0"/>
            </a:endParaRPr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835571" y="2569598"/>
            <a:ext cx="10641725" cy="253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defRPr/>
            </a:pPr>
            <a:r>
              <a:rPr lang="ru-RU" sz="2400" b="1" dirty="0">
                <a:latin typeface="Arial" panose="020B0604020202020204" pitchFamily="34" charset="0"/>
              </a:rPr>
              <a:t>Задачи:</a:t>
            </a:r>
          </a:p>
          <a:p>
            <a:pPr marL="457200" indent="-457200" algn="just">
              <a:spcAft>
                <a:spcPts val="600"/>
              </a:spcAft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</a:rPr>
              <a:t>Описать Великую Отечественную войну при помощи литературы, драматургии, театра и кино</a:t>
            </a:r>
          </a:p>
          <a:p>
            <a:pPr marL="457200" indent="-457200" algn="just">
              <a:spcAft>
                <a:spcPts val="600"/>
              </a:spcAft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</a:rPr>
              <a:t>Изучить Великую Отечественную войну в современном общественном и индивидуальном сознании</a:t>
            </a:r>
          </a:p>
          <a:p>
            <a:pPr marL="457200" indent="-457200" algn="just">
              <a:spcAft>
                <a:spcPts val="600"/>
              </a:spcAft>
              <a:buAutoNum type="arabicPeriod"/>
              <a:defRPr/>
            </a:pPr>
            <a:r>
              <a:rPr lang="ru-RU" sz="2400" dirty="0">
                <a:latin typeface="Arial" panose="020B0604020202020204" pitchFamily="34" charset="0"/>
              </a:rPr>
              <a:t>Описать подвиги ветеранов-героев Великой Отечественной войны</a:t>
            </a:r>
          </a:p>
        </p:txBody>
      </p:sp>
    </p:spTree>
    <p:extLst>
      <p:ext uri="{BB962C8B-B14F-4D97-AF65-F5344CB8AC3E}">
        <p14:creationId xmlns:p14="http://schemas.microsoft.com/office/powerpoint/2010/main" val="1095176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6837" y="1923394"/>
            <a:ext cx="10405866" cy="1883618"/>
          </a:xfrm>
        </p:spPr>
        <p:txBody>
          <a:bodyPr>
            <a:normAutofit fontScale="90000"/>
          </a:bodyPr>
          <a:lstStyle/>
          <a:p>
            <a:r>
              <a:rPr lang="ru-RU" dirty="0"/>
              <a:t>Великая Отечественная война  в  советской и современной и зарубежной  российской литературе, драматургии,  театре и кинематографе: историческая правда и вымыслы</a:t>
            </a:r>
          </a:p>
        </p:txBody>
      </p:sp>
    </p:spTree>
    <p:extLst>
      <p:ext uri="{BB962C8B-B14F-4D97-AF65-F5344CB8AC3E}">
        <p14:creationId xmlns:p14="http://schemas.microsoft.com/office/powerpoint/2010/main" val="300964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59891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Великая Отечественная война в советской и современной  и зарубежной литературе</a:t>
            </a:r>
            <a:r>
              <a:rPr lang="ru-RU" sz="2800" dirty="0"/>
              <a:t> </a:t>
            </a:r>
            <a:endParaRPr lang="ru-RU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Arial Unicode MS" panose="020B0604020202020204"/>
              <a:cs typeface="Arial Unicode MS" panose="020B0604020202020204" pitchFamily="34" charset="-128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4574913"/>
            <a:ext cx="12192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 сожалению, на освещение истории того времени сильное влияние оказала "холодная война", ставшая продолжением "горячей", послевоенный раскол мира на противоборствующие блоки. Бывшие союзники в войне стали противниками, а трактовка войны превратилась в орудие идеологической борьбы. В западной историографии война между Германией и СССР подавалась как столкновение двух жестоких и кровавых тоталитарных режимов. Для нее было характерно стремление принизить роль СССР в достижении победы, показать, что главные события в ходе войны вершились в Африке, в Атлантике, на Тихом океане, на Западном, а не на Восточном фронте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0" y="874577"/>
            <a:ext cx="12192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3C40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Писатели дышали одним дыханием с борющимся народом и чувствовали себя «окопными поэтами», а вся литература в целом, по меткому выражению А. Твардовского, была «голосом героической души народа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0" i="0" dirty="0">
                <a:solidFill>
                  <a:srgbClr val="3C40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Советская литература военного времени была многопроблемной и многожанровой. Стихотворения, очерки, публицистические статьи, рассказы, пьесы, поэмы, романы создавались писателями в годы войны. Причём, если в 1941 году преобладали малые - «оперативные» жанры, то с течением времени значительную роль начинают играть произведения более крупных литературных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2000" b="0" i="0" dirty="0">
                <a:solidFill>
                  <a:srgbClr val="3C405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Значительна в литературе военных лет роль прозаических произведений. Опираясь на героические традиции русской и советской литературы, проза Великой Отечественной войны достигла больших творческих вершин. В золотой фонд советской литературы вошли такие произведения, созданные в годы войны, как «Русский характер» А. Толстого, «Наука ненависти» и «Они сражались за Родину» М. Шолохова, «Взятие Великошумска» Л. Леонова, «Молодая гвардия» А. Фадеева, «Непокорённые» Б. Горбатова, «Радуга» В. Василевской и другие, ставшие примером для писателей послевоенных поколений.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36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" y="914401"/>
            <a:ext cx="12351895" cy="5943600"/>
          </a:xfrm>
          <a:noFill/>
          <a:ln>
            <a:noFill/>
          </a:ln>
        </p:spPr>
        <p:txBody>
          <a:bodyPr>
            <a:noAutofit/>
          </a:bodyPr>
          <a:lstStyle/>
          <a:p>
            <a:pPr>
              <a:defRPr/>
            </a:pPr>
            <a:r>
              <a:rPr lang="ru-RU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Художественное воплощение великой отечественной войны в русской драматургии начиналось в период 1941–1945 гг., Когда пьесы писались по горячим следам событий. В послевоенное десятилетие шел процесс более глубокого осмысления частных судеб военного поколения. Во второй половине ХХ века драматурги посмотрели на этот исторический факт через призму времени, раскрывая в меру «дозволенного» правду о войне и о тех, кто прошел через ее тяжелые испытания. Сегодня писать о войне все труднее и труднее, так как драматургов – участников событий – практически уже не осталось в живых, поэтому есть два пути: писать на основе воспоминаний очевидцев или основываться на документах и гипертекстах о великой отечественной войне. В начале XXI века появляются пьесы российских авторов , продолжающие традиции драматургии об этом важном историческом событии (Р. Солнцев, А. Образцов, А. Косенков, Л. Проталин, А. Яхонтов, В. </a:t>
            </a:r>
            <a:r>
              <a:rPr lang="ru-RU" sz="20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Гуркин</a:t>
            </a:r>
            <a:r>
              <a:rPr lang="ru-RU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Ю. Виноградов, Г. Королев, Ю. </a:t>
            </a:r>
            <a:r>
              <a:rPr lang="ru-RU" sz="20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Эдлис</a:t>
            </a:r>
            <a:r>
              <a:rPr lang="ru-RU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, В. Жеребцов, К. Степанычева и др.). Они свидетельствуют о глубине постижения войны в разных ее аспектах. Так, в пьесе «главная высота» Ю. Виноградов обращается к сталинградской битве (переломному моменту в ходе боевых сражений, позволившему войскам перейти в решительное наступление на врага). Драма масштабна и по описанию батальных сцен, и по количеству действующих лиц: ее героями являются красноармейцы, морские пехотинцы, бойцы народного ополчения, жители </a:t>
            </a:r>
            <a:r>
              <a:rPr lang="ru-RU" sz="2000" cap="none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сталинграда</a:t>
            </a:r>
            <a:r>
              <a:rPr lang="ru-RU" sz="2000" cap="none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. Среди них исторические личности генерал Чуйков и генерал Паулюс. Драматург показал мужество и патриотизм солдат, которые штурмовали «главную высоту» мамаев курган, проявляя истинный героизм. </a:t>
            </a:r>
            <a:endParaRPr lang="ru-RU" sz="2000" cap="none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Arial Unicode MS" panose="020B0604020202020204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9144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/>
            <a:endParaRPr lang="ru-RU" sz="1600" dirty="0"/>
          </a:p>
          <a:p>
            <a:pPr indent="457200"/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0"/>
            <a:ext cx="12192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>
                <a:ln w="0"/>
                <a:latin typeface="Times New Roman" panose="02020603050405020304" pitchFamily="18" charset="0"/>
                <a:cs typeface="Times New Roman" pitchFamily="18" charset="0"/>
              </a:rPr>
              <a:t>ВЕЛИКАЯ ОТЕЧЕСТВЕННАЯ ВОЙНА В СОВЕТСКОЙ И СОВРЕМЕННОЙ  И ЗАРУБЕЖНОЙ ЛИТЕРАТУРЕ </a:t>
            </a:r>
          </a:p>
        </p:txBody>
      </p:sp>
    </p:spTree>
    <p:extLst>
      <p:ext uri="{BB962C8B-B14F-4D97-AF65-F5344CB8AC3E}">
        <p14:creationId xmlns:p14="http://schemas.microsoft.com/office/powerpoint/2010/main" val="69302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14399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ru-RU" sz="2800" dirty="0">
                <a:latin typeface="Times New Roman" pitchFamily="18" charset="0"/>
                <a:cs typeface="Times New Roman" pitchFamily="18" charset="0"/>
              </a:rPr>
              <a:t>Великая Отечественная война в советской и современной  и зарубежной театре</a:t>
            </a:r>
            <a:endParaRPr lang="ru-RU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  <a:ea typeface="Arial Unicode MS" panose="020B0604020202020204"/>
              <a:cs typeface="Arial Unicode MS" panose="020B0604020202020204" pitchFamily="34" charset="-128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24000" y="914400"/>
            <a:ext cx="9144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/>
            <a:endParaRPr lang="ru-RU" sz="1600" dirty="0"/>
          </a:p>
          <a:p>
            <a:pPr indent="457200" algn="just"/>
            <a:endParaRPr lang="ru-RU" sz="16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0" y="1019331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Война на танцевальной сцене отразилась спектром остро эмоциональных балетов. Их постановщики сказали новое слово не только в содержательном наполнении оперно-балетного репертуара, но и в хореографии в целом. Это такие спектакли, как «Татьяна» («Дочь народа») Александра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Крейна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«Берег счастья» Антонио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Спадавеккиа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«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Бухенвальдский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набат» (по мотивам песни поэта Александра Соболева и композитора Вано </a:t>
            </a:r>
            <a:r>
              <a:rPr lang="ru-RU" sz="2000" b="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Мурадели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 Мало кто знает, что «Ленинградская симфония» — это не только великое произведение Шостаковича, но и одноимённый балет по её мотивам.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Одной из первых опер, отразивших события войны и также имевших литературную основу, была «Повесть о настоящем человеке» Сергея Прокофьева по одноимённому произведению Бориса Полевого, созданная в 1948 году. Прокофьеву удалось создать новаторское по содержанию и по форме произведение. Творческая смелость композиторского замысла состояла в разрушении привычно оперной условности, ведь место действия — аэродром, воздушный бой, госпиталь, а драматургический конфликт представлен лишь через описания событий, переживания героев, а не посредством их столкновений друг с другом. Но закрытый показ оперы в Ленинградском театре оперы и балета завершился разгромом. Премьера в новой редакции состоялась только после смерти композитора в Большом театре в 1960 году.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Наконец, жанр оперетты, который воспринимается зрителем в первую очередь как развлекательный. Даже в нём постановщики довольно удачно воплощали тему войны: можно вспомнить «Раскинулось море широко» Виктора Витлина, Льва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Круца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Николая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Минха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«Нет меня счастливей» Андрея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Эшпая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другие примеры.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1961 году Константин Листов создает героико-романтическую оперетту «Севастопольский вальс», лейтмотивом которой стала мелодия одноимённого вальса.</a:t>
            </a:r>
          </a:p>
          <a:p>
            <a:endParaRPr lang="ru-RU" sz="20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3856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Капля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214</TotalTime>
  <Words>2790</Words>
  <Application>Microsoft Office PowerPoint</Application>
  <PresentationFormat>Широкоэкранный</PresentationFormat>
  <Paragraphs>102</Paragraphs>
  <Slides>20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Arial Unicode MS</vt:lpstr>
      <vt:lpstr>Calibri</vt:lpstr>
      <vt:lpstr>Roboto</vt:lpstr>
      <vt:lpstr>Tahoma</vt:lpstr>
      <vt:lpstr>Times New Roman</vt:lpstr>
      <vt:lpstr>Tw Cen MT</vt:lpstr>
      <vt:lpstr>Wingdings</vt:lpstr>
      <vt:lpstr>Капля</vt:lpstr>
      <vt:lpstr>Презентация PowerPoint</vt:lpstr>
      <vt:lpstr>Содержание</vt:lpstr>
      <vt:lpstr>Введение</vt:lpstr>
      <vt:lpstr>Введение</vt:lpstr>
      <vt:lpstr>Цель и задачи работы</vt:lpstr>
      <vt:lpstr>Великая Отечественная война  в  советской и современной и зарубежной  российской литературе, драматургии,  театре и кинематографе: историческая правда и вымыслы</vt:lpstr>
      <vt:lpstr>Великая Отечественная война в советской и современной  и зарубежной литературе </vt:lpstr>
      <vt:lpstr>Художественное воплощение великой отечественной войны в русской драматургии начиналось в период 1941–1945 гг., Когда пьесы писались по горячим следам событий. В послевоенное десятилетие шел процесс более глубокого осмысления частных судеб военного поколения. Во второй половине ХХ века драматурги посмотрели на этот исторический факт через призму времени, раскрывая в меру «дозволенного» правду о войне и о тех, кто прошел через ее тяжелые испытания. Сегодня писать о войне все труднее и труднее, так как драматургов – участников событий – практически уже не осталось в живых, поэтому есть два пути: писать на основе воспоминаний очевидцев или основываться на документах и гипертекстах о великой отечественной войне. В начале XXI века появляются пьесы российских авторов , продолжающие традиции драматургии об этом важном историческом событии (Р. Солнцев, А. Образцов, А. Косенков, Л. Проталин, А. Яхонтов, В. Гуркин, Ю. Виноградов, Г. Королев, Ю. Эдлис, В. Жеребцов, К. Степанычева и др.). Они свидетельствуют о глубине постижения войны в разных ее аспектах. Так, в пьесе «главная высота» Ю. Виноградов обращается к сталинградской битве (переломному моменту в ходе боевых сражений, позволившему войскам перейти в решительное наступление на врага). Драма масштабна и по описанию батальных сцен, и по количеству действующих лиц: ее героями являются красноармейцы, морские пехотинцы, бойцы народного ополчения, жители сталинграда. Среди них исторические личности генерал Чуйков и генерал Паулюс. Драматург показал мужество и патриотизм солдат, которые штурмовали «главную высоту» мамаев курган, проявляя истинный героизм. </vt:lpstr>
      <vt:lpstr>Великая Отечественная война в советской и современной  и зарубежной театре</vt:lpstr>
      <vt:lpstr>Великая Отечественная война в советской и современной  и зарубежной кинематографе</vt:lpstr>
      <vt:lpstr>Великая Отечественная война в современном общественном и индивидуальном сознании. Задачи сохранения объективной исторической памяти о войне. </vt:lpstr>
      <vt:lpstr>Материалы и методы исследования  </vt:lpstr>
      <vt:lpstr>Результаты</vt:lpstr>
      <vt:lpstr>Презентация PowerPoint</vt:lpstr>
      <vt:lpstr>Презентация PowerPoint</vt:lpstr>
      <vt:lpstr>Подвиг ветеранов-героев Великой Отечественной войны</vt:lpstr>
      <vt:lpstr>Патриотизм народа</vt:lpstr>
      <vt:lpstr>Герои Войны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Kikuzawa Sees You</cp:lastModifiedBy>
  <cp:revision>23</cp:revision>
  <dcterms:created xsi:type="dcterms:W3CDTF">2022-12-15T18:59:45Z</dcterms:created>
  <dcterms:modified xsi:type="dcterms:W3CDTF">2023-01-14T05:05:39Z</dcterms:modified>
</cp:coreProperties>
</file>