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8" r:id="rId8"/>
    <p:sldId id="279" r:id="rId9"/>
    <p:sldId id="280" r:id="rId10"/>
    <p:sldId id="281" r:id="rId11"/>
    <p:sldId id="282" r:id="rId12"/>
    <p:sldId id="283" r:id="rId13"/>
    <p:sldId id="284" r:id="rId14"/>
    <p:sldId id="262" r:id="rId15"/>
    <p:sldId id="272" r:id="rId16"/>
    <p:sldId id="273" r:id="rId17"/>
    <p:sldId id="274" r:id="rId18"/>
    <p:sldId id="275" r:id="rId19"/>
    <p:sldId id="276" r:id="rId20"/>
    <p:sldId id="277" r:id="rId21"/>
    <p:sldId id="264" r:id="rId22"/>
    <p:sldId id="285" r:id="rId23"/>
    <p:sldId id="286" r:id="rId24"/>
    <p:sldId id="287" r:id="rId25"/>
    <p:sldId id="288" r:id="rId26"/>
    <p:sldId id="289" r:id="rId27"/>
    <p:sldId id="290" r:id="rId28"/>
    <p:sldId id="291" r:id="rId29"/>
    <p:sldId id="263" r:id="rId30"/>
    <p:sldId id="292" r:id="rId31"/>
    <p:sldId id="293" r:id="rId32"/>
    <p:sldId id="294" r:id="rId33"/>
    <p:sldId id="295" r:id="rId34"/>
    <p:sldId id="296" r:id="rId35"/>
    <p:sldId id="265" r:id="rId36"/>
    <p:sldId id="297" r:id="rId37"/>
    <p:sldId id="298" r:id="rId38"/>
    <p:sldId id="299" r:id="rId39"/>
    <p:sldId id="300" r:id="rId40"/>
    <p:sldId id="301" r:id="rId41"/>
    <p:sldId id="266" r:id="rId42"/>
    <p:sldId id="302" r:id="rId43"/>
    <p:sldId id="303" r:id="rId44"/>
    <p:sldId id="304" r:id="rId45"/>
    <p:sldId id="305" r:id="rId46"/>
    <p:sldId id="306" r:id="rId47"/>
    <p:sldId id="307" r:id="rId48"/>
    <p:sldId id="308" r:id="rId49"/>
    <p:sldId id="309" r:id="rId50"/>
    <p:sldId id="310" r:id="rId51"/>
    <p:sldId id="267" r:id="rId52"/>
    <p:sldId id="311" r:id="rId53"/>
    <p:sldId id="312" r:id="rId54"/>
    <p:sldId id="313" r:id="rId55"/>
    <p:sldId id="315" r:id="rId56"/>
    <p:sldId id="268" r:id="rId57"/>
    <p:sldId id="316" r:id="rId58"/>
    <p:sldId id="317" r:id="rId59"/>
    <p:sldId id="318" r:id="rId60"/>
    <p:sldId id="269" r:id="rId61"/>
    <p:sldId id="319" r:id="rId62"/>
    <p:sldId id="321" r:id="rId63"/>
    <p:sldId id="320" r:id="rId64"/>
    <p:sldId id="270" r:id="rId65"/>
    <p:sldId id="322" r:id="rId66"/>
    <p:sldId id="323" r:id="rId67"/>
    <p:sldId id="324" r:id="rId68"/>
    <p:sldId id="325" r:id="rId69"/>
    <p:sldId id="271" r:id="rId70"/>
    <p:sldId id="329" r:id="rId71"/>
    <p:sldId id="326" r:id="rId72"/>
    <p:sldId id="328" r:id="rId73"/>
    <p:sldId id="327" r:id="rId74"/>
    <p:sldId id="330" r:id="rId75"/>
    <p:sldId id="331" r:id="rId76"/>
    <p:sldId id="332"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1/14/2023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1/14/2023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1/14/2023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ote4estvo.ru/russkie-uchenye/1566-vavilov-nikolay-ivanovich.html"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s://coollib.net/b/281896-yu-v-aksyutin-nikita-sergeevich-hruschev-materialyi-k-biografii/read" TargetMode="External"/><Relationship Id="rId2" Type="http://schemas.openxmlformats.org/officeDocument/2006/relationships/hyperlink" Target="https://rusneb.ru/catalog/000200_000018_rc_1126827" TargetMode="External"/><Relationship Id="rId1" Type="http://schemas.openxmlformats.org/officeDocument/2006/relationships/slideLayout" Target="../slideLayouts/slideLayout2.xml"/><Relationship Id="rId4" Type="http://schemas.openxmlformats.org/officeDocument/2006/relationships/hyperlink" Target="https://scepsis.net/library/id_3162.ht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ChangeArrowheads="1"/>
          </p:cNvSpPr>
          <p:nvPr/>
        </p:nvSpPr>
        <p:spPr bwMode="auto">
          <a:xfrm>
            <a:off x="1751013" y="169869"/>
            <a:ext cx="88392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r>
              <a:rPr lang="ru-RU" altLang="ru-RU" sz="2000" b="1" dirty="0">
                <a:latin typeface="Times New Roman" panose="02020603050405020304" pitchFamily="18" charset="0"/>
                <a:cs typeface="Times New Roman" panose="02020603050405020304" pitchFamily="18" charset="0"/>
              </a:rPr>
              <a:t>Донской Государственный Технический Университет.</a:t>
            </a:r>
          </a:p>
          <a:p>
            <a:pPr algn="ctr" eaLnBrk="1" hangingPunct="1">
              <a:defRPr/>
            </a:pPr>
            <a:r>
              <a:rPr lang="ru-RU" altLang="ru-RU" sz="2000" b="1" dirty="0">
                <a:latin typeface="Times New Roman" panose="02020603050405020304" pitchFamily="18" charset="0"/>
                <a:cs typeface="Times New Roman" panose="02020603050405020304" pitchFamily="18" charset="0"/>
              </a:rPr>
              <a:t>Факультет: Информатика и вычислительная техника.</a:t>
            </a:r>
          </a:p>
          <a:p>
            <a:pPr algn="ctr" eaLnBrk="1" hangingPunct="1">
              <a:defRPr/>
            </a:pPr>
            <a:r>
              <a:rPr lang="ru-RU" altLang="ru-RU" sz="2000" b="1" dirty="0">
                <a:latin typeface="Times New Roman" panose="02020603050405020304" pitchFamily="18" charset="0"/>
                <a:cs typeface="Times New Roman" panose="02020603050405020304" pitchFamily="18" charset="0"/>
              </a:rPr>
              <a:t>Предмет: история (история России, всеобщая история)</a:t>
            </a:r>
          </a:p>
        </p:txBody>
      </p:sp>
      <p:sp>
        <p:nvSpPr>
          <p:cNvPr id="5" name="Rectangle 7"/>
          <p:cNvSpPr>
            <a:spLocks noChangeArrowheads="1"/>
          </p:cNvSpPr>
          <p:nvPr/>
        </p:nvSpPr>
        <p:spPr bwMode="auto">
          <a:xfrm>
            <a:off x="2560643" y="1247439"/>
            <a:ext cx="7375525" cy="76200"/>
          </a:xfrm>
          <a:prstGeom prst="rect">
            <a:avLst/>
          </a:prstGeom>
          <a:solidFill>
            <a:schemeClr val="tx2"/>
          </a:solidFill>
          <a:ln w="9525">
            <a:solidFill>
              <a:schemeClr val="tx2"/>
            </a:solidFill>
            <a:miter lim="800000"/>
            <a:headEnd/>
            <a:tailEnd/>
          </a:ln>
          <a:effectLst/>
        </p:spPr>
        <p:txBody>
          <a:bodyPr wrap="none" anchor="ctr"/>
          <a:lstStyle/>
          <a:p>
            <a:pPr eaLnBrk="1" hangingPunct="1">
              <a:defRPr/>
            </a:pPr>
            <a:endParaRPr lang="ru-RU" dirty="0">
              <a:cs typeface="Arial" charset="0"/>
            </a:endParaRPr>
          </a:p>
        </p:txBody>
      </p:sp>
      <p:sp>
        <p:nvSpPr>
          <p:cNvPr id="6" name="Прямоугольник 5"/>
          <p:cNvSpPr/>
          <p:nvPr/>
        </p:nvSpPr>
        <p:spPr>
          <a:xfrm>
            <a:off x="1524007" y="2370148"/>
            <a:ext cx="9143999" cy="400110"/>
          </a:xfrm>
          <a:prstGeom prst="rect">
            <a:avLst/>
          </a:prstGeom>
        </p:spPr>
        <p:txBody>
          <a:bodyPr wrap="square">
            <a:spAutoFit/>
          </a:bodyPr>
          <a:lstStyle/>
          <a:p>
            <a:pPr algn="ctr" eaLnBrk="1" hangingPunct="1">
              <a:defRPr/>
            </a:pPr>
            <a:r>
              <a:rPr lang="ru-RU" altLang="ru-RU" sz="2000" b="1" dirty="0">
                <a:solidFill>
                  <a:schemeClr val="tx2"/>
                </a:solidFill>
                <a:latin typeface="Times New Roman" panose="02020603050405020304" pitchFamily="18" charset="0"/>
                <a:cs typeface="Times New Roman" panose="02020603050405020304" pitchFamily="18" charset="0"/>
              </a:rPr>
              <a:t>Презентация по теме</a:t>
            </a:r>
            <a:endParaRPr lang="ru-RU" sz="2000" dirty="0">
              <a:solidFill>
                <a:schemeClr val="tx2"/>
              </a:solidFill>
              <a:latin typeface="Times New Roman" panose="02020603050405020304" pitchFamily="18" charset="0"/>
              <a:cs typeface="Times New Roman" panose="02020603050405020304" pitchFamily="18" charset="0"/>
            </a:endParaRPr>
          </a:p>
        </p:txBody>
      </p:sp>
      <p:sp>
        <p:nvSpPr>
          <p:cNvPr id="7" name="Прямоугольник 2"/>
          <p:cNvSpPr>
            <a:spLocks noChangeArrowheads="1"/>
          </p:cNvSpPr>
          <p:nvPr/>
        </p:nvSpPr>
        <p:spPr bwMode="auto">
          <a:xfrm>
            <a:off x="1524007" y="2908314"/>
            <a:ext cx="914399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lnSpc>
                <a:spcPct val="80000"/>
              </a:lnSpc>
              <a:spcBef>
                <a:spcPct val="0"/>
              </a:spcBef>
              <a:buClrTx/>
              <a:buSzTx/>
              <a:buNone/>
            </a:pPr>
            <a:r>
              <a:rPr lang="ru-RU" b="1" dirty="0"/>
              <a:t>Социально-экономические и общественно-политические процессы в СССР с 1945 – 1991 </a:t>
            </a:r>
            <a:endParaRPr lang="ru-RU" sz="2400" dirty="0">
              <a:latin typeface="+mj-lt"/>
            </a:endParaRPr>
          </a:p>
        </p:txBody>
      </p:sp>
      <p:sp>
        <p:nvSpPr>
          <p:cNvPr id="8" name="Прямоугольник 7"/>
          <p:cNvSpPr/>
          <p:nvPr/>
        </p:nvSpPr>
        <p:spPr>
          <a:xfrm>
            <a:off x="3962400" y="4657526"/>
            <a:ext cx="7726363" cy="1421928"/>
          </a:xfrm>
          <a:prstGeom prst="rect">
            <a:avLst/>
          </a:prstGeom>
        </p:spPr>
        <p:txBody>
          <a:bodyPr>
            <a:spAutoFit/>
          </a:bodyPr>
          <a:lstStyle/>
          <a:p>
            <a:pPr algn="r" eaLnBrk="1" hangingPunct="1">
              <a:lnSpc>
                <a:spcPct val="80000"/>
              </a:lnSpc>
              <a:buFont typeface="Wingdings" pitchFamily="2" charset="2"/>
              <a:buNone/>
              <a:defRPr/>
            </a:pPr>
            <a:r>
              <a:rPr lang="ru-RU" b="1" dirty="0">
                <a:latin typeface="Times New Roman" pitchFamily="18" charset="0"/>
                <a:cs typeface="Times New Roman" pitchFamily="18" charset="0"/>
              </a:rPr>
              <a:t>Выполнили:</a:t>
            </a:r>
          </a:p>
          <a:p>
            <a:pPr algn="r" eaLnBrk="1" hangingPunct="1">
              <a:lnSpc>
                <a:spcPct val="80000"/>
              </a:lnSpc>
              <a:defRPr/>
            </a:pPr>
            <a:r>
              <a:rPr lang="ru-RU" b="1" dirty="0">
                <a:latin typeface="Times New Roman" pitchFamily="18" charset="0"/>
                <a:cs typeface="Times New Roman" pitchFamily="18" charset="0"/>
              </a:rPr>
              <a:t>Заболотный И.А.</a:t>
            </a:r>
          </a:p>
          <a:p>
            <a:pPr algn="r" eaLnBrk="1" hangingPunct="1">
              <a:lnSpc>
                <a:spcPct val="80000"/>
              </a:lnSpc>
              <a:defRPr/>
            </a:pPr>
            <a:r>
              <a:rPr lang="ru-RU" b="1" dirty="0">
                <a:latin typeface="Times New Roman" pitchFamily="18" charset="0"/>
                <a:cs typeface="Times New Roman" pitchFamily="18" charset="0"/>
              </a:rPr>
              <a:t>Котелевец К.А.</a:t>
            </a:r>
          </a:p>
          <a:p>
            <a:pPr algn="r" eaLnBrk="1" hangingPunct="1">
              <a:lnSpc>
                <a:spcPct val="80000"/>
              </a:lnSpc>
              <a:defRPr/>
            </a:pPr>
            <a:endParaRPr lang="ru-RU" b="1" dirty="0">
              <a:latin typeface="Times New Roman" pitchFamily="18" charset="0"/>
              <a:cs typeface="Times New Roman" pitchFamily="18" charset="0"/>
            </a:endParaRPr>
          </a:p>
          <a:p>
            <a:pPr algn="r" eaLnBrk="1" hangingPunct="1">
              <a:lnSpc>
                <a:spcPct val="80000"/>
              </a:lnSpc>
              <a:buFont typeface="Wingdings" pitchFamily="2" charset="2"/>
              <a:buNone/>
              <a:defRPr/>
            </a:pPr>
            <a:r>
              <a:rPr lang="ru-RU" b="1" dirty="0">
                <a:latin typeface="Times New Roman" pitchFamily="18" charset="0"/>
                <a:cs typeface="Times New Roman" pitchFamily="18" charset="0"/>
              </a:rPr>
              <a:t>Проверил:</a:t>
            </a:r>
          </a:p>
          <a:p>
            <a:pPr algn="r" eaLnBrk="1" hangingPunct="1">
              <a:lnSpc>
                <a:spcPct val="80000"/>
              </a:lnSpc>
              <a:buFont typeface="Wingdings" pitchFamily="2" charset="2"/>
              <a:buNone/>
              <a:defRPr/>
            </a:pPr>
            <a:r>
              <a:rPr lang="ru-RU" b="1" dirty="0">
                <a:latin typeface="Times New Roman" pitchFamily="18" charset="0"/>
                <a:cs typeface="Times New Roman" pitchFamily="18" charset="0"/>
              </a:rPr>
              <a:t>Воскобойников С. Г.</a:t>
            </a:r>
          </a:p>
        </p:txBody>
      </p:sp>
      <p:sp>
        <p:nvSpPr>
          <p:cNvPr id="9" name="Прямоугольник 8"/>
          <p:cNvSpPr/>
          <p:nvPr/>
        </p:nvSpPr>
        <p:spPr>
          <a:xfrm>
            <a:off x="3962400" y="6208720"/>
            <a:ext cx="4572000" cy="535531"/>
          </a:xfrm>
          <a:prstGeom prst="rect">
            <a:avLst/>
          </a:prstGeom>
        </p:spPr>
        <p:txBody>
          <a:bodyPr>
            <a:spAutoFit/>
          </a:bodyPr>
          <a:lstStyle/>
          <a:p>
            <a:pPr algn="ctr" eaLnBrk="1" hangingPunct="1">
              <a:lnSpc>
                <a:spcPct val="80000"/>
              </a:lnSpc>
              <a:defRPr/>
            </a:pPr>
            <a:r>
              <a:rPr lang="ru-RU" altLang="ru-RU" dirty="0"/>
              <a:t>Ростов-на-Дону</a:t>
            </a:r>
          </a:p>
          <a:p>
            <a:pPr algn="ctr" eaLnBrk="1" hangingPunct="1">
              <a:lnSpc>
                <a:spcPct val="80000"/>
              </a:lnSpc>
              <a:defRPr/>
            </a:pPr>
            <a:r>
              <a:rPr lang="ru-RU" altLang="ru-RU" b="1" i="1" dirty="0">
                <a:solidFill>
                  <a:schemeClr val="tx2"/>
                </a:solidFill>
              </a:rPr>
              <a:t>2022</a:t>
            </a:r>
          </a:p>
        </p:txBody>
      </p:sp>
    </p:spTree>
    <p:extLst>
      <p:ext uri="{BB962C8B-B14F-4D97-AF65-F5344CB8AC3E}">
        <p14:creationId xmlns:p14="http://schemas.microsoft.com/office/powerpoint/2010/main" val="144691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470346"/>
            <a:ext cx="11701669" cy="4154984"/>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Источники послевоенного экономического роста:·</a:t>
            </a:r>
          </a:p>
          <a:p>
            <a:r>
              <a:rPr lang="ru-RU" sz="2400" dirty="0">
                <a:latin typeface="Times New Roman" panose="02020603050405020304" pitchFamily="18" charset="0"/>
                <a:cs typeface="Times New Roman" panose="02020603050405020304" pitchFamily="18" charset="0"/>
              </a:rPr>
              <a:t> мобилизационный характер экономики;</a:t>
            </a:r>
          </a:p>
          <a:p>
            <a:r>
              <a:rPr lang="ru-RU" sz="2400" dirty="0">
                <a:latin typeface="Times New Roman" panose="02020603050405020304" pitchFamily="18" charset="0"/>
                <a:cs typeface="Times New Roman" panose="02020603050405020304" pitchFamily="18" charset="0"/>
              </a:rPr>
              <a:t>· принудительные займы у населения;</a:t>
            </a:r>
          </a:p>
          <a:p>
            <a:r>
              <a:rPr lang="ru-RU" sz="2400" dirty="0">
                <a:latin typeface="Times New Roman" panose="02020603050405020304" pitchFamily="18" charset="0"/>
                <a:cs typeface="Times New Roman" panose="02020603050405020304" pitchFamily="18" charset="0"/>
              </a:rPr>
              <a:t>· неэквивалентный товарообмен;</a:t>
            </a:r>
          </a:p>
          <a:p>
            <a:r>
              <a:rPr lang="ru-RU" sz="2400" dirty="0">
                <a:latin typeface="Times New Roman" panose="02020603050405020304" pitchFamily="18" charset="0"/>
                <a:cs typeface="Times New Roman" panose="02020603050405020304" pitchFamily="18" charset="0"/>
              </a:rPr>
              <a:t>· увеличение налогов и сборов крестьянских хозяйств.</a:t>
            </a:r>
          </a:p>
          <a:p>
            <a:r>
              <a:rPr lang="ru-RU" sz="2400" dirty="0">
                <a:latin typeface="Times New Roman" panose="02020603050405020304" pitchFamily="18" charset="0"/>
                <a:cs typeface="Times New Roman" panose="02020603050405020304" pitchFamily="18" charset="0"/>
              </a:rPr>
              <a:t>Характерной чертой первых послевоенных лет стали начавшиеся в 1943 г., депортации целых народов СССР по обвинению в сотрудничестве с фашистами (чеченцы, ингуши и крымские татары). Все эти репрессивные мероприятия позволяют историкам называть 1945-1953 гг. «апогеем сталинизма». Главными экономическими задачами послевоенного периода стали демилитаризация и восстановление разрушенного хозяйства.</a:t>
            </a:r>
            <a:endParaRPr lang="ru-RU"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153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895060" y="1217256"/>
            <a:ext cx="7898296" cy="4154984"/>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Источниками ресурсов для восстановления были:</a:t>
            </a:r>
          </a:p>
          <a:p>
            <a:r>
              <a:rPr lang="ru-RU" sz="2400" dirty="0">
                <a:latin typeface="Times New Roman" panose="02020603050405020304" pitchFamily="18" charset="0"/>
                <a:cs typeface="Times New Roman" panose="02020603050405020304" pitchFamily="18" charset="0"/>
              </a:rPr>
              <a:t>1) Высокие мобилизационные способности директивной экономики (за счет нового строительства, дополнительных источников сырья, топлива и т.д.).</a:t>
            </a:r>
          </a:p>
          <a:p>
            <a:r>
              <a:rPr lang="ru-RU" sz="2400" dirty="0">
                <a:latin typeface="Times New Roman" panose="02020603050405020304" pitchFamily="18" charset="0"/>
                <a:cs typeface="Times New Roman" panose="02020603050405020304" pitchFamily="18" charset="0"/>
              </a:rPr>
              <a:t>2) Репарации с Германии и ее союзников.</a:t>
            </a:r>
          </a:p>
          <a:p>
            <a:r>
              <a:rPr lang="ru-RU" sz="2400" dirty="0">
                <a:latin typeface="Times New Roman" panose="02020603050405020304" pitchFamily="18" charset="0"/>
                <a:cs typeface="Times New Roman" panose="02020603050405020304" pitchFamily="18" charset="0"/>
              </a:rPr>
              <a:t>3) Бесплатный труд заключенных ГУЛАГа и военнопленных.</a:t>
            </a:r>
          </a:p>
          <a:p>
            <a:r>
              <a:rPr lang="ru-RU" sz="2400" dirty="0">
                <a:latin typeface="Times New Roman" panose="02020603050405020304" pitchFamily="18" charset="0"/>
                <a:cs typeface="Times New Roman" panose="02020603050405020304" pitchFamily="18" charset="0"/>
              </a:rPr>
              <a:t>4) Перераспределение средств из легкой промышленности и социальной сферы в пользу индустриальных отраслей.</a:t>
            </a:r>
          </a:p>
          <a:p>
            <a:r>
              <a:rPr lang="ru-RU" sz="2400" dirty="0">
                <a:latin typeface="Times New Roman" panose="02020603050405020304" pitchFamily="18" charset="0"/>
                <a:cs typeface="Times New Roman" panose="02020603050405020304" pitchFamily="18" charset="0"/>
              </a:rPr>
              <a:t>5) Перекачка средств из аграрного сектора экономики в промышленный.</a:t>
            </a:r>
            <a:endParaRPr lang="ru-RU"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564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19269" y="1654294"/>
            <a:ext cx="12192000" cy="4708981"/>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В течение четвертой пятилетки несколько раз снижались цены на товары массового потребления. В 1947 г. была отменена карточная система на продовольственные товары. В целях преодоления финансовых трудностей была проведена денежная реформа. В обращение вводились новые деньги. Находящиеся у населения старые деньги обменивались в соотношении 10:1. На практике реформа привела к изъятию у граждан наличных средств.</a:t>
            </a:r>
          </a:p>
          <a:p>
            <a:r>
              <a:rPr lang="ru-RU" sz="2000" dirty="0">
                <a:latin typeface="Times New Roman" panose="02020603050405020304" pitchFamily="18" charset="0"/>
                <a:cs typeface="Times New Roman" panose="02020603050405020304" pitchFamily="18" charset="0"/>
              </a:rPr>
              <a:t>Были возрождены из руин и пепла разрушенные в годы войны города и села. Увеличивались масштабы жилищного и культурно-бытового строительства. Однако темпы строительных работ отставали от масштабов роста городского населения. В начале 50-х годов нехватка жилья превратилась в острую жилищную проблему.</a:t>
            </a:r>
          </a:p>
          <a:p>
            <a:r>
              <a:rPr lang="ru-RU" sz="2000" dirty="0">
                <a:latin typeface="Times New Roman" panose="02020603050405020304" pitchFamily="18" charset="0"/>
                <a:cs typeface="Times New Roman" panose="02020603050405020304" pitchFamily="18" charset="0"/>
              </a:rPr>
              <a:t>В 1952 г. была опубликована работа И.В. Сталина "Экономические проблемы социализма в СССР". В ней глава государства пытался теоретически обосновать принципы проводимой в стране экономической политики. Речь шла о приоритетности развития тяжелой промышленности, о необходимости свертывания кооперативно-колхозной собственности путем ее превращения в государственную, о сокращении сферы товарного обращения. Соблюдение этих принципов, по мнению И.В. Сталина, должно было обеспечить высокие темпы роста народного хозяйства в СССР.</a:t>
            </a:r>
            <a:endParaRPr lang="ru-RU" sz="2000" b="0" i="0" dirty="0">
              <a:effectLst/>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2464904" y="0"/>
            <a:ext cx="7500730" cy="523220"/>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Меры по улучшению условий жизни населения.</a:t>
            </a:r>
          </a:p>
        </p:txBody>
      </p:sp>
    </p:spTree>
    <p:extLst>
      <p:ext uri="{BB962C8B-B14F-4D97-AF65-F5344CB8AC3E}">
        <p14:creationId xmlns:p14="http://schemas.microsoft.com/office/powerpoint/2010/main" val="261710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88905" y="0"/>
            <a:ext cx="4625008"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Сельское хозяйство</a:t>
            </a:r>
          </a:p>
        </p:txBody>
      </p:sp>
      <p:sp>
        <p:nvSpPr>
          <p:cNvPr id="5" name="Прямоугольник 4"/>
          <p:cNvSpPr/>
          <p:nvPr/>
        </p:nvSpPr>
        <p:spPr>
          <a:xfrm>
            <a:off x="0" y="1097198"/>
            <a:ext cx="12192000" cy="4308872"/>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Основной урон трудового населения понесла именно советская деревня, в которой оставались практически только женщины и дети. Именно </a:t>
            </a:r>
            <a:r>
              <a:rPr lang="ru-RU" sz="2000" b="1" dirty="0">
                <a:latin typeface="Times New Roman" panose="02020603050405020304" pitchFamily="18" charset="0"/>
                <a:cs typeface="Times New Roman" panose="02020603050405020304" pitchFamily="18" charset="0"/>
              </a:rPr>
              <a:t>деревня</a:t>
            </a:r>
            <a:r>
              <a:rPr lang="ru-RU" sz="2000" dirty="0">
                <a:latin typeface="Times New Roman" panose="02020603050405020304" pitchFamily="18" charset="0"/>
                <a:cs typeface="Times New Roman" panose="02020603050405020304" pitchFamily="18" charset="0"/>
              </a:rPr>
              <a:t> стала в 20–30-х гг. источником средств для индустриализации, но в послевоенный период она быть этим источником не могла. Советская власть пыталась повысить уровень жизни деревни, и в первую очередь за счет укрупнения колхозов и улучшения качества обработки. Но 1946–1948 гг. – это период природных катаклизмов (засуха, наводнение) и голода. Поэтому в таких условиях деревня жила еще хуже. В деревне административные и уголовные наказания сохранялись до 1951 года, в котором продовольственная ситуация в стране была более-менее решена и потребность в массовом наказании резко сократилась.</a:t>
            </a:r>
          </a:p>
          <a:p>
            <a:r>
              <a:rPr lang="ru-RU" sz="2000" dirty="0">
                <a:latin typeface="Times New Roman" panose="02020603050405020304" pitchFamily="18" charset="0"/>
                <a:cs typeface="Times New Roman" panose="02020603050405020304" pitchFamily="18" charset="0"/>
              </a:rPr>
              <a:t>С 1947 начинаются попытки улучшения сельского хозяйства с помощью науки и научного прогресса. Так, например, вокруг полей создавались лесозащитные полосы, которые должны были оборонять посевы от ветров и холода; проводилось принудительное </a:t>
            </a:r>
            <a:r>
              <a:rPr lang="ru-RU" sz="2000" dirty="0" err="1">
                <a:latin typeface="Times New Roman" panose="02020603050405020304" pitchFamily="18" charset="0"/>
                <a:cs typeface="Times New Roman" panose="02020603050405020304" pitchFamily="18" charset="0"/>
              </a:rPr>
              <a:t>лесо</a:t>
            </a:r>
            <a:r>
              <a:rPr lang="ru-RU" sz="2000" dirty="0">
                <a:latin typeface="Times New Roman" panose="02020603050405020304" pitchFamily="18" charset="0"/>
                <a:cs typeface="Times New Roman" panose="02020603050405020304" pitchFamily="18" charset="0"/>
              </a:rPr>
              <a:t> и травосеяние с целью укрепления почвы и т. д. </a:t>
            </a:r>
          </a:p>
          <a:p>
            <a:r>
              <a:rPr lang="ru-RU" dirty="0">
                <a:latin typeface="Times New Roman" panose="02020603050405020304" pitchFamily="18" charset="0"/>
                <a:cs typeface="Times New Roman" panose="02020603050405020304" pitchFamily="18" charset="0"/>
              </a:rPr>
              <a:t>С 1946 года проводилась массовая </a:t>
            </a:r>
            <a:r>
              <a:rPr lang="ru-RU" b="1" dirty="0">
                <a:latin typeface="Times New Roman" panose="02020603050405020304" pitchFamily="18" charset="0"/>
                <a:cs typeface="Times New Roman" panose="02020603050405020304" pitchFamily="18" charset="0"/>
              </a:rPr>
              <a:t>коллективизация</a:t>
            </a:r>
            <a:r>
              <a:rPr lang="ru-RU" dirty="0">
                <a:latin typeface="Times New Roman" panose="02020603050405020304" pitchFamily="18" charset="0"/>
                <a:cs typeface="Times New Roman" panose="02020603050405020304" pitchFamily="18" charset="0"/>
              </a:rPr>
              <a:t> (рис. 10) в новоприсоединенных районах: Западная Украина, Западная Белоруссия, Прибалтика. Несмотря на то что коллективизация в этих регионах проходила медленнее и мягче, к противникам этого процесса или советской власти применялось насильственное переселение – </a:t>
            </a:r>
            <a:r>
              <a:rPr lang="ru-RU" b="1" dirty="0">
                <a:latin typeface="Times New Roman" panose="02020603050405020304" pitchFamily="18" charset="0"/>
                <a:cs typeface="Times New Roman" panose="02020603050405020304" pitchFamily="18" charset="0"/>
              </a:rPr>
              <a:t>депортация</a:t>
            </a:r>
            <a:r>
              <a:rPr lang="ru-RU" dirty="0">
                <a:latin typeface="Times New Roman" panose="02020603050405020304" pitchFamily="18" charset="0"/>
                <a:cs typeface="Times New Roman" panose="02020603050405020304" pitchFamily="18" charset="0"/>
              </a:rPr>
              <a:t>.</a:t>
            </a:r>
            <a:endParaRPr lang="ru-RU"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9906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676599" y="3075626"/>
            <a:ext cx="8460778" cy="593304"/>
          </a:xfrm>
          <a:prstGeom prst="rect">
            <a:avLst/>
          </a:prstGeom>
        </p:spPr>
        <p:txBody>
          <a:bodyPr wrap="none">
            <a:spAutoFit/>
          </a:bodyPr>
          <a:lstStyle/>
          <a:p>
            <a:pPr>
              <a:lnSpc>
                <a:spcPct val="107000"/>
              </a:lnSpc>
              <a:spcAft>
                <a:spcPts val="800"/>
              </a:spcAft>
            </a:pPr>
            <a:r>
              <a:rPr lang="ru-RU" sz="3200" dirty="0">
                <a:latin typeface="Times New Roman" panose="02020603050405020304" pitchFamily="18" charset="0"/>
                <a:ea typeface="Calibri" panose="020F0502020204030204" pitchFamily="34" charset="0"/>
                <a:cs typeface="Times New Roman" panose="02020603050405020304" pitchFamily="18" charset="0"/>
              </a:rPr>
              <a:t>Экономические преобразования Н.С. Хрущёва;</a:t>
            </a:r>
            <a:endParaRPr lang="ru-RU"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83662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2084627"/>
            <a:ext cx="9144000" cy="2554545"/>
          </a:xfrm>
          <a:prstGeom prst="rect">
            <a:avLst/>
          </a:prstGeom>
        </p:spPr>
        <p:txBody>
          <a:bodyPr wrap="square">
            <a:spAutoFit/>
          </a:bodyPr>
          <a:lstStyle/>
          <a:p>
            <a:pPr fontAlgn="base"/>
            <a:r>
              <a:rPr lang="ru-RU" sz="2000" dirty="0">
                <a:latin typeface="Times" panose="02020603050405020304" pitchFamily="18" charset="0"/>
              </a:rPr>
              <a:t>1)Сложность международной ситуации, конфронтация с Западом.</a:t>
            </a:r>
          </a:p>
          <a:p>
            <a:pPr fontAlgn="base"/>
            <a:r>
              <a:rPr lang="ru-RU" sz="2000" dirty="0">
                <a:latin typeface="Times" panose="02020603050405020304" pitchFamily="18" charset="0"/>
              </a:rPr>
              <a:t>2)Необходимость реформирования системы ГУЛАГа.</a:t>
            </a:r>
          </a:p>
          <a:p>
            <a:pPr fontAlgn="base"/>
            <a:r>
              <a:rPr lang="ru-RU" sz="2000" dirty="0">
                <a:latin typeface="Times" panose="02020603050405020304" pitchFamily="18" charset="0"/>
              </a:rPr>
              <a:t>3)Острая потребность страны в экономических преобразованиях.</a:t>
            </a:r>
          </a:p>
          <a:p>
            <a:pPr fontAlgn="base"/>
            <a:r>
              <a:rPr lang="ru-RU" sz="2000" dirty="0">
                <a:latin typeface="Times" panose="02020603050405020304" pitchFamily="18" charset="0"/>
              </a:rPr>
              <a:t>4)Осуждение культа личности.</a:t>
            </a:r>
          </a:p>
          <a:p>
            <a:pPr fontAlgn="base"/>
            <a:r>
              <a:rPr lang="ru-RU" sz="2000" dirty="0">
                <a:latin typeface="Times" panose="02020603050405020304" pitchFamily="18" charset="0"/>
              </a:rPr>
              <a:t>5)Назревание социального протеста в обществе.</a:t>
            </a:r>
          </a:p>
          <a:p>
            <a:pPr fontAlgn="base"/>
            <a:r>
              <a:rPr lang="ru-RU" sz="2000" dirty="0">
                <a:latin typeface="Times" panose="02020603050405020304" pitchFamily="18" charset="0"/>
              </a:rPr>
              <a:t>6)Ослабление страха населения перед государством и репрессиями, возникшее после смерти И. В. Сталина.</a:t>
            </a:r>
          </a:p>
          <a:p>
            <a:pPr fontAlgn="base"/>
            <a:r>
              <a:rPr lang="ru-RU" sz="2000" dirty="0">
                <a:latin typeface="Times" panose="02020603050405020304" pitchFamily="18" charset="0"/>
              </a:rPr>
              <a:t>7)Отсутствие ожидаемых улучшений качества жизни после победы в войне.</a:t>
            </a:r>
            <a:endParaRPr lang="ru-RU" sz="2000" b="0" i="0" dirty="0">
              <a:effectLst/>
              <a:latin typeface="Times" panose="02020603050405020304" pitchFamily="18" charset="0"/>
            </a:endParaRPr>
          </a:p>
        </p:txBody>
      </p:sp>
      <p:sp>
        <p:nvSpPr>
          <p:cNvPr id="5" name="TextBox 4"/>
          <p:cNvSpPr txBox="1"/>
          <p:nvPr/>
        </p:nvSpPr>
        <p:spPr>
          <a:xfrm>
            <a:off x="3644347" y="0"/>
            <a:ext cx="4903305" cy="461665"/>
          </a:xfrm>
          <a:prstGeom prst="rect">
            <a:avLst/>
          </a:prstGeom>
          <a:noFill/>
        </p:spPr>
        <p:txBody>
          <a:bodyPr wrap="square" rtlCol="0">
            <a:spAutoFit/>
          </a:bodyPr>
          <a:lstStyle/>
          <a:p>
            <a:r>
              <a:rPr lang="ru-RU" sz="2400" dirty="0"/>
              <a:t>Причины проведения реформ</a:t>
            </a:r>
          </a:p>
        </p:txBody>
      </p:sp>
    </p:spTree>
    <p:extLst>
      <p:ext uri="{BB962C8B-B14F-4D97-AF65-F5344CB8AC3E}">
        <p14:creationId xmlns:p14="http://schemas.microsoft.com/office/powerpoint/2010/main" val="341032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034827"/>
            <a:ext cx="12192000" cy="3416320"/>
          </a:xfrm>
          <a:prstGeom prst="rect">
            <a:avLst/>
          </a:prstGeom>
        </p:spPr>
        <p:txBody>
          <a:bodyPr wrap="square">
            <a:spAutoFit/>
          </a:bodyPr>
          <a:lstStyle/>
          <a:p>
            <a:r>
              <a:rPr lang="ru-RU" dirty="0"/>
              <a:t>В 1950-х годах в СССР прошел первый этап НТР XX века, выразившийся в развитии таких отраслей, как атомная энергетика, электроника, космонавтика. Опережающими темпами развивались тяжелая промышленность, а предприятия группы «Б» (пищевая, легкая и другие отрасли) развивались гораздо медленней, но рост их тем не менее был двукратным. На времена правления Хрущева пришлись 2 пятилетки (1951-1955; 1955-1958) и семилетка (1959-1965). В 1951-1955 годах среднегодовые темпы роста промышленного производства в СССР по официальным данным составляли 13,1%, а 1956-1960 годах – 10,3%, в 1961-1965 годах – 8,6%. 27 июня 1954 года начала работу АЭС в Обнинске. В июне 1959 года на Ангаре открылась Братская ГЭС, ставшая к 1964 году мощнейшей в мире. Перестройка топливно-энергетического комплекса началась в 1956-1961 годах, постепенно СССР отходил от угля в пользу нефти и газа. Развитие газовой промышленности на Северном Кавказе и в Поволжье позволило газифицировать почти 60 городов. В 1962 году началось освоение богатых нефтяных месторождений в Сибири. К 1963 году суммарная добыча газа и нефти в СССР превысила долю угля.</a:t>
            </a:r>
          </a:p>
        </p:txBody>
      </p:sp>
      <p:sp>
        <p:nvSpPr>
          <p:cNvPr id="5" name="TextBox 4"/>
          <p:cNvSpPr txBox="1"/>
          <p:nvPr/>
        </p:nvSpPr>
        <p:spPr>
          <a:xfrm>
            <a:off x="3525079" y="0"/>
            <a:ext cx="6255026" cy="830997"/>
          </a:xfrm>
          <a:prstGeom prst="rect">
            <a:avLst/>
          </a:prstGeom>
          <a:noFill/>
        </p:spPr>
        <p:txBody>
          <a:bodyPr wrap="square" rtlCol="0">
            <a:spAutoFit/>
          </a:bodyPr>
          <a:lstStyle/>
          <a:p>
            <a:r>
              <a:rPr lang="ru-RU" sz="2400" dirty="0"/>
              <a:t>Реформы в промышленности </a:t>
            </a:r>
          </a:p>
          <a:p>
            <a:endParaRPr lang="ru-RU" sz="2400" dirty="0"/>
          </a:p>
        </p:txBody>
      </p:sp>
    </p:spTree>
    <p:extLst>
      <p:ext uri="{BB962C8B-B14F-4D97-AF65-F5344CB8AC3E}">
        <p14:creationId xmlns:p14="http://schemas.microsoft.com/office/powerpoint/2010/main" val="2368050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 y="661678"/>
            <a:ext cx="12192000" cy="6186309"/>
          </a:xfrm>
          <a:prstGeom prst="rect">
            <a:avLst/>
          </a:prstGeom>
        </p:spPr>
        <p:txBody>
          <a:bodyPr wrap="square">
            <a:spAutoFit/>
          </a:bodyPr>
          <a:lstStyle/>
          <a:p>
            <a:r>
              <a:rPr lang="ru-RU" dirty="0"/>
              <a:t>Укреплялось экономическое положение колхозов, уменьшался сельхозналог, повышались закупочные цены. Хозяйствам были предоставлены кредиты, поступила новая техника. Для укрепления кадров колхозов в них были направлены партработники. В 1954 году стартовала кампания освоения целинных земель Казахстана, Сибири, Урала и Поволжья. В первые три года удалось освоить 32 млн га земель. Последовал скачок с небывалыми урожаями. В освоении целины большую роль сыграл комсомольский призыв. Однако ветровая эрозия почв привела к тому, что большую часть земель перевели под пастбища. Из-за повышенного внимания к целине пришел в упадок нечерноземный центр (туда направлялась техника и молодежь). В 1957 году Хрущев заявил, что СССР в ближайшие годы перегонит США по производству молока, мяса и масла на душу населения. Соревнование закончилось конфузом, связанным с приписками и массовым забоем скота. В феврале 1958 года было решено реорганизовать машинно-моторные станции (МТС) в ремонтно-тракторные станции при колхозах. Это слияние тяжким бременем легло на небогатые колхозы, вынужденные приобретать технику. Для решения проблемы Хрущев предложил укрупнение колхозов – преобразование их в совхозы. Затем были организованы и совнархозы</a:t>
            </a:r>
          </a:p>
          <a:p>
            <a:r>
              <a:rPr lang="ru-RU" dirty="0"/>
              <a:t>В целях достижения задач коммунистического строительства власть повела наступление на личные подсобные хозяйства. Вновь урезались земельные участки у колхозников (с 1,5 сотки на один колхозный двор в до одной сотки с 1960 года; еще в 1950-1952 годах приходилось 32 сотки), выкупался скот. После визита Хрущева в США в 1959 году частью его имиджа стала кукурузная эпопее – эту культуру усиленно насаждали везде, даже там, где она не могла расти в принципе. Сокращение посевов пшеницы и ржи ради кукурузы привело к снижению сбора зерновых. Неурожай 1962 года привел к нехватке ржи и пшеницы. Дефицит восполняли закупкой пшеницы у США. Стало очевидно, что сельское хозяйство нуждается в других способах выхода из кризиса</a:t>
            </a:r>
          </a:p>
        </p:txBody>
      </p:sp>
      <p:sp>
        <p:nvSpPr>
          <p:cNvPr id="5" name="TextBox 4"/>
          <p:cNvSpPr txBox="1"/>
          <p:nvPr/>
        </p:nvSpPr>
        <p:spPr>
          <a:xfrm>
            <a:off x="3750365" y="0"/>
            <a:ext cx="4227444" cy="461665"/>
          </a:xfrm>
          <a:prstGeom prst="rect">
            <a:avLst/>
          </a:prstGeom>
          <a:noFill/>
        </p:spPr>
        <p:txBody>
          <a:bodyPr wrap="square" rtlCol="0">
            <a:spAutoFit/>
          </a:bodyPr>
          <a:lstStyle/>
          <a:p>
            <a:r>
              <a:rPr lang="ru-RU" sz="2400" dirty="0"/>
              <a:t>Аграрная реформа</a:t>
            </a:r>
          </a:p>
        </p:txBody>
      </p:sp>
    </p:spTree>
    <p:extLst>
      <p:ext uri="{BB962C8B-B14F-4D97-AF65-F5344CB8AC3E}">
        <p14:creationId xmlns:p14="http://schemas.microsoft.com/office/powerpoint/2010/main" val="2451586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051179"/>
            <a:ext cx="12192000" cy="5632311"/>
          </a:xfrm>
          <a:prstGeom prst="rect">
            <a:avLst/>
          </a:prstGeom>
        </p:spPr>
        <p:txBody>
          <a:bodyPr wrap="square">
            <a:spAutoFit/>
          </a:bodyPr>
          <a:lstStyle/>
          <a:p>
            <a:r>
              <a:rPr lang="ru-RU" dirty="0"/>
              <a:t>Были установлены нормы рабочего времени, в частности для подростков 16-ти лет – 6-часовой рабочий день. В 1956 году рабочий день по субботам и в предпраздничные дни был сокращен на 2 часа, с 1957 года начался переход на семичасовой рабочий день. В марте 1957 года были снижены налоги на рабочих и служащих. Расширялся фонд жилья, жилищное строительство основывалось на индустриальных методах. Символом нового домостроения стали Черемушки в Москве. В конце 1950-х – начале 1960-х годов СССР вышел на первое место в мире по темпам строительства и количеству вводимой жилой площади. За семилетку жилой фонд страны вырос на 40%. Это подтолкнуло развитие отраслей экономики, связанных со строительством. Построенное жилье в историю вошло под названием «</a:t>
            </a:r>
            <a:r>
              <a:rPr lang="ru-RU" dirty="0" err="1"/>
              <a:t>хрущобы</a:t>
            </a:r>
            <a:r>
              <a:rPr lang="ru-RU" dirty="0"/>
              <a:t>», однако в стране был во многом разрешен жилищный кризис, коммуналки стали уходить в прошлое. В 1956-1960 годах в новые квартиры переселились 54 млн. человек. С 1956 года было принято решение отменить оплату обучения в старших классах и вузах. В 1958 году была создана обязательная восьмилетняя школа. Желающие получить полное среднее образование продолжали обучение в средней политехнической школе, а для желавших продолжать образование в вузе был введен обязательный производственный стаж. Реформа не достигла нужного эффекта, общий уровень образования упал, и с 1964 года средняя школа опять стала десятилетней. При Хрущеве была проведена радикальная пенсионная реформа, с июля 1956 года пенсию получали мужчины с 60 лет и женщины с 55 лет. С февраля 1958 года началась паспортизация колхозников. В июле-ноябре 1964 года были приняты меры о выплате крестьянам пенсий, что стало последней инициативой Н.С. Хрущева. Впервые в советской деревне пенсии стали получать мужчины в возрасте 65 лет, женщины – 60 лет.</a:t>
            </a:r>
          </a:p>
        </p:txBody>
      </p:sp>
      <p:sp>
        <p:nvSpPr>
          <p:cNvPr id="5" name="TextBox 4"/>
          <p:cNvSpPr txBox="1"/>
          <p:nvPr/>
        </p:nvSpPr>
        <p:spPr>
          <a:xfrm>
            <a:off x="3717234" y="0"/>
            <a:ext cx="4757531" cy="461665"/>
          </a:xfrm>
          <a:prstGeom prst="rect">
            <a:avLst/>
          </a:prstGeom>
          <a:noFill/>
        </p:spPr>
        <p:txBody>
          <a:bodyPr wrap="square" rtlCol="0">
            <a:spAutoFit/>
          </a:bodyPr>
          <a:lstStyle/>
          <a:p>
            <a:r>
              <a:rPr lang="ru-RU" sz="2400" dirty="0"/>
              <a:t>Социальные реформы</a:t>
            </a:r>
          </a:p>
        </p:txBody>
      </p:sp>
    </p:spTree>
    <p:extLst>
      <p:ext uri="{BB962C8B-B14F-4D97-AF65-F5344CB8AC3E}">
        <p14:creationId xmlns:p14="http://schemas.microsoft.com/office/powerpoint/2010/main" val="572947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128099"/>
            <a:ext cx="12298017" cy="5355312"/>
          </a:xfrm>
          <a:prstGeom prst="rect">
            <a:avLst/>
          </a:prstGeom>
        </p:spPr>
        <p:txBody>
          <a:bodyPr wrap="square">
            <a:spAutoFit/>
          </a:bodyPr>
          <a:lstStyle/>
          <a:p>
            <a:r>
              <a:rPr lang="ru-RU" dirty="0">
                <a:latin typeface="-apple-system"/>
              </a:rPr>
              <a:t>Первые попытки политехнизации школы в 1954 и 1955гг. не увенчались успехом. Два с лишним года шла в обществе  дискуссия о том, как на  практике приблизить школу к жизни . Наконец, в 1958г. был принят Закон об укреплении связи школы с жизнью и о дальнейшем развитии системы народного образования в СССР. Согласно закону , осуществление всеобщего среднего образования( одиннадцатилетнего ) оставалось важнейшей задачей , но средняя школа приобрела « политехнический профиль ». Была ликвидирована система «трудовых резервов» ,т.е. сеть военизированных училищ, существовавших за государственный счёт. Их заменили обычными профессиональными училищами, в которые можно было поступать после 7-го класса</a:t>
            </a:r>
            <a:br>
              <a:rPr lang="ru-RU" dirty="0"/>
            </a:br>
            <a:br>
              <a:rPr lang="ru-RU" dirty="0"/>
            </a:br>
            <a:r>
              <a:rPr lang="ru-RU" dirty="0">
                <a:latin typeface="-apple-system"/>
              </a:rPr>
              <a:t>С самого начала осуществления реформы натолкнулось на многочисленные трудности. Материально-техническая база школы оказалась не подготовленной к реализации задач производственного обучения. В абсолютном  большинстве школ  выбор профессий был невелик и чаще всего носил случайный характер. </a:t>
            </a:r>
            <a:br>
              <a:rPr lang="ru-RU" dirty="0"/>
            </a:br>
            <a:br>
              <a:rPr lang="ru-RU" dirty="0"/>
            </a:br>
            <a:r>
              <a:rPr lang="ru-RU" dirty="0">
                <a:latin typeface="-apple-system"/>
              </a:rPr>
              <a:t>К осени 1963г. стало очевидным, что средняя школа не годится в качестве основного источника пополнения предприятий и строек квалифицированными кадрами. Не оправдали себя и заочные и вечерние формы среднего образования. На практике основная масса желающих получить среднее образование избирала одиннадцатилетнюю общеобразовательную школу. Общий уровень подготовки учащихся понизился. Упал интерес к гуманитарным предметам. Почти не чего не дала и провозглашенная реформой идя производственного обучения в школах. Например в Рязанской области к 1963г. по специальности, приобретенной в школе, работало не более 15% выпускников.</a:t>
            </a:r>
            <a:endParaRPr lang="ru-RU" dirty="0"/>
          </a:p>
        </p:txBody>
      </p:sp>
      <p:sp>
        <p:nvSpPr>
          <p:cNvPr id="5" name="TextBox 4"/>
          <p:cNvSpPr txBox="1"/>
          <p:nvPr/>
        </p:nvSpPr>
        <p:spPr>
          <a:xfrm>
            <a:off x="3313043" y="0"/>
            <a:ext cx="4996070" cy="461665"/>
          </a:xfrm>
          <a:prstGeom prst="rect">
            <a:avLst/>
          </a:prstGeom>
          <a:noFill/>
        </p:spPr>
        <p:txBody>
          <a:bodyPr wrap="square" rtlCol="0">
            <a:spAutoFit/>
          </a:bodyPr>
          <a:lstStyle/>
          <a:p>
            <a:r>
              <a:rPr lang="ru-RU" sz="2400" dirty="0"/>
              <a:t>Реформы в образовании</a:t>
            </a:r>
          </a:p>
        </p:txBody>
      </p:sp>
    </p:spTree>
    <p:extLst>
      <p:ext uri="{BB962C8B-B14F-4D97-AF65-F5344CB8AC3E}">
        <p14:creationId xmlns:p14="http://schemas.microsoft.com/office/powerpoint/2010/main" val="411016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3949148" y="0"/>
            <a:ext cx="9144000" cy="442913"/>
          </a:xfrm>
        </p:spPr>
        <p:txBody>
          <a:bodyPr>
            <a:noAutofit/>
          </a:bodyPr>
          <a:lstStyle/>
          <a:p>
            <a:pPr>
              <a:defRPr/>
            </a:pPr>
            <a:r>
              <a:rPr lang="ru-RU" sz="3600" b="1"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Содержание</a:t>
            </a:r>
          </a:p>
        </p:txBody>
      </p:sp>
      <p:sp>
        <p:nvSpPr>
          <p:cNvPr id="5" name="Прямоугольник 4"/>
          <p:cNvSpPr/>
          <p:nvPr/>
        </p:nvSpPr>
        <p:spPr>
          <a:xfrm>
            <a:off x="0" y="442913"/>
            <a:ext cx="12192000" cy="5632311"/>
          </a:xfrm>
          <a:prstGeom prst="rect">
            <a:avLst/>
          </a:prstGeom>
        </p:spPr>
        <p:txBody>
          <a:bodyPr wrap="square">
            <a:spAutoFit/>
          </a:bodyPr>
          <a:lstStyle/>
          <a:p>
            <a:r>
              <a:rPr lang="ru-RU" dirty="0">
                <a:latin typeface="Times New Roman" pitchFamily="18" charset="0"/>
                <a:cs typeface="Times New Roman" pitchFamily="18" charset="0"/>
              </a:rPr>
              <a:t>Введение………………………………………………………………3</a:t>
            </a:r>
          </a:p>
          <a:p>
            <a:r>
              <a:rPr lang="ru-RU" dirty="0">
                <a:latin typeface="Times New Roman" pitchFamily="18" charset="0"/>
                <a:cs typeface="Times New Roman" pitchFamily="18" charset="0"/>
              </a:rPr>
              <a:t>1. </a:t>
            </a:r>
            <a:r>
              <a:rPr lang="ru-RU" dirty="0"/>
              <a:t>. Восстановление и развитие советской экономики. Ужесточение экономической политики. Положение в сельском хозяйстве</a:t>
            </a:r>
            <a:r>
              <a:rPr lang="ru-RU" dirty="0">
                <a:latin typeface="Times New Roman" pitchFamily="18" charset="0"/>
                <a:cs typeface="Times New Roman" pitchFamily="18" charset="0"/>
              </a:rPr>
              <a:t>…………………………...............................................................</a:t>
            </a:r>
            <a:r>
              <a:rPr lang="en-US" dirty="0">
                <a:latin typeface="Times New Roman" panose="02020603050405020304" pitchFamily="18" charset="0"/>
                <a:cs typeface="Times New Roman" pitchFamily="18" charset="0"/>
              </a:rPr>
              <a:t>.</a:t>
            </a:r>
            <a:r>
              <a:rPr lang="ru-RU" dirty="0">
                <a:latin typeface="Times New Roman" panose="02020603050405020304" pitchFamily="18" charset="0"/>
                <a:cs typeface="Times New Roman" pitchFamily="18" charset="0"/>
              </a:rPr>
              <a:t>…</a:t>
            </a:r>
            <a:r>
              <a:rPr lang="en-US" dirty="0">
                <a:latin typeface="Times New Roman" panose="02020603050405020304" pitchFamily="18" charset="0"/>
                <a:cs typeface="Times New Roman" pitchFamily="18" charset="0"/>
              </a:rPr>
              <a:t>..</a:t>
            </a:r>
            <a:r>
              <a:rPr lang="ru-RU" dirty="0">
                <a:latin typeface="Times New Roman" panose="02020603050405020304" pitchFamily="18" charset="0"/>
                <a:cs typeface="Times New Roman" pitchFamily="18" charset="0"/>
              </a:rPr>
              <a:t>…6</a:t>
            </a:r>
          </a:p>
          <a:p>
            <a:r>
              <a:rPr lang="ru-RU" dirty="0">
                <a:latin typeface="Times New Roman" panose="02020603050405020304" pitchFamily="18" charset="0"/>
                <a:cs typeface="Times New Roman" pitchFamily="18" charset="0"/>
              </a:rPr>
              <a:t>2. </a:t>
            </a:r>
            <a:r>
              <a:rPr lang="ru-RU" dirty="0"/>
              <a:t>Экономические преобразования Н.С. Хрущёва;</a:t>
            </a:r>
            <a:r>
              <a:rPr lang="ru-RU" dirty="0">
                <a:latin typeface="Times New Roman" panose="02020603050405020304" pitchFamily="18" charset="0"/>
                <a:cs typeface="Times New Roman" pitchFamily="18" charset="0"/>
              </a:rPr>
              <a:t>……....…...………………………………………14</a:t>
            </a:r>
          </a:p>
          <a:p>
            <a:r>
              <a:rPr lang="ru-RU" dirty="0">
                <a:latin typeface="Times New Roman" panose="02020603050405020304" pitchFamily="18" charset="0"/>
                <a:cs typeface="Times New Roman" pitchFamily="18" charset="0"/>
              </a:rPr>
              <a:t>3</a:t>
            </a:r>
            <a:r>
              <a:rPr lang="ru-RU" dirty="0"/>
              <a:t>Реформа 1965 г. и её последствия</a:t>
            </a:r>
            <a:r>
              <a:rPr lang="ru-RU" dirty="0">
                <a:latin typeface="Times New Roman" panose="02020603050405020304" pitchFamily="18" charset="0"/>
                <a:cs typeface="Times New Roman" pitchFamily="18" charset="0"/>
              </a:rPr>
              <a:t> ….…………………………………………………………..………21</a:t>
            </a:r>
          </a:p>
          <a:p>
            <a:r>
              <a:rPr lang="ru-RU" dirty="0">
                <a:latin typeface="Times New Roman" panose="02020603050405020304" pitchFamily="18" charset="0"/>
                <a:cs typeface="Times New Roman" pitchFamily="18" charset="0"/>
              </a:rPr>
              <a:t>4. </a:t>
            </a:r>
            <a:r>
              <a:rPr lang="ru-RU" dirty="0"/>
              <a:t>Застой” и стагнация в экономическом развитии СССР конца 1960-середине 1980 гг.</a:t>
            </a:r>
            <a:r>
              <a:rPr lang="ru-RU" dirty="0">
                <a:latin typeface="Times New Roman" panose="02020603050405020304" pitchFamily="18" charset="0"/>
                <a:cs typeface="Times New Roman" pitchFamily="18" charset="0"/>
              </a:rPr>
              <a:t>.....29</a:t>
            </a:r>
            <a:endParaRPr lang="ru-RU" dirty="0"/>
          </a:p>
          <a:p>
            <a:r>
              <a:rPr lang="ru-RU" dirty="0">
                <a:latin typeface="Times New Roman" pitchFamily="18" charset="0"/>
                <a:cs typeface="Times New Roman" pitchFamily="18" charset="0"/>
              </a:rPr>
              <a:t>5</a:t>
            </a:r>
            <a:r>
              <a:rPr lang="ru-RU" dirty="0"/>
              <a:t>Социально-экономическое развитие СССР в годы Перестройки……………………</a:t>
            </a:r>
            <a:r>
              <a:rPr lang="ru-RU" dirty="0">
                <a:latin typeface="Times New Roman" pitchFamily="18" charset="0"/>
                <a:cs typeface="Times New Roman" pitchFamily="18" charset="0"/>
              </a:rPr>
              <a:t>………...35</a:t>
            </a:r>
          </a:p>
          <a:p>
            <a:r>
              <a:rPr lang="ru-RU" dirty="0">
                <a:latin typeface="Times New Roman" pitchFamily="18" charset="0"/>
                <a:cs typeface="Times New Roman" pitchFamily="18" charset="0"/>
              </a:rPr>
              <a:t>6. </a:t>
            </a:r>
            <a:r>
              <a:rPr lang="ru-RU" dirty="0"/>
              <a:t>Внутриполитическое развитие страны в 1945—53 гг.: усиление сталинских репрессий: борьба с космополитизмом, ленинградское дело, дело врачей. Борьба за власть внутри партии….41</a:t>
            </a:r>
            <a:endParaRPr lang="ru-RU" dirty="0">
              <a:latin typeface="Times New Roman" pitchFamily="18" charset="0"/>
              <a:cs typeface="Times New Roman" pitchFamily="18" charset="0"/>
            </a:endParaRPr>
          </a:p>
          <a:p>
            <a:r>
              <a:rPr lang="ru-RU" dirty="0">
                <a:latin typeface="Times New Roman" pitchFamily="18" charset="0"/>
                <a:cs typeface="Times New Roman" pitchFamily="18" charset="0"/>
              </a:rPr>
              <a:t>7. </a:t>
            </a:r>
            <a:r>
              <a:rPr lang="ru-RU" dirty="0"/>
              <a:t>. Идеология и культура в 1945—1953 гг. Борьба с возникшим свободомыслием. «</a:t>
            </a:r>
            <a:r>
              <a:rPr lang="ru-RU" dirty="0" err="1"/>
              <a:t>Лысенковщина</a:t>
            </a:r>
            <a:r>
              <a:rPr lang="ru-RU" dirty="0"/>
              <a:t>» в науке……………………………………………………………………………………………………………….51</a:t>
            </a:r>
            <a:endParaRPr lang="ru-RU" dirty="0">
              <a:latin typeface="Times New Roman" pitchFamily="18" charset="0"/>
              <a:cs typeface="Times New Roman" pitchFamily="18" charset="0"/>
            </a:endParaRPr>
          </a:p>
          <a:p>
            <a:r>
              <a:rPr lang="ru-RU" dirty="0">
                <a:latin typeface="Times New Roman" pitchFamily="18" charset="0"/>
                <a:cs typeface="Times New Roman" pitchFamily="18" charset="0"/>
              </a:rPr>
              <a:t>8. </a:t>
            </a:r>
            <a:r>
              <a:rPr lang="ru-RU" dirty="0" err="1"/>
              <a:t>Десталинизация</a:t>
            </a:r>
            <a:r>
              <a:rPr lang="ru-RU" dirty="0"/>
              <a:t>……………………………………………………………………………………………..56</a:t>
            </a:r>
            <a:endParaRPr lang="ru-RU" dirty="0">
              <a:latin typeface="Times New Roman" pitchFamily="18" charset="0"/>
              <a:cs typeface="Times New Roman" pitchFamily="18" charset="0"/>
            </a:endParaRPr>
          </a:p>
          <a:p>
            <a:r>
              <a:rPr lang="ru-RU" dirty="0">
                <a:latin typeface="Times New Roman" pitchFamily="18" charset="0"/>
                <a:cs typeface="Times New Roman" pitchFamily="18" charset="0"/>
              </a:rPr>
              <a:t>9. </a:t>
            </a:r>
            <a:r>
              <a:rPr lang="ru-RU" dirty="0"/>
              <a:t>Общественно-политическое развитие СССР в начале 1960- середине 1980-х гг. Диссидентское </a:t>
            </a:r>
            <a:r>
              <a:rPr lang="ru-RU"/>
              <a:t>движение………………………………………………………………………………………………………….60</a:t>
            </a:r>
            <a:endParaRPr lang="ru-RU" dirty="0"/>
          </a:p>
          <a:p>
            <a:r>
              <a:rPr lang="ru-RU" dirty="0">
                <a:latin typeface="Times New Roman" pitchFamily="18" charset="0"/>
                <a:cs typeface="Times New Roman" pitchFamily="18" charset="0"/>
              </a:rPr>
              <a:t>10.</a:t>
            </a:r>
            <a:r>
              <a:rPr lang="ru-RU" dirty="0"/>
              <a:t> Феномен советской культуры…………………………………………………………………………..64</a:t>
            </a:r>
            <a:endParaRPr lang="ru-RU" dirty="0">
              <a:latin typeface="Times New Roman" pitchFamily="18" charset="0"/>
              <a:cs typeface="Times New Roman" pitchFamily="18" charset="0"/>
            </a:endParaRPr>
          </a:p>
          <a:p>
            <a:r>
              <a:rPr lang="ru-RU" dirty="0">
                <a:latin typeface="Times New Roman" pitchFamily="18" charset="0"/>
                <a:cs typeface="Times New Roman" pitchFamily="18" charset="0"/>
              </a:rPr>
              <a:t>12.</a:t>
            </a:r>
            <a:r>
              <a:rPr lang="ru-RU" dirty="0"/>
              <a:t> Общественно-политическое развитие СССР в годы Перестройки……………………..........69</a:t>
            </a:r>
            <a:endParaRPr lang="ru-RU" dirty="0">
              <a:latin typeface="Times New Roman" pitchFamily="18" charset="0"/>
              <a:cs typeface="Times New Roman" pitchFamily="18" charset="0"/>
            </a:endParaRPr>
          </a:p>
          <a:p>
            <a:r>
              <a:rPr lang="ru-RU" dirty="0">
                <a:latin typeface="Times New Roman" pitchFamily="18" charset="0"/>
                <a:cs typeface="Times New Roman" pitchFamily="18" charset="0"/>
              </a:rPr>
              <a:t>Заключение…………………………………………………………...74</a:t>
            </a:r>
          </a:p>
          <a:p>
            <a:r>
              <a:rPr lang="ru-RU" dirty="0">
                <a:latin typeface="Times New Roman" pitchFamily="18" charset="0"/>
                <a:cs typeface="Times New Roman" pitchFamily="18" charset="0"/>
              </a:rPr>
              <a:t>Список использованных источников………………………...……..75</a:t>
            </a:r>
          </a:p>
          <a:p>
            <a:br>
              <a:rPr lang="ru-RU" dirty="0">
                <a:latin typeface="Times New Roman" pitchFamily="18" charset="0"/>
                <a:cs typeface="Times New Roman" pitchFamily="18" charset="0"/>
              </a:rPr>
            </a:br>
            <a:endParaRPr lang="ru-RU" dirty="0">
              <a:latin typeface="Times New Roman" pitchFamily="18" charset="0"/>
              <a:cs typeface="Times New Roman" pitchFamily="18" charset="0"/>
            </a:endParaRPr>
          </a:p>
        </p:txBody>
      </p:sp>
    </p:spTree>
    <p:extLst>
      <p:ext uri="{BB962C8B-B14F-4D97-AF65-F5344CB8AC3E}">
        <p14:creationId xmlns:p14="http://schemas.microsoft.com/office/powerpoint/2010/main" val="2434909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671691"/>
            <a:ext cx="12192000" cy="6186309"/>
          </a:xfrm>
          <a:prstGeom prst="rect">
            <a:avLst/>
          </a:prstGeom>
        </p:spPr>
        <p:txBody>
          <a:bodyPr wrap="square">
            <a:spAutoFit/>
          </a:bodyPr>
          <a:lstStyle/>
          <a:p>
            <a:r>
              <a:rPr lang="ru-RU" dirty="0">
                <a:latin typeface="+mj-lt"/>
              </a:rPr>
              <a:t> Большое влияние оказала на международные отношения "холодная война". После окончания Второй мировой войны доверие друг другу союзников по </a:t>
            </a:r>
            <a:r>
              <a:rPr lang="ru-RU" dirty="0" err="1">
                <a:latin typeface="+mj-lt"/>
              </a:rPr>
              <a:t>анитигитлеровской</a:t>
            </a:r>
            <a:r>
              <a:rPr lang="ru-RU" dirty="0">
                <a:latin typeface="+mj-lt"/>
              </a:rPr>
              <a:t> коалиции стало неумолимо таять. Рост влияния Советского Союза в Восточной Европе и образование там правительств во главе с коммунистами, победа китайской революции, нарастание антиколониального освободительного движения в Юго-Восточной Азии привели к новой расстановке сил на мировой арене, к постепенной конфронтации между вчерашними союзниками. Самым острым столкновением двух сил в начале 50-х  годов стал корейский конфликт. Он показал, как легко «холодная война может перерасти в вооружённое столкновение. Новое руководство нашей страны продемонстрировало стремление к динамизму внешней политики. Оно предприняло ряд поездок за рубеж с целью установления личных контактов с лидерами дружественных стран. Советское правительство постоянно предлагало расширять торговые отношения. СССР выдвинуло много предложений о разоружении. Так Н.С. Хрущёв в сентябре 1959г. выступил на ассамблее ООН с программой «всеобщего и полного разоружения» всех стран. С виду она была эффективна, но с точки зрения её реализации – не реальна. Советскому Союзу не доверяли не США, не их союзники. Поэтому в марте 1958г. СССР по собственной инициативе приостановил в одностороннем порядке испытания ядерного оружия. Также с  1958г. СССР уменьшил численность своей армии, которая за годы «холодной войны» выросла до 5,8 млн. человек. Численность армии была доведена до 3,6 млн. человек. Через два года Хрущёв добился разрешения сократить Вооружённые силы до 2,5 млн. человек, однако в 1961 году вынужден был приостановить его в связи с обострением обстановки вследствие строительства Берлинской стены. Главную ставку в строительстве Советской Армии Хрущёв делал на развитие Ракетных войск стратегического назначения, пренебрегая развитием других родов войск, чем нанёс значительный урон Вооружённым силам СССР.</a:t>
            </a:r>
          </a:p>
        </p:txBody>
      </p:sp>
      <p:sp>
        <p:nvSpPr>
          <p:cNvPr id="5" name="TextBox 4"/>
          <p:cNvSpPr txBox="1"/>
          <p:nvPr/>
        </p:nvSpPr>
        <p:spPr>
          <a:xfrm>
            <a:off x="3684104" y="0"/>
            <a:ext cx="4823791" cy="461665"/>
          </a:xfrm>
          <a:prstGeom prst="rect">
            <a:avLst/>
          </a:prstGeom>
          <a:noFill/>
        </p:spPr>
        <p:txBody>
          <a:bodyPr wrap="square" rtlCol="0">
            <a:spAutoFit/>
          </a:bodyPr>
          <a:lstStyle/>
          <a:p>
            <a:r>
              <a:rPr lang="ru-RU" sz="2400" dirty="0"/>
              <a:t>Международная политика</a:t>
            </a:r>
          </a:p>
        </p:txBody>
      </p:sp>
    </p:spTree>
    <p:extLst>
      <p:ext uri="{BB962C8B-B14F-4D97-AF65-F5344CB8AC3E}">
        <p14:creationId xmlns:p14="http://schemas.microsoft.com/office/powerpoint/2010/main" val="977158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08791" y="3168391"/>
            <a:ext cx="6876050" cy="655885"/>
          </a:xfrm>
          <a:prstGeom prst="rect">
            <a:avLst/>
          </a:prstGeom>
        </p:spPr>
        <p:txBody>
          <a:bodyPr wrap="none">
            <a:spAutoFit/>
          </a:bodyPr>
          <a:lstStyle/>
          <a:p>
            <a:pPr>
              <a:lnSpc>
                <a:spcPct val="107000"/>
              </a:lnSpc>
              <a:spcAft>
                <a:spcPts val="800"/>
              </a:spcAft>
            </a:pPr>
            <a:r>
              <a:rPr lang="ru-RU" sz="3600" dirty="0">
                <a:latin typeface="Times New Roman" panose="02020603050405020304" pitchFamily="18" charset="0"/>
                <a:ea typeface="Calibri" panose="020F0502020204030204" pitchFamily="34" charset="0"/>
                <a:cs typeface="Times New Roman" panose="02020603050405020304" pitchFamily="18" charset="0"/>
              </a:rPr>
              <a:t>Реформа 1965 г. и её последствия;</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94918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206600"/>
            <a:ext cx="11781183" cy="5262979"/>
          </a:xfrm>
          <a:prstGeom prst="rect">
            <a:avLst/>
          </a:prstGeom>
        </p:spPr>
        <p:txBody>
          <a:bodyPr wrap="square">
            <a:spAutoFit/>
          </a:bodyPr>
          <a:lstStyle/>
          <a:p>
            <a:pPr algn="just"/>
            <a:r>
              <a:rPr lang="ru-RU" sz="2800" dirty="0">
                <a:latin typeface="Times New Roman" panose="02020603050405020304" pitchFamily="18" charset="0"/>
                <a:cs typeface="Times New Roman" panose="02020603050405020304" pitchFamily="18" charset="0"/>
              </a:rPr>
              <a:t>Сразу после прихода к власти Брежнева перед ним встал острый вопрос – нужна была экономическая реформа, поскольку последние 5 лет деятельности Хрущева привели к ужасающим последствиям. Поэтому буквально все, начиная от простых граждан, и заканчивая руководителями ЦК, понимали – реформы нужны. Но почему экономическая реформа 1965 года не дала ожидаемых результатов? Для ответа на этот вопрос нужно рассмотреть все нюансы проводимых изменений в сельском хозяйстве и в промышленности.</a:t>
            </a:r>
          </a:p>
          <a:p>
            <a:pPr algn="just"/>
            <a:r>
              <a:rPr lang="ru-RU" sz="2800" dirty="0">
                <a:latin typeface="Times New Roman" panose="02020603050405020304" pitchFamily="18" charset="0"/>
                <a:cs typeface="Times New Roman" panose="02020603050405020304" pitchFamily="18" charset="0"/>
              </a:rPr>
              <a:t>Экономическая реформа 1965 года делала главную ставку на модернизацию сельского хозяйства и промышленности. Занялся ей Косыгин, которого убрали после первых положительных результатов, после чего началось падение экономики СССР.</a:t>
            </a:r>
            <a:endParaRPr lang="ru-RU" sz="2800" b="0" i="0" dirty="0">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286539" y="0"/>
            <a:ext cx="6440555"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Экономическая реформа 1965 г.</a:t>
            </a:r>
          </a:p>
        </p:txBody>
      </p:sp>
    </p:spTree>
    <p:extLst>
      <p:ext uri="{BB962C8B-B14F-4D97-AF65-F5344CB8AC3E}">
        <p14:creationId xmlns:p14="http://schemas.microsoft.com/office/powerpoint/2010/main" val="9676185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 y="1252772"/>
            <a:ext cx="12019722" cy="5509200"/>
          </a:xfrm>
          <a:prstGeom prst="rect">
            <a:avLst/>
          </a:prstGeom>
        </p:spPr>
        <p:txBody>
          <a:bodyPr wrap="square">
            <a:spAutoFit/>
          </a:bodyPr>
          <a:lstStyle/>
          <a:p>
            <a:pPr>
              <a:buFont typeface="Arial" panose="020B0604020202020204" pitchFamily="34" charset="0"/>
              <a:buChar char="•"/>
            </a:pPr>
            <a:r>
              <a:rPr lang="ru-RU" sz="3200" dirty="0">
                <a:latin typeface="Times New Roman" panose="02020603050405020304" pitchFamily="18" charset="0"/>
                <a:cs typeface="Times New Roman" panose="02020603050405020304" pitchFamily="18" charset="0"/>
              </a:rPr>
              <a:t>Государство повысило закупочные цены для совхозов и колхозов.</a:t>
            </a:r>
          </a:p>
          <a:p>
            <a:pPr>
              <a:buFont typeface="Arial" panose="020B0604020202020204" pitchFamily="34" charset="0"/>
              <a:buChar char="•"/>
            </a:pPr>
            <a:r>
              <a:rPr lang="ru-RU" sz="3200" dirty="0">
                <a:latin typeface="Times New Roman" panose="02020603050405020304" pitchFamily="18" charset="0"/>
                <a:cs typeface="Times New Roman" panose="02020603050405020304" pitchFamily="18" charset="0"/>
              </a:rPr>
              <a:t>За перевыполнение плана выращивания сельхоз продукции государство устанавливало надбавку к закупочной стоимости +50%.</a:t>
            </a:r>
          </a:p>
          <a:p>
            <a:pPr>
              <a:buFont typeface="Arial" panose="020B0604020202020204" pitchFamily="34" charset="0"/>
              <a:buChar char="•"/>
            </a:pPr>
            <a:r>
              <a:rPr lang="ru-RU" sz="3200" dirty="0">
                <a:latin typeface="Times New Roman" panose="02020603050405020304" pitchFamily="18" charset="0"/>
                <a:cs typeface="Times New Roman" panose="02020603050405020304" pitchFamily="18" charset="0"/>
              </a:rPr>
              <a:t>Закупочные цены утверждались на 10 лет, что давало аграриям гарантии.</a:t>
            </a:r>
          </a:p>
          <a:p>
            <a:pPr>
              <a:buFont typeface="Arial" panose="020B0604020202020204" pitchFamily="34" charset="0"/>
              <a:buChar char="•"/>
            </a:pPr>
            <a:r>
              <a:rPr lang="ru-RU" sz="3200" dirty="0">
                <a:latin typeface="Times New Roman" panose="02020603050405020304" pitchFamily="18" charset="0"/>
                <a:cs typeface="Times New Roman" panose="02020603050405020304" pitchFamily="18" charset="0"/>
              </a:rPr>
              <a:t>Колхозникам теперь выплачивалось гарантированное жалование, а не трудодни, как то было раньше.</a:t>
            </a:r>
          </a:p>
          <a:p>
            <a:pPr>
              <a:buFont typeface="Arial" panose="020B0604020202020204" pitchFamily="34" charset="0"/>
              <a:buChar char="•"/>
            </a:pPr>
            <a:r>
              <a:rPr lang="ru-RU" sz="3200" dirty="0">
                <a:latin typeface="Times New Roman" panose="02020603050405020304" pitchFamily="18" charset="0"/>
                <a:cs typeface="Times New Roman" panose="02020603050405020304" pitchFamily="18" charset="0"/>
              </a:rPr>
              <a:t>Государство направляло большие суммы денег на оснащение колхозов и совхозов материально-технической базой.</a:t>
            </a:r>
          </a:p>
          <a:p>
            <a:pPr>
              <a:buFont typeface="Arial" panose="020B0604020202020204" pitchFamily="34" charset="0"/>
              <a:buChar char="•"/>
            </a:pPr>
            <a:r>
              <a:rPr lang="ru-RU" sz="3200" dirty="0">
                <a:latin typeface="Times New Roman" panose="02020603050405020304" pitchFamily="18" charset="0"/>
                <a:cs typeface="Times New Roman" panose="02020603050405020304" pitchFamily="18" charset="0"/>
              </a:rPr>
              <a:t>Снятие всех ограничений на ведение подсобного хозяйства.</a:t>
            </a:r>
            <a:endParaRPr lang="ru-RU" sz="3200" b="0" i="0" dirty="0">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4645777" y="0"/>
            <a:ext cx="4518992"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Итоги реформы</a:t>
            </a:r>
          </a:p>
        </p:txBody>
      </p:sp>
    </p:spTree>
    <p:extLst>
      <p:ext uri="{BB962C8B-B14F-4D97-AF65-F5344CB8AC3E}">
        <p14:creationId xmlns:p14="http://schemas.microsoft.com/office/powerpoint/2010/main" val="2171056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389536"/>
            <a:ext cx="10442714" cy="3416320"/>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Безусловно, увеличение закупочной стоимости, дополнительная плата за перевыполнение плана и длительные гарантии на закупку – это то, что колхозам было необходимо. Об этом мало говорят, но факт заключается в том, что все совхозы и колхозы  были убыточными. У всех были долги. Не случайно ведь и реформы Хрущева и реформы Брежнева во главу угла ставили то, что долги с колхозов должны списываться. Откуда взялись эти долги? Главная причина в том, что долгие годы государство фактически обворовывало крестьян, выкупая их продукцию за бесценок.  Начиная с 1965 года эта тенденция ломалась.</a:t>
            </a:r>
          </a:p>
        </p:txBody>
      </p:sp>
      <p:sp>
        <p:nvSpPr>
          <p:cNvPr id="5" name="TextBox 4"/>
          <p:cNvSpPr txBox="1"/>
          <p:nvPr/>
        </p:nvSpPr>
        <p:spPr>
          <a:xfrm>
            <a:off x="3578087" y="0"/>
            <a:ext cx="5565913"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Положительные стороны</a:t>
            </a:r>
          </a:p>
        </p:txBody>
      </p:sp>
    </p:spTree>
    <p:extLst>
      <p:ext uri="{BB962C8B-B14F-4D97-AF65-F5344CB8AC3E}">
        <p14:creationId xmlns:p14="http://schemas.microsoft.com/office/powerpoint/2010/main" val="2087321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6869" y="0"/>
            <a:ext cx="4492487"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Отрицательные стороны</a:t>
            </a:r>
          </a:p>
        </p:txBody>
      </p:sp>
      <p:sp>
        <p:nvSpPr>
          <p:cNvPr id="5" name="Прямоугольник 4"/>
          <p:cNvSpPr/>
          <p:nvPr/>
        </p:nvSpPr>
        <p:spPr>
          <a:xfrm>
            <a:off x="0" y="1763191"/>
            <a:ext cx="12192000" cy="2554545"/>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Но было в аграрной реформе и то, что привело к «застою» - фиксированная оплата труда колхозникам. Раньше колхозник получал деньги за трудодни, а также имел доплаты за выполнение плана производства (выращивания). Например, человеку было нужно отработать 20 дней, собрать 250 килограмм картошки, а государство за это ему платило 50 рублей (цифры приведены только для примера). Теперь же картина менялась. Человек получал свои 50 рублей вне зависимости от того сколько он соберет картошки за 20 дней работы. Даже если он соберет не 250 килограмм, а 10 – он в любом случае получит свои 50 рублей.  С одной стороны это давало гарантии и социальную обеспеченность колхозникам, но с другой стороны это напрочь убивало мотивацию работать и добиваться результатов.</a:t>
            </a:r>
          </a:p>
        </p:txBody>
      </p:sp>
    </p:spTree>
    <p:extLst>
      <p:ext uri="{BB962C8B-B14F-4D97-AF65-F5344CB8AC3E}">
        <p14:creationId xmlns:p14="http://schemas.microsoft.com/office/powerpoint/2010/main" val="2206024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422018"/>
            <a:ext cx="10588486" cy="3416320"/>
          </a:xfrm>
          <a:prstGeom prst="rect">
            <a:avLst/>
          </a:prstGeom>
        </p:spPr>
        <p:txBody>
          <a:bodyPr wrap="square">
            <a:spAutoFit/>
          </a:bodyPr>
          <a:lstStyle/>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Удалось повисеть рентабельность аграрного сектора. Для совхозов она стала 22%, а для колхозов – 34%.</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Сокращение пахотных земель. Начиная с 1965 и о момента развала СССР пахотные земли сократились на 22 млн гектар.</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Хозяйство велось крайне неэффективно. В некоторых областях потери продукции составляли до 40%. Минимальный порог – 20%. То есть 1/5 часть всей продукции просто пропадала.</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Ошибки в руководстве привели к обострению экологических проблем внутри страны.</a:t>
            </a:r>
            <a:endParaRPr lang="ru-RU" sz="2400" b="0" i="0" dirty="0">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048000" y="0"/>
            <a:ext cx="7089913"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Результаты в аграрном секторе</a:t>
            </a:r>
          </a:p>
        </p:txBody>
      </p:sp>
    </p:spTree>
    <p:extLst>
      <p:ext uri="{BB962C8B-B14F-4D97-AF65-F5344CB8AC3E}">
        <p14:creationId xmlns:p14="http://schemas.microsoft.com/office/powerpoint/2010/main" val="3971001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46782" y="0"/>
            <a:ext cx="5844208"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Причины провала реформы</a:t>
            </a:r>
          </a:p>
        </p:txBody>
      </p:sp>
      <p:sp>
        <p:nvSpPr>
          <p:cNvPr id="5" name="Прямоугольник 4"/>
          <p:cNvSpPr/>
          <p:nvPr/>
        </p:nvSpPr>
        <p:spPr>
          <a:xfrm>
            <a:off x="0" y="1305342"/>
            <a:ext cx="12192000" cy="2862322"/>
          </a:xfrm>
          <a:prstGeom prst="rect">
            <a:avLst/>
          </a:prstGeom>
        </p:spPr>
        <p:txBody>
          <a:bodyPr wrap="square">
            <a:spAutoFit/>
          </a:bodyPr>
          <a:lstStyle/>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Экономические основы изменены не были. Брежнев пытался поверхностными изменениями решить глобальные проблемы, но, увы, это невозможно.</a:t>
            </a:r>
          </a:p>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Противоречия в партии. Для решения глобальных задач должно быть единство, но его не было и каждый тянул одеяло в с вою сторону.</a:t>
            </a:r>
          </a:p>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Экономика для ЦК КПСС была менее важна, чем идеология. Даже когда стало очевидно, что экономика СССР в очень плачевном положении, все равно речь была примерно такой – как-нибудь проживем, главное не трогать постулаты социализма и партийной гегемонии.</a:t>
            </a:r>
          </a:p>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Противоречия. Предприятия наделили элементами самостоятельности, но зачастую их самостоятельные решения шли в противоречие с мнением Министерств.</a:t>
            </a:r>
            <a:endParaRPr lang="ru-RU"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6064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643129"/>
            <a:ext cx="12192000" cy="3785652"/>
          </a:xfrm>
          <a:prstGeom prst="rect">
            <a:avLst/>
          </a:prstGeom>
        </p:spPr>
        <p:txBody>
          <a:bodyPr wrap="square">
            <a:spAutoFit/>
          </a:bodyPr>
          <a:lstStyle/>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Поощрение предприятий. Для этого часть прибыли оставлялась на развитие самому предприятию. При этом деньги делились в 3 фонда: материальное стимулирование (выплата премий), социально-культурное развитие (путевки рабочим, билеты и так далее) и бытовое развитие (строительство жилья, объектов досуга).</a:t>
            </a:r>
          </a:p>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Совнархозы заменены Министерствами. Решения в экономике должны были принимать отраслевые министерства. Они создавали планы, которые предприятия могли корректировать под свои возможности.</a:t>
            </a:r>
          </a:p>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Изменение системы планирования производства. Во-первых, было существенно сокращено количество плановых показателей. Во-вторых, результат работы теперь мерялся не по производимой продукции, а по реализованной. То есть количество заменялось качеством.</a:t>
            </a:r>
          </a:p>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Предприятия наделялись элементами самостоятельности. Кроме того, что им оставляли часть доходов, предприятия получали право производить хозрасчет между собой.</a:t>
            </a:r>
          </a:p>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Увеличение премий работникам. Предприятия финансово мотивировали сотрудников увеличивать результаты.</a:t>
            </a:r>
            <a:endParaRPr lang="ru-RU" sz="2000" b="0" i="0" dirty="0">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319669" y="0"/>
            <a:ext cx="5552661"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Ключевые аспекты реформы</a:t>
            </a:r>
          </a:p>
        </p:txBody>
      </p:sp>
    </p:spTree>
    <p:extLst>
      <p:ext uri="{BB962C8B-B14F-4D97-AF65-F5344CB8AC3E}">
        <p14:creationId xmlns:p14="http://schemas.microsoft.com/office/powerpoint/2010/main" val="860271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603513" y="2410610"/>
            <a:ext cx="9541565" cy="1277914"/>
          </a:xfrm>
          <a:prstGeom prst="rect">
            <a:avLst/>
          </a:prstGeom>
        </p:spPr>
        <p:txBody>
          <a:bodyPr wrap="square">
            <a:spAutoFit/>
          </a:bodyPr>
          <a:lstStyle/>
          <a:p>
            <a:pPr>
              <a:lnSpc>
                <a:spcPct val="107000"/>
              </a:lnSpc>
              <a:spcAft>
                <a:spcPts val="800"/>
              </a:spcAft>
            </a:pPr>
            <a:r>
              <a:rPr lang="ru-RU" sz="3600" dirty="0">
                <a:latin typeface="Times New Roman" panose="02020603050405020304" pitchFamily="18" charset="0"/>
                <a:ea typeface="Calibri" panose="020F0502020204030204" pitchFamily="34" charset="0"/>
                <a:cs typeface="Times New Roman" panose="02020603050405020304" pitchFamily="18" charset="0"/>
              </a:rPr>
              <a:t>“Застой” и стагнация в экономическом развитии СССР конца 1960-середине 1980 гг.</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980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Прямоугольник 5"/>
          <p:cNvSpPr/>
          <p:nvPr/>
        </p:nvSpPr>
        <p:spPr>
          <a:xfrm>
            <a:off x="5162563" y="0"/>
            <a:ext cx="184731" cy="369332"/>
          </a:xfrm>
          <a:prstGeom prst="rect">
            <a:avLst/>
          </a:prstGeom>
        </p:spPr>
        <p:txBody>
          <a:bodyPr wrap="none">
            <a:spAutoFit/>
          </a:bodyPr>
          <a:lstStyle/>
          <a:p>
            <a:endParaRPr lang="ru-RU" dirty="0"/>
          </a:p>
        </p:txBody>
      </p:sp>
      <p:sp>
        <p:nvSpPr>
          <p:cNvPr id="7" name="Прямоугольник 6"/>
          <p:cNvSpPr/>
          <p:nvPr/>
        </p:nvSpPr>
        <p:spPr>
          <a:xfrm>
            <a:off x="0" y="1489292"/>
            <a:ext cx="12192000" cy="5324535"/>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Изучение экономической и политической истории СССР в период 1990 – 2000-х годов находилось под значительным влиянием особенностей развития современного российского государства, ставшего преемником советского государства не только в юридическом отношении, но и в других ресурсных аспектах.</a:t>
            </a:r>
          </a:p>
          <a:p>
            <a:r>
              <a:rPr lang="ru-RU" sz="2000" dirty="0">
                <a:latin typeface="Times New Roman" panose="02020603050405020304" pitchFamily="18" charset="0"/>
                <a:cs typeface="Times New Roman" panose="02020603050405020304" pitchFamily="18" charset="0"/>
              </a:rPr>
              <a:t>Война обернулась для СССР огромными людскими и материальными потерями. Страна потеряла примерно треть своего национального богатства. Западные экономисты считали, что на восстановление советской экономики уйдет не менее 40 лет, но благодаря героическому труду советских людей народное хозяйство нашей страны было восстановлено в кратчайшие сроки.</a:t>
            </a:r>
          </a:p>
          <a:p>
            <a:r>
              <a:rPr lang="ru-RU" sz="2000" dirty="0">
                <a:latin typeface="Times New Roman" panose="02020603050405020304" pitchFamily="18" charset="0"/>
                <a:cs typeface="Times New Roman" panose="02020603050405020304" pitchFamily="18" charset="0"/>
              </a:rPr>
              <a:t>Восстановление промышленности проходило в очень тяжелых условиях.</a:t>
            </a:r>
          </a:p>
          <a:p>
            <a:r>
              <a:rPr lang="ru-RU" sz="2000" dirty="0">
                <a:latin typeface="Times New Roman" panose="02020603050405020304" pitchFamily="18" charset="0"/>
                <a:cs typeface="Times New Roman" panose="02020603050405020304" pitchFamily="18" charset="0"/>
              </a:rPr>
              <a:t>К проектам и идеям Н. С. Хрущева относятся с разных позиций, однако при всех «плюсах» и «минусах» 50-е — начало 60-х годов можно назвать десятилетием необычным, потрясшем мир преобразованиями и нареченным временем оттепели. Свое предназначение как лидера страны Хрущев видел в том, чтобы дать мир и благосостояние советскому народу. Он неясно представлял себе средства для достижения поставленных целей.  Ему пришлось пережить внутриполитическую борьбу, одержать в ней победу, вывести страну на новый этап. К его проектам и идеям можно, конечно, относиться по-разному. Но фактом остается то, что в течение "хрущевского десятилетия" было проведено много реформ, некоторые были противоречивыми, но не полностью неудачными.</a:t>
            </a:r>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p:txBody>
      </p:sp>
      <p:sp>
        <p:nvSpPr>
          <p:cNvPr id="8" name="Прямоугольник 7"/>
          <p:cNvSpPr/>
          <p:nvPr/>
        </p:nvSpPr>
        <p:spPr>
          <a:xfrm>
            <a:off x="4619224" y="0"/>
            <a:ext cx="2421176" cy="646331"/>
          </a:xfrm>
          <a:prstGeom prst="rect">
            <a:avLst/>
          </a:prstGeom>
        </p:spPr>
        <p:txBody>
          <a:bodyPr wrap="none">
            <a:spAutoFit/>
          </a:bodyPr>
          <a:lstStyle/>
          <a:p>
            <a:r>
              <a:rPr lang="ru-RU" sz="3600" b="1" dirty="0">
                <a:solidFill>
                  <a:schemeClr val="tx2"/>
                </a:solidFill>
                <a:effectLst>
                  <a:outerShdw blurRad="38100" dist="38100" dir="2700000" algn="tl">
                    <a:srgbClr val="000000">
                      <a:alpha val="43137"/>
                    </a:srgbClr>
                  </a:outerShdw>
                </a:effectLst>
                <a:latin typeface="Arial" panose="020B0604020202020204" pitchFamily="34" charset="0"/>
                <a:ea typeface="Arial Unicode MS" panose="020B0604020202020204" pitchFamily="34" charset="-128"/>
                <a:cs typeface="Arial" panose="020B0604020202020204" pitchFamily="34" charset="0"/>
              </a:rPr>
              <a:t>Введение</a:t>
            </a:r>
            <a:endParaRPr lang="ru-RU" sz="3600" dirty="0"/>
          </a:p>
        </p:txBody>
      </p:sp>
    </p:spTree>
    <p:extLst>
      <p:ext uri="{BB962C8B-B14F-4D97-AF65-F5344CB8AC3E}">
        <p14:creationId xmlns:p14="http://schemas.microsoft.com/office/powerpoint/2010/main" val="3790864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171524"/>
            <a:ext cx="12192000" cy="5324535"/>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Период застоя — обозначение периода «развитого социализма» — периода в истории СССР, охватывавшего два с небольшим десятилетия — с момента прихода к власти Л. И. Брежнева (1964) до XXVII съезда КПСС (февраль 1986), а ещё точнее — до январского Пленума 1987 года, после которого в СССР были развернуты полномасштабные реформы во всех сферах жизни общества.</a:t>
            </a:r>
          </a:p>
          <a:p>
            <a:r>
              <a:rPr lang="ru-RU" sz="2000" dirty="0">
                <a:latin typeface="Times New Roman" panose="02020603050405020304" pitchFamily="18" charset="0"/>
                <a:cs typeface="Times New Roman" panose="02020603050405020304" pitchFamily="18" charset="0"/>
              </a:rPr>
              <a:t>Именно в "период застоя" было проведено огромное по масштабам жилищное и дорожное строительство, было построено метро в 11 городах, быт людей в городе в основном вышел на современный уровень, а на селе сильно улучшился.</a:t>
            </a:r>
          </a:p>
          <a:p>
            <a:r>
              <a:rPr lang="ru-RU" sz="2000" dirty="0">
                <a:latin typeface="Times New Roman" panose="02020603050405020304" pitchFamily="18" charset="0"/>
                <a:cs typeface="Times New Roman" panose="02020603050405020304" pitchFamily="18" charset="0"/>
              </a:rPr>
              <a:t>В этот период были сделаны большие капиталовложения в гарантированное жизнеобеспечение на долгую перспективу: созданы единые энергетические и транспортные системы, проведены крупномасштабное улучшение почв и обширные лесопосадки. Хозяйство и госаппарат были насыщены квалифицированными кадрами, стабильной стала демографическая обстановка с постоянным приростом населения около 1,5 % в год. СССР стал единственной в мире самодостаточной страной, надолго обеспеченной всеми основными ресурсами. В 1982 г. была разработана и принята государственная Продовольственная программа, ставящая задачу обеспечить полноценное питание всем гражданам страны. В 1980 году Советский Союз занимал первое место в Европе и второе место в мире по объёмам производства промышленности и сельского хозяйства. В социальном плане за 18 брежневских лет реальные доходы населения выросли более чем в 1,5 раза.</a:t>
            </a:r>
            <a:endParaRPr lang="ru-RU" sz="2000" b="0" i="0" dirty="0">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5340626" y="0"/>
            <a:ext cx="2544417"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Застой</a:t>
            </a:r>
          </a:p>
        </p:txBody>
      </p:sp>
    </p:spTree>
    <p:extLst>
      <p:ext uri="{BB962C8B-B14F-4D97-AF65-F5344CB8AC3E}">
        <p14:creationId xmlns:p14="http://schemas.microsoft.com/office/powerpoint/2010/main" val="2100153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55166" y="0"/>
            <a:ext cx="4187687"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Негативные стороны</a:t>
            </a:r>
          </a:p>
        </p:txBody>
      </p:sp>
      <p:sp>
        <p:nvSpPr>
          <p:cNvPr id="5" name="Прямоугольник 4"/>
          <p:cNvSpPr/>
          <p:nvPr/>
        </p:nvSpPr>
        <p:spPr>
          <a:xfrm>
            <a:off x="0" y="1624691"/>
            <a:ext cx="12072730" cy="2862322"/>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Имели место и негативные явления. Прежде всего, это неуклонное снижение темпов роста, стагнация в экономике. Значительным было и отставание от Запада в развитии наукоёмких отраслей. Например, положение в вычислительной технике характеризовалось как «катастрофическое». Хронической проблемой оставалось недостаточное обеспечение населения продуктами питания, несмотря на большие капиталовложения в сельское хозяйство, принудительную отправку горожан на </a:t>
            </a:r>
            <a:r>
              <a:rPr lang="ru-RU" sz="2000" dirty="0" err="1">
                <a:latin typeface="Times New Roman" panose="02020603050405020304" pitchFamily="18" charset="0"/>
                <a:cs typeface="Times New Roman" panose="02020603050405020304" pitchFamily="18" charset="0"/>
              </a:rPr>
              <a:t>сельхозработы</a:t>
            </a:r>
            <a:r>
              <a:rPr lang="ru-RU" sz="2000" dirty="0">
                <a:latin typeface="Times New Roman" panose="02020603050405020304" pitchFamily="18" charset="0"/>
                <a:cs typeface="Times New Roman" panose="02020603050405020304" pitchFamily="18" charset="0"/>
              </a:rPr>
              <a:t> и значительный импорт продовольствия.</a:t>
            </a:r>
          </a:p>
          <a:p>
            <a:r>
              <a:rPr lang="ru-RU" sz="2000" dirty="0">
                <a:latin typeface="Times New Roman" panose="02020603050405020304" pitchFamily="18" charset="0"/>
                <a:cs typeface="Times New Roman" panose="02020603050405020304" pitchFamily="18" charset="0"/>
              </a:rPr>
              <a:t>В отличие от периода правления Хрущёва, в годы застоя поощрялось развитие личных подсобных хозяйств колхозников и рабочих совхозов, даже появился лозунг «Хозяйство личное — польза общая»; также широко раздавались земли под садоводческие товарищества горожан.</a:t>
            </a:r>
            <a:endParaRPr lang="ru-RU"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229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256223"/>
            <a:ext cx="12192000" cy="4154984"/>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К концу 1970-х годов темпы роста экономики упали до 4 %. Помимо этого, застойные явления в экономике выразились также в следующих явлениях:</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Технологический застой и выпуск морально устаревшей продукции. Примером может служить автозавод в Ереване, выпускавший фургоны сделанные по технологиям 1950-х годов.</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Рост импорта продовольствия, в том числе путём распродажи золотого запаса.</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Очереди, например, на автомобили, а также другие престижные товары. Всё это свидетельствовало о наличии значительной необеспеченной денежной массы.</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Исчерпание экстенсивных факторов роста.</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Развитие теневой экономики — спекуляция импортными товарами, коррупция в государственных структурах и развитие теневого сектора.</a:t>
            </a:r>
          </a:p>
        </p:txBody>
      </p:sp>
    </p:spTree>
    <p:extLst>
      <p:ext uri="{BB962C8B-B14F-4D97-AF65-F5344CB8AC3E}">
        <p14:creationId xmlns:p14="http://schemas.microsoft.com/office/powerpoint/2010/main" val="3122098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2208577"/>
            <a:ext cx="8998226" cy="2308324"/>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1) 1965-1970 Попытка Косыгина реформировать экономику. </a:t>
            </a:r>
          </a:p>
          <a:p>
            <a:r>
              <a:rPr lang="ru-RU" sz="2400" dirty="0">
                <a:latin typeface="Times New Roman" panose="02020603050405020304" pitchFamily="18" charset="0"/>
                <a:cs typeface="Times New Roman" panose="02020603050405020304" pitchFamily="18" charset="0"/>
              </a:rPr>
              <a:t>2) 1970-1982 Нарастание кризиса экономики. </a:t>
            </a:r>
          </a:p>
          <a:p>
            <a:r>
              <a:rPr lang="ru-RU" sz="2400" dirty="0">
                <a:latin typeface="Times New Roman" panose="02020603050405020304" pitchFamily="18" charset="0"/>
                <a:cs typeface="Times New Roman" panose="02020603050405020304" pitchFamily="18" charset="0"/>
              </a:rPr>
              <a:t>3) 1982-1985 Смена руководства и осознание партийными деятелями критического положения.</a:t>
            </a:r>
            <a:br>
              <a:rPr lang="ru-RU" sz="2400" dirty="0">
                <a:latin typeface="Times New Roman" panose="02020603050405020304" pitchFamily="18" charset="0"/>
                <a:cs typeface="Times New Roman" panose="02020603050405020304" pitchFamily="18" charset="0"/>
              </a:rPr>
            </a:br>
            <a:br>
              <a:rPr lang="ru-RU"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757531" y="0"/>
            <a:ext cx="4558748"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Этапы застоя</a:t>
            </a:r>
          </a:p>
        </p:txBody>
      </p:sp>
    </p:spTree>
    <p:extLst>
      <p:ext uri="{BB962C8B-B14F-4D97-AF65-F5344CB8AC3E}">
        <p14:creationId xmlns:p14="http://schemas.microsoft.com/office/powerpoint/2010/main" val="15736337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833342"/>
            <a:ext cx="12192000" cy="3477875"/>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ПОЛОЖИТЕЛЬНЫЕ ЯВЛЕНИЯ: Стабильное развитие государства в семидесятых годах из-за высоких цен на энергоресурсы. Обеспечение людей бесплатным жильём. Повышение доходов населения. Большие капиталовложения в военную промышленность. Успешное освоение космоса. Строительство ряда автомобильных заводов и начало прокладки Байкало-Амурской магистрали </a:t>
            </a:r>
          </a:p>
          <a:p>
            <a:r>
              <a:rPr lang="ru-RU" sz="2000" dirty="0">
                <a:latin typeface="Times New Roman" panose="02020603050405020304" pitchFamily="18" charset="0"/>
                <a:cs typeface="Times New Roman" panose="02020603050405020304" pitchFamily="18" charset="0"/>
              </a:rPr>
              <a:t>Отрицательные черты</a:t>
            </a:r>
          </a:p>
          <a:p>
            <a:r>
              <a:rPr lang="ru-RU" sz="2000" dirty="0">
                <a:latin typeface="Times New Roman" panose="02020603050405020304" pitchFamily="18" charset="0"/>
                <a:cs typeface="Times New Roman" panose="02020603050405020304" pitchFamily="18" charset="0"/>
              </a:rPr>
              <a:t>Незавершенность реформ Косыгина и отсутствие дальнейших попыток изменения экономики. Низкий уровень технического прогресса. Зависимость развития экономики от продажи энергоресурсов. Малая эффективность производства из-за низкого уровня производительности труда. Постоянное снижение темпов экономического роста. Слабое развитие аграрного сектора. Регулярная потребность в закупке продуктов питания из-за рубежа. Низкое качество товарной продукции.</a:t>
            </a:r>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3890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44489" y="3020210"/>
            <a:ext cx="10124660" cy="1277914"/>
          </a:xfrm>
          <a:prstGeom prst="rect">
            <a:avLst/>
          </a:prstGeom>
        </p:spPr>
        <p:txBody>
          <a:bodyPr wrap="square">
            <a:spAutoFit/>
          </a:bodyPr>
          <a:lstStyle/>
          <a:p>
            <a:pPr>
              <a:lnSpc>
                <a:spcPct val="107000"/>
              </a:lnSpc>
              <a:spcAft>
                <a:spcPts val="800"/>
              </a:spcAft>
            </a:pPr>
            <a:r>
              <a:rPr lang="ru-RU" sz="3600" dirty="0">
                <a:latin typeface="Times New Roman" panose="02020603050405020304" pitchFamily="18" charset="0"/>
                <a:ea typeface="Calibri" panose="020F0502020204030204" pitchFamily="34" charset="0"/>
                <a:cs typeface="Times New Roman" panose="02020603050405020304" pitchFamily="18" charset="0"/>
              </a:rPr>
              <a:t>Социально-экономическое развитие СССР в годы Перестройки.</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9098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305342"/>
            <a:ext cx="12192000" cy="2554545"/>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Перестройка - политика преобразований, проводимая в СССР с 1985 г. по 1991 г. направленная на преодоление кризиса во всех сферах жизнедеятельности.   </a:t>
            </a:r>
          </a:p>
          <a:p>
            <a:r>
              <a:rPr lang="ru-RU" sz="2000" dirty="0">
                <a:latin typeface="Times New Roman" panose="02020603050405020304" pitchFamily="18" charset="0"/>
                <a:cs typeface="Times New Roman" panose="02020603050405020304" pitchFamily="18" charset="0"/>
              </a:rPr>
              <a:t>За время своего лидерства Горбачев подвергался давлению различных политических сил, проявлял колебания, менял свои взгляды, команду.</a:t>
            </a:r>
          </a:p>
          <a:p>
            <a:r>
              <a:rPr lang="ru-RU" sz="2000" dirty="0">
                <a:latin typeface="Times New Roman" panose="02020603050405020304" pitchFamily="18" charset="0"/>
                <a:cs typeface="Times New Roman" panose="02020603050405020304" pitchFamily="18" charset="0"/>
              </a:rPr>
              <a:t>Он вошел в историю как крупный политик- реформатор, положивший начало демонтажу тоталитарной системы,  предпринял попытку вернуть страну в мировую цивилизацию, к общечеловеческим ценностям.</a:t>
            </a:r>
          </a:p>
          <a:p>
            <a:r>
              <a:rPr lang="ru-RU" sz="2000" b="1" dirty="0">
                <a:latin typeface="Times New Roman" panose="02020603050405020304" pitchFamily="18" charset="0"/>
                <a:cs typeface="Times New Roman" panose="02020603050405020304" pitchFamily="18" charset="0"/>
              </a:rPr>
              <a:t>Политика перестройки- это последняя попытка советской правящей элиты спасти советскую систему с помощью элементов демократии.</a:t>
            </a:r>
            <a:endParaRPr lang="ru-RU" sz="2000" b="0" dirty="0">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4452729" y="0"/>
            <a:ext cx="4147931"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Перестройка</a:t>
            </a:r>
          </a:p>
        </p:txBody>
      </p:sp>
    </p:spTree>
    <p:extLst>
      <p:ext uri="{BB962C8B-B14F-4D97-AF65-F5344CB8AC3E}">
        <p14:creationId xmlns:p14="http://schemas.microsoft.com/office/powerpoint/2010/main" val="2643883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82888" y="0"/>
            <a:ext cx="4757529"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Этапы перестройки</a:t>
            </a:r>
          </a:p>
        </p:txBody>
      </p:sp>
      <p:sp>
        <p:nvSpPr>
          <p:cNvPr id="5" name="Прямоугольник 4"/>
          <p:cNvSpPr/>
          <p:nvPr/>
        </p:nvSpPr>
        <p:spPr>
          <a:xfrm>
            <a:off x="33130" y="1850769"/>
            <a:ext cx="8607287" cy="1938992"/>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1 Апрель 1985 – январь 1987 гг. «Ускорение» </a:t>
            </a:r>
          </a:p>
          <a:p>
            <a:r>
              <a:rPr lang="ru-RU" sz="2400" dirty="0">
                <a:latin typeface="Times New Roman" panose="02020603050405020304" pitchFamily="18" charset="0"/>
                <a:cs typeface="Times New Roman" panose="02020603050405020304" pitchFamily="18" charset="0"/>
              </a:rPr>
              <a:t>2 Январь 1987 – июнь 1989 гг. «Гласность» </a:t>
            </a:r>
          </a:p>
          <a:p>
            <a:r>
              <a:rPr lang="ru-RU" sz="2400" dirty="0">
                <a:latin typeface="Times New Roman" panose="02020603050405020304" pitchFamily="18" charset="0"/>
                <a:cs typeface="Times New Roman" panose="02020603050405020304" pitchFamily="18" charset="0"/>
              </a:rPr>
              <a:t>3 Июнь 1989 – сентябрь 1991 гг. «Парад суверенитетов» </a:t>
            </a:r>
          </a:p>
          <a:p>
            <a:r>
              <a:rPr lang="ru-RU" sz="2400" dirty="0">
                <a:latin typeface="Times New Roman" panose="02020603050405020304" pitchFamily="18" charset="0"/>
                <a:cs typeface="Times New Roman" panose="02020603050405020304" pitchFamily="18" charset="0"/>
              </a:rPr>
              <a:t>4 Сентябрь – декабрь 1991 гг. «</a:t>
            </a:r>
            <a:r>
              <a:rPr lang="ru-RU" sz="2400" dirty="0" err="1">
                <a:latin typeface="Times New Roman" panose="02020603050405020304" pitchFamily="18" charset="0"/>
                <a:cs typeface="Times New Roman" panose="02020603050405020304" pitchFamily="18" charset="0"/>
              </a:rPr>
              <a:t>Постперестройка</a:t>
            </a:r>
            <a:br>
              <a:rPr lang="ru-RU"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664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658470"/>
            <a:ext cx="9316278" cy="3785652"/>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1) Навязывание, «проталкивание» в умы либеральных и демократических идей со стороны Запада. На фоне однопартийной системы и идеологических догм в СССР такие модели воспринимались многими как «глоток свежего воздуха». </a:t>
            </a:r>
          </a:p>
          <a:p>
            <a:r>
              <a:rPr lang="ru-RU" sz="2000" dirty="0">
                <a:latin typeface="Times New Roman" panose="02020603050405020304" pitchFamily="18" charset="0"/>
                <a:cs typeface="Times New Roman" panose="02020603050405020304" pitchFamily="18" charset="0"/>
              </a:rPr>
              <a:t>2) Повышение заработной платы трудящихся на фоне товарного дефицита. </a:t>
            </a:r>
          </a:p>
          <a:p>
            <a:r>
              <a:rPr lang="ru-RU" sz="2000" dirty="0">
                <a:latin typeface="Times New Roman" panose="02020603050405020304" pitchFamily="18" charset="0"/>
                <a:cs typeface="Times New Roman" panose="02020603050405020304" pitchFamily="18" charset="0"/>
              </a:rPr>
              <a:t>3) Значительное социальное расслоение общества в отдельных республиках. Речь в первую очередь идет о южных регионах.</a:t>
            </a:r>
          </a:p>
          <a:p>
            <a:r>
              <a:rPr lang="ru-RU" sz="2000" dirty="0">
                <a:latin typeface="Times New Roman" panose="02020603050405020304" pitchFamily="18" charset="0"/>
                <a:cs typeface="Times New Roman" panose="02020603050405020304" pitchFamily="18" charset="0"/>
              </a:rPr>
              <a:t>4) Зависимость экономики от мировых цен на энергоносители. </a:t>
            </a:r>
          </a:p>
          <a:p>
            <a:r>
              <a:rPr lang="ru-RU" sz="2000" dirty="0">
                <a:latin typeface="Times New Roman" panose="02020603050405020304" pitchFamily="18" charset="0"/>
                <a:cs typeface="Times New Roman" panose="02020603050405020304" pitchFamily="18" charset="0"/>
              </a:rPr>
              <a:t>5) Развитие отраслей тяжелой промышленности в ущерб легкой, как следствие гонки вооружений. </a:t>
            </a:r>
          </a:p>
          <a:p>
            <a:r>
              <a:rPr lang="ru-RU" sz="2000" dirty="0">
                <a:latin typeface="Times New Roman" panose="02020603050405020304" pitchFamily="18" charset="0"/>
                <a:cs typeface="Times New Roman" panose="02020603050405020304" pitchFamily="18" charset="0"/>
              </a:rPr>
              <a:t>6) Убытки сельскохозяйственных предприятий и на их фоне рост импорта продовольствия.</a:t>
            </a:r>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922643" y="0"/>
            <a:ext cx="4253948"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Причины перестройки</a:t>
            </a:r>
          </a:p>
        </p:txBody>
      </p:sp>
    </p:spTree>
    <p:extLst>
      <p:ext uri="{BB962C8B-B14F-4D97-AF65-F5344CB8AC3E}">
        <p14:creationId xmlns:p14="http://schemas.microsoft.com/office/powerpoint/2010/main" val="290112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582341"/>
            <a:ext cx="11873948" cy="3693319"/>
          </a:xfrm>
          <a:prstGeom prst="rect">
            <a:avLst/>
          </a:prstGeom>
        </p:spPr>
        <p:txBody>
          <a:bodyPr wrap="square">
            <a:spAutoFit/>
          </a:bodyPr>
          <a:lstStyle/>
          <a:p>
            <a:r>
              <a:rPr lang="ru-RU" dirty="0">
                <a:latin typeface="Helvetica" panose="020B0604020202020204" pitchFamily="34" charset="0"/>
              </a:rPr>
              <a:t>Крах тоталитаризма</a:t>
            </a:r>
          </a:p>
          <a:p>
            <a:r>
              <a:rPr lang="ru-RU" dirty="0">
                <a:latin typeface="Helvetica" panose="020B0604020202020204" pitchFamily="34" charset="0"/>
              </a:rPr>
              <a:t> 																Непродуманность концепции реформ </a:t>
            </a:r>
          </a:p>
          <a:p>
            <a:r>
              <a:rPr lang="ru-RU" dirty="0">
                <a:latin typeface="Helvetica" panose="020B0604020202020204" pitchFamily="34" charset="0"/>
              </a:rPr>
              <a:t>Создание многопартийной системы </a:t>
            </a:r>
          </a:p>
          <a:p>
            <a:r>
              <a:rPr lang="ru-RU" dirty="0">
                <a:latin typeface="Helvetica" panose="020B0604020202020204" pitchFamily="34" charset="0"/>
              </a:rPr>
              <a:t>													Прохождение во власть сомнительных личностей </a:t>
            </a:r>
          </a:p>
          <a:p>
            <a:r>
              <a:rPr lang="ru-RU" dirty="0">
                <a:latin typeface="Helvetica" panose="020B0604020202020204" pitchFamily="34" charset="0"/>
              </a:rPr>
              <a:t>Появление подлинного парламентаризма </a:t>
            </a:r>
          </a:p>
          <a:p>
            <a:r>
              <a:rPr lang="ru-RU" dirty="0">
                <a:latin typeface="Helvetica" panose="020B0604020202020204" pitchFamily="34" charset="0"/>
              </a:rPr>
              <a:t>																Стремительный рост коррупции </a:t>
            </a:r>
          </a:p>
          <a:p>
            <a:r>
              <a:rPr lang="ru-RU" dirty="0">
                <a:latin typeface="Helvetica" panose="020B0604020202020204" pitchFamily="34" charset="0"/>
              </a:rPr>
              <a:t>Прекращения противостояния «сверхдержав» </a:t>
            </a:r>
          </a:p>
          <a:p>
            <a:r>
              <a:rPr lang="ru-RU" dirty="0">
                <a:latin typeface="Helvetica" panose="020B0604020202020204" pitchFamily="34" charset="0"/>
              </a:rPr>
              <a:t>															Утрата СССР статуса сверхдержавы» </a:t>
            </a:r>
          </a:p>
          <a:p>
            <a:r>
              <a:rPr lang="ru-RU" dirty="0">
                <a:latin typeface="Helvetica" panose="020B0604020202020204" pitchFamily="34" charset="0"/>
              </a:rPr>
              <a:t>Демилитаризация страны </a:t>
            </a:r>
          </a:p>
          <a:p>
            <a:r>
              <a:rPr lang="ru-RU" dirty="0">
                <a:latin typeface="Helvetica" panose="020B0604020202020204" pitchFamily="34" charset="0"/>
              </a:rPr>
              <a:t>																Экономическое падение </a:t>
            </a:r>
          </a:p>
          <a:p>
            <a:r>
              <a:rPr lang="ru-RU" dirty="0">
                <a:latin typeface="Helvetica" panose="020B0604020202020204" pitchFamily="34" charset="0"/>
              </a:rPr>
              <a:t>Утверждение прав и свобод граждан </a:t>
            </a:r>
          </a:p>
          <a:p>
            <a:r>
              <a:rPr lang="ru-RU" dirty="0">
                <a:latin typeface="Helvetica" panose="020B0604020202020204" pitchFamily="34" charset="0"/>
              </a:rPr>
              <a:t>																Разгул преступности</a:t>
            </a:r>
            <a:br>
              <a:rPr lang="ru-RU" dirty="0"/>
            </a:br>
            <a:endParaRPr lang="ru-RU" dirty="0"/>
          </a:p>
        </p:txBody>
      </p:sp>
      <p:sp>
        <p:nvSpPr>
          <p:cNvPr id="5" name="TextBox 4"/>
          <p:cNvSpPr txBox="1"/>
          <p:nvPr/>
        </p:nvSpPr>
        <p:spPr>
          <a:xfrm>
            <a:off x="914400" y="887895"/>
            <a:ext cx="8905461" cy="461665"/>
          </a:xfrm>
          <a:prstGeom prst="rect">
            <a:avLst/>
          </a:prstGeom>
          <a:noFill/>
        </p:spPr>
        <p:txBody>
          <a:bodyPr wrap="square" rtlCol="0">
            <a:spAutoFit/>
          </a:bodyPr>
          <a:lstStyle/>
          <a:p>
            <a:r>
              <a:rPr lang="ru-RU" sz="2400" dirty="0">
                <a:latin typeface="Times New Roman" panose="02020603050405020304" pitchFamily="18" charset="0"/>
                <a:cs typeface="Times New Roman" panose="02020603050405020304" pitchFamily="18" charset="0"/>
              </a:rPr>
              <a:t>Плюсы                                                                                   минусы</a:t>
            </a:r>
          </a:p>
        </p:txBody>
      </p:sp>
    </p:spTree>
    <p:extLst>
      <p:ext uri="{BB962C8B-B14F-4D97-AF65-F5344CB8AC3E}">
        <p14:creationId xmlns:p14="http://schemas.microsoft.com/office/powerpoint/2010/main" val="151838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4730989" y="0"/>
            <a:ext cx="2421176" cy="646331"/>
          </a:xfrm>
          <a:prstGeom prst="rect">
            <a:avLst/>
          </a:prstGeom>
        </p:spPr>
        <p:txBody>
          <a:bodyPr wrap="none">
            <a:spAutoFit/>
          </a:bodyPr>
          <a:lstStyle/>
          <a:p>
            <a:r>
              <a:rPr lang="ru-RU" sz="3600" b="1" dirty="0">
                <a:solidFill>
                  <a:schemeClr val="tx2"/>
                </a:solidFill>
                <a:effectLst>
                  <a:outerShdw blurRad="38100" dist="38100" dir="2700000" algn="tl">
                    <a:srgbClr val="000000">
                      <a:alpha val="43137"/>
                    </a:srgbClr>
                  </a:outerShdw>
                </a:effectLst>
                <a:latin typeface="Arial" panose="020B0604020202020204" pitchFamily="34" charset="0"/>
                <a:ea typeface="Arial Unicode MS" panose="020B0604020202020204" pitchFamily="34" charset="-128"/>
                <a:cs typeface="Arial" panose="020B0604020202020204" pitchFamily="34" charset="0"/>
              </a:rPr>
              <a:t>Введение</a:t>
            </a:r>
            <a:endParaRPr lang="ru-RU" sz="3600" dirty="0"/>
          </a:p>
        </p:txBody>
      </p:sp>
      <p:sp>
        <p:nvSpPr>
          <p:cNvPr id="5" name="Прямоугольник 4"/>
          <p:cNvSpPr/>
          <p:nvPr/>
        </p:nvSpPr>
        <p:spPr>
          <a:xfrm>
            <a:off x="106017" y="1587452"/>
            <a:ext cx="12085983" cy="2564805"/>
          </a:xfrm>
          <a:prstGeom prst="rect">
            <a:avLst/>
          </a:prstGeom>
        </p:spPr>
        <p:txBody>
          <a:bodyPr wrap="square">
            <a:spAutoFit/>
          </a:bodyPr>
          <a:lstStyle/>
          <a:p>
            <a:pPr indent="457200" algn="just">
              <a:spcBef>
                <a:spcPts val="1000"/>
              </a:spcBef>
              <a:spcAft>
                <a:spcPts val="0"/>
              </a:spcAft>
              <a:buFont typeface="Arial" panose="020B0604020202020204" pitchFamily="34" charset="0"/>
              <a:buChar char="•"/>
              <a:tabLst>
                <a:tab pos="266700" algn="l"/>
                <a:tab pos="361950" algn="l"/>
              </a:tabLst>
            </a:pPr>
            <a:r>
              <a:rPr lang="ru-RU" sz="2400" dirty="0">
                <a:latin typeface="Times New Roman" pitchFamily="18" charset="0"/>
                <a:cs typeface="Times New Roman" pitchFamily="18" charset="0"/>
              </a:rPr>
              <a:t> В работе </a:t>
            </a:r>
            <a:r>
              <a:rPr lang="ru-RU" sz="2400" dirty="0"/>
              <a:t>И.В. Русинов</a:t>
            </a:r>
            <a:r>
              <a:rPr lang="ru-RU" sz="2400" dirty="0">
                <a:latin typeface="Times New Roman" pitchFamily="18" charset="0"/>
                <a:cs typeface="Times New Roman" pitchFamily="18" charset="0"/>
              </a:rPr>
              <a:t>., </a:t>
            </a:r>
            <a:r>
              <a:rPr lang="ru-RU" sz="2400" dirty="0"/>
              <a:t>Аграрная политика КПСС в 50-е - 60 годы </a:t>
            </a:r>
            <a:r>
              <a:rPr lang="en-US" sz="2400" dirty="0">
                <a:latin typeface="Times New Roman" pitchFamily="18" charset="0"/>
                <a:cs typeface="Times New Roman" pitchFamily="18" charset="0"/>
              </a:rPr>
              <a:t>[1]</a:t>
            </a:r>
            <a:r>
              <a:rPr lang="ru-RU" sz="2400" dirty="0">
                <a:latin typeface="Times New Roman" pitchFamily="18" charset="0"/>
                <a:cs typeface="Times New Roman" pitchFamily="18" charset="0"/>
              </a:rPr>
              <a:t> изучается Аграрная реформа</a:t>
            </a:r>
          </a:p>
          <a:p>
            <a:pPr indent="457200" algn="just">
              <a:spcBef>
                <a:spcPts val="1000"/>
              </a:spcBef>
              <a:spcAft>
                <a:spcPts val="0"/>
              </a:spcAft>
              <a:buFont typeface="Arial" panose="020B0604020202020204" pitchFamily="34" charset="0"/>
              <a:buChar char="•"/>
              <a:tabLst>
                <a:tab pos="266700" algn="l"/>
                <a:tab pos="361950" algn="l"/>
              </a:tabLst>
            </a:pPr>
            <a:r>
              <a:rPr lang="ru-RU" sz="2400" dirty="0">
                <a:latin typeface="Times New Roman" pitchFamily="18" charset="0"/>
                <a:cs typeface="Times New Roman" pitchFamily="18" charset="0"/>
              </a:rPr>
              <a:t>В работе С.</a:t>
            </a:r>
            <a:r>
              <a:rPr lang="en-US" sz="2400" dirty="0">
                <a:latin typeface="Times New Roman" pitchFamily="18" charset="0"/>
                <a:cs typeface="Times New Roman" pitchFamily="18" charset="0"/>
              </a:rPr>
              <a:t>C </a:t>
            </a:r>
            <a:r>
              <a:rPr lang="ru-RU" sz="2400" dirty="0"/>
              <a:t>Аксютина Никита Сергеевич Хрущев: материалы к биографии</a:t>
            </a:r>
            <a:r>
              <a:rPr lang="en-US" sz="2400" dirty="0"/>
              <a:t> [2] </a:t>
            </a:r>
            <a:r>
              <a:rPr lang="ru-RU" sz="2400" dirty="0"/>
              <a:t>повествуется биография Н.С. Хрущева.</a:t>
            </a:r>
          </a:p>
          <a:p>
            <a:pPr indent="457200" algn="just">
              <a:spcBef>
                <a:spcPts val="1000"/>
              </a:spcBef>
              <a:spcAft>
                <a:spcPts val="0"/>
              </a:spcAft>
              <a:buFont typeface="Arial" panose="020B0604020202020204" pitchFamily="34" charset="0"/>
              <a:buChar char="•"/>
              <a:tabLst>
                <a:tab pos="266700" algn="l"/>
                <a:tab pos="361950" algn="l"/>
              </a:tabLst>
            </a:pPr>
            <a:r>
              <a:rPr lang="ru-RU" sz="2400" dirty="0"/>
              <a:t>В работе  Д. </a:t>
            </a:r>
            <a:r>
              <a:rPr lang="ru-RU" sz="2400" dirty="0" err="1"/>
              <a:t>Боффо</a:t>
            </a:r>
            <a:r>
              <a:rPr lang="ru-RU" sz="2400" dirty="0"/>
              <a:t> История Советского Союза </a:t>
            </a:r>
            <a:r>
              <a:rPr lang="en-US" sz="2400" dirty="0"/>
              <a:t>[3] </a:t>
            </a:r>
            <a:r>
              <a:rPr lang="ru-RU" sz="2400" dirty="0"/>
              <a:t>описывается история СССР</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1261591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944039"/>
            <a:ext cx="12192000" cy="2246769"/>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Главным результатом перестройки является, прежде всего, то, что она была полностью проваленным проектом властей Советского Союза. Заявленные в начале процесса цели не достигнуты или по ходу переформатированы до неузнаваемости. Положение во всех сферах жизнедеятельности страны и основной массы населения катастрофически усугубилось. В период перестройки СССР показал свою неспособность достойно ответить на внешние и внутренние вызовы. По вине политической элиты была дискредитирована и ликвидирована КПСС, вместе с идеей построения коммунистического общества. Потеряв скрепы, Советский Союз пришёл к логическому завершению уникального общечеловеческого прогрессивного проекта.</a:t>
            </a:r>
          </a:p>
        </p:txBody>
      </p:sp>
      <p:sp>
        <p:nvSpPr>
          <p:cNvPr id="5" name="TextBox 4"/>
          <p:cNvSpPr txBox="1"/>
          <p:nvPr/>
        </p:nvSpPr>
        <p:spPr>
          <a:xfrm>
            <a:off x="3869635" y="0"/>
            <a:ext cx="6599582"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Итоги перестройки</a:t>
            </a:r>
          </a:p>
        </p:txBody>
      </p:sp>
    </p:spTree>
    <p:extLst>
      <p:ext uri="{BB962C8B-B14F-4D97-AF65-F5344CB8AC3E}">
        <p14:creationId xmlns:p14="http://schemas.microsoft.com/office/powerpoint/2010/main" val="3189356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03583" y="2167255"/>
            <a:ext cx="11198087" cy="2463495"/>
          </a:xfrm>
          <a:prstGeom prst="rect">
            <a:avLst/>
          </a:prstGeom>
        </p:spPr>
        <p:txBody>
          <a:bodyPr wrap="square">
            <a:spAutoFit/>
          </a:bodyPr>
          <a:lstStyle/>
          <a:p>
            <a:pPr>
              <a:lnSpc>
                <a:spcPct val="107000"/>
              </a:lnSpc>
              <a:spcAft>
                <a:spcPts val="800"/>
              </a:spcAft>
            </a:pPr>
            <a:r>
              <a:rPr lang="ru-RU" sz="3600" dirty="0">
                <a:latin typeface="Times New Roman" panose="02020603050405020304" pitchFamily="18" charset="0"/>
                <a:ea typeface="Calibri" panose="020F0502020204030204" pitchFamily="34" charset="0"/>
                <a:cs typeface="Times New Roman" panose="02020603050405020304" pitchFamily="18" charset="0"/>
              </a:rPr>
              <a:t>Внутриполитическое развитие страны в 1945—53 гг.: усиление сталинских репрессий: борьба с космополитизмом, ленинградское дело, дело врачей. Борьба за власть внутри партии;</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66316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2165437"/>
            <a:ext cx="12192000" cy="3108543"/>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Кампания против космополитизма в Советском Союзе стала одним из явлений в жизни общества послевоенного периода. Космополитов обвиняли в «низкопоклонстве перед Западом», это определение применялось к советским евреям. Начало кампании связано с победой в Великой Отечественной войне, подъёмом патриотических чувств и работой пропаганды, которая создавала образ врага — американских империалистов снаружи и «безродных космополитов» внутри страны.</a:t>
            </a:r>
          </a:p>
        </p:txBody>
      </p:sp>
      <p:sp>
        <p:nvSpPr>
          <p:cNvPr id="5" name="TextBox 4"/>
          <p:cNvSpPr txBox="1"/>
          <p:nvPr/>
        </p:nvSpPr>
        <p:spPr>
          <a:xfrm>
            <a:off x="4068418" y="0"/>
            <a:ext cx="5459895"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Космополитизм</a:t>
            </a:r>
          </a:p>
        </p:txBody>
      </p:sp>
    </p:spTree>
    <p:extLst>
      <p:ext uri="{BB962C8B-B14F-4D97-AF65-F5344CB8AC3E}">
        <p14:creationId xmlns:p14="http://schemas.microsoft.com/office/powerpoint/2010/main" val="2683262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221654"/>
            <a:ext cx="11105321" cy="3416320"/>
          </a:xfrm>
          <a:prstGeom prst="rect">
            <a:avLst/>
          </a:prstGeom>
        </p:spPr>
        <p:txBody>
          <a:bodyPr wrap="square">
            <a:spAutoFit/>
          </a:bodyPr>
          <a:lstStyle/>
          <a:p>
            <a:r>
              <a:rPr lang="ru-RU" dirty="0">
                <a:latin typeface="Times New Roman" panose="02020603050405020304" pitchFamily="18" charset="0"/>
                <a:cs typeface="Times New Roman" panose="02020603050405020304" pitchFamily="18" charset="0"/>
              </a:rPr>
              <a:t>Под удар кампании попали архитекторы и, например, литературоведы, которые были сторонниками теории о «странствующем сюжете», а также историки-</a:t>
            </a:r>
            <a:r>
              <a:rPr lang="ru-RU" dirty="0" err="1">
                <a:latin typeface="Times New Roman" panose="02020603050405020304" pitchFamily="18" charset="0"/>
                <a:cs typeface="Times New Roman" panose="02020603050405020304" pitchFamily="18" charset="0"/>
              </a:rPr>
              <a:t>норманисты</a:t>
            </a:r>
            <a:r>
              <a:rPr lang="ru-RU" dirty="0">
                <a:latin typeface="Times New Roman" panose="02020603050405020304" pitchFamily="18" charset="0"/>
                <a:cs typeface="Times New Roman" panose="02020603050405020304" pitchFamily="18" charset="0"/>
              </a:rPr>
              <a:t> и специалисты по Хазарскому каганату.</a:t>
            </a:r>
          </a:p>
          <a:p>
            <a:r>
              <a:rPr lang="ru-RU" dirty="0">
                <a:latin typeface="Times New Roman" panose="02020603050405020304" pitchFamily="18" charset="0"/>
                <a:cs typeface="Times New Roman" panose="02020603050405020304" pitchFamily="18" charset="0"/>
              </a:rPr>
              <a:t>Внешнеполитической курс молодого государства Израиль в 1948 году стал причиной роста уровня антисемитизма в СССР. Еврейский антифашистский комитет вскоре был распущен из-за обвинений в антисоветской пропаганде. Были закрыты также некоторые еврейские музеи, например в Вильнюсе, Биробиджане и Тбилиси. На Московском радио прекратились передачи на идише и к концу 1949 года закрылся последний еврейский театр.</a:t>
            </a:r>
          </a:p>
          <a:p>
            <a:r>
              <a:rPr lang="ru-RU" dirty="0">
                <a:latin typeface="Times New Roman" panose="02020603050405020304" pitchFamily="18" charset="0"/>
                <a:cs typeface="Times New Roman" panose="02020603050405020304" pitchFamily="18" charset="0"/>
              </a:rPr>
              <a:t>Борьба с космополитизмом в СССР коснулась не только театра и литературы, но и естественных наук. В 1948 году была начала кампания против вейсманизма-морганизма, то есть представителей классической генетики, которой противопоставили мичуринскую агробиологию.</a:t>
            </a:r>
          </a:p>
          <a:p>
            <a:r>
              <a:rPr lang="ru-RU" dirty="0">
                <a:latin typeface="Times New Roman" panose="02020603050405020304" pitchFamily="18" charset="0"/>
                <a:cs typeface="Times New Roman" panose="02020603050405020304" pitchFamily="18" charset="0"/>
              </a:rPr>
              <a:t>В 1949 году кампания прекратилась появлением в газете «Правда» статьи о том, что космополитизм является идеологическим орудием американской реакции.</a:t>
            </a:r>
          </a:p>
        </p:txBody>
      </p:sp>
      <p:sp>
        <p:nvSpPr>
          <p:cNvPr id="3" name="Прямоугольник 2"/>
          <p:cNvSpPr/>
          <p:nvPr/>
        </p:nvSpPr>
        <p:spPr>
          <a:xfrm>
            <a:off x="2052237" y="0"/>
            <a:ext cx="7695440" cy="584775"/>
          </a:xfrm>
          <a:prstGeom prst="rect">
            <a:avLst/>
          </a:prstGeom>
        </p:spPr>
        <p:txBody>
          <a:bodyPr wrap="none">
            <a:spAutoFit/>
          </a:bodyPr>
          <a:lstStyle/>
          <a:p>
            <a:r>
              <a:rPr lang="ru-RU" sz="3200" b="1" dirty="0">
                <a:latin typeface="Times New Roman" panose="02020603050405020304" pitchFamily="18" charset="0"/>
                <a:cs typeface="Times New Roman" panose="02020603050405020304" pitchFamily="18" charset="0"/>
              </a:rPr>
              <a:t>Проявления борьбы с космополитизмом</a:t>
            </a:r>
          </a:p>
        </p:txBody>
      </p:sp>
    </p:spTree>
    <p:extLst>
      <p:ext uri="{BB962C8B-B14F-4D97-AF65-F5344CB8AC3E}">
        <p14:creationId xmlns:p14="http://schemas.microsoft.com/office/powerpoint/2010/main" val="34932110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714862"/>
            <a:ext cx="12192000" cy="3785652"/>
          </a:xfrm>
          <a:prstGeom prst="rect">
            <a:avLst/>
          </a:prstGeom>
        </p:spPr>
        <p:txBody>
          <a:bodyPr wrap="square">
            <a:spAutoFit/>
          </a:bodyPr>
          <a:lstStyle/>
          <a:p>
            <a:pPr fontAlgn="base"/>
            <a:r>
              <a:rPr lang="ru-RU" sz="2000" dirty="0">
                <a:latin typeface="Times New Roman" panose="02020603050405020304" pitchFamily="18" charset="0"/>
                <a:cs typeface="Times New Roman" panose="02020603050405020304" pitchFamily="18" charset="0"/>
              </a:rPr>
              <a:t>Начавшаяся еще во время войны компания против врагов народа продолжилась уже после ее окончания. В конце 40-х гг. к таковым причислили государственных деятелей Ленинграда и области. Репрессиям подверглись тысячи партийных работников, их семьи и даже дальние родственники. Судебные процессы продолжились в первой половине 50-х гг. В законодательстве СССР вновь появилась статья о смертной казни, отмененной Сталиным после Победы. Последовательная череда репрессий получила название «Ленинградское дело»</a:t>
            </a:r>
          </a:p>
          <a:p>
            <a:pPr fontAlgn="base"/>
            <a:r>
              <a:rPr lang="ru-RU" sz="2000" dirty="0">
                <a:latin typeface="Times New Roman" panose="02020603050405020304" pitchFamily="18" charset="0"/>
                <a:cs typeface="Times New Roman" panose="02020603050405020304" pitchFamily="18" charset="0"/>
              </a:rPr>
              <a:t>Историки выделяют несколько основных причин создания дела:</a:t>
            </a:r>
          </a:p>
          <a:p>
            <a:pPr fontAlgn="base">
              <a:buFont typeface="+mj-lt"/>
              <a:buAutoNum type="arabicPeriod"/>
            </a:pPr>
            <a:r>
              <a:rPr lang="ru-RU" sz="2000" dirty="0">
                <a:latin typeface="Times New Roman" panose="02020603050405020304" pitchFamily="18" charset="0"/>
                <a:cs typeface="Times New Roman" panose="02020603050405020304" pitchFamily="18" charset="0"/>
              </a:rPr>
              <a:t>Закулисная борьба за власть между группами Жданова и Маленкова.</a:t>
            </a:r>
          </a:p>
          <a:p>
            <a:pPr fontAlgn="base">
              <a:buFont typeface="+mj-lt"/>
              <a:buAutoNum type="arabicPeriod"/>
            </a:pPr>
            <a:r>
              <a:rPr lang="ru-RU" sz="2000" dirty="0">
                <a:latin typeface="Times New Roman" panose="02020603050405020304" pitchFamily="18" charset="0"/>
                <a:cs typeface="Times New Roman" panose="02020603050405020304" pitchFamily="18" charset="0"/>
              </a:rPr>
              <a:t>Уничтожение сторонников «Русской партии», национальный вопрос.</a:t>
            </a:r>
          </a:p>
          <a:p>
            <a:pPr fontAlgn="base">
              <a:buFont typeface="+mj-lt"/>
              <a:buAutoNum type="arabicPeriod"/>
            </a:pPr>
            <a:r>
              <a:rPr lang="ru-RU" sz="2000" dirty="0">
                <a:latin typeface="Times New Roman" panose="02020603050405020304" pitchFamily="18" charset="0"/>
                <a:cs typeface="Times New Roman" panose="02020603050405020304" pitchFamily="18" charset="0"/>
              </a:rPr>
              <a:t>Надуманные преступления руководства Ленинграда, </a:t>
            </a:r>
            <a:r>
              <a:rPr lang="ru-RU" sz="2000" dirty="0" err="1">
                <a:latin typeface="Times New Roman" panose="02020603050405020304" pitchFamily="18" charset="0"/>
                <a:cs typeface="Times New Roman" panose="02020603050405020304" pitchFamily="18" charset="0"/>
              </a:rPr>
              <a:t>клановость</a:t>
            </a:r>
            <a:r>
              <a:rPr lang="ru-RU" sz="2000" dirty="0">
                <a:latin typeface="Times New Roman" panose="02020603050405020304" pitchFamily="18" charset="0"/>
                <a:cs typeface="Times New Roman" panose="02020603050405020304" pitchFamily="18" charset="0"/>
              </a:rPr>
              <a:t> выдвиженцев по всей стране.</a:t>
            </a:r>
          </a:p>
          <a:p>
            <a:pPr fontAlgn="base">
              <a:buFont typeface="+mj-lt"/>
              <a:buAutoNum type="arabicPeriod"/>
            </a:pPr>
            <a:r>
              <a:rPr lang="ru-RU" sz="2000" dirty="0">
                <a:latin typeface="Times New Roman" panose="02020603050405020304" pitchFamily="18" charset="0"/>
                <a:cs typeface="Times New Roman" panose="02020603050405020304" pitchFamily="18" charset="0"/>
              </a:rPr>
              <a:t>По мнению ряда исследователей, в рядах «ленинградцев» действительно процветали взяточничество и беззастенчивое пользование материальными благами (а время-то было послевоенное).</a:t>
            </a:r>
            <a:endParaRPr lang="ru-RU" sz="2000" b="0" i="0" dirty="0">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3843130" y="0"/>
            <a:ext cx="4823791"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Ленинградское дело</a:t>
            </a:r>
          </a:p>
        </p:txBody>
      </p:sp>
    </p:spTree>
    <p:extLst>
      <p:ext uri="{BB962C8B-B14F-4D97-AF65-F5344CB8AC3E}">
        <p14:creationId xmlns:p14="http://schemas.microsoft.com/office/powerpoint/2010/main" val="1207180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266589"/>
            <a:ext cx="10972799" cy="3170099"/>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Всех подсудимых приговорили к расстрелу. В это же время был осужден и расстрелян министр просвещения – А. А. Вознесенский. Арестовали всю верхушку партии Ленинграда, аресты были произведены даже в Крыму. Судебные процессы продолжились в1951-1952 гг. За это время было арестовано и осуждено более 30 человек. Расстрел обвиняемых стал возможен после принятия 12 февраля 1950 г. Указа Президиума ВС СССР о применении смертной казни, как меры наказания шпионов, изменников Родины и диверсантов. Без суда и следствия были смещены с должностей многие близкие к обвиняемым люди, всего около 2-3 тысяч человек. Но на этом чистка в партийных рядах не завершилась. Победив, Берия и Маленков начала конкурировать между собой. Результатом этой борьбы стало смещение со своего поста Абакумова и лишение его всех привилегий.</a:t>
            </a:r>
          </a:p>
        </p:txBody>
      </p:sp>
      <p:sp>
        <p:nvSpPr>
          <p:cNvPr id="5" name="TextBox 4"/>
          <p:cNvSpPr txBox="1"/>
          <p:nvPr/>
        </p:nvSpPr>
        <p:spPr>
          <a:xfrm>
            <a:off x="5486400" y="0"/>
            <a:ext cx="3511826"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Итоги</a:t>
            </a:r>
          </a:p>
        </p:txBody>
      </p:sp>
    </p:spTree>
    <p:extLst>
      <p:ext uri="{BB962C8B-B14F-4D97-AF65-F5344CB8AC3E}">
        <p14:creationId xmlns:p14="http://schemas.microsoft.com/office/powerpoint/2010/main" val="3275374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504" y="1679787"/>
            <a:ext cx="12218504" cy="3477875"/>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Так называемое «дело врачей» представляет собой придуманное, сфабрикованное и претворённое в жизнь уголовное дело, направленное на устранение неугодных режиму людей, на формирование в обществе определённого, негативного отношения к Западу, а также использовалось как инструмент борьбы за власть внутри партийной верхушки. Своё название «дело врачей» или «дело врачей-убийц» оно получило ввиду того, что в нём были замешаны ведущие медицинские сотрудники (профессора, академики, доценты) различной специализации. Дело приняло антисемитский характер, хотя по нему проходили врачи различных национальностей. Но в виду того, что многие ведущие посты были заняты именно людьми еврейской национальности, а многие еврейские организации в тот момент обвинялись в космополитизме (дело Еврейского антифашистского комитета, благотворительной организации «</a:t>
            </a:r>
            <a:r>
              <a:rPr lang="ru-RU" sz="2000" dirty="0" err="1">
                <a:latin typeface="Times New Roman" panose="02020603050405020304" pitchFamily="18" charset="0"/>
                <a:cs typeface="Times New Roman" panose="02020603050405020304" pitchFamily="18" charset="0"/>
              </a:rPr>
              <a:t>Joint</a:t>
            </a:r>
            <a:r>
              <a:rPr lang="ru-RU" sz="2000" dirty="0">
                <a:latin typeface="Times New Roman" panose="02020603050405020304" pitchFamily="18" charset="0"/>
                <a:cs typeface="Times New Roman" panose="02020603050405020304" pitchFamily="18" charset="0"/>
              </a:rPr>
              <a:t>», штаб-квартира которой располагалась в США), дело обернулось таким образом.</a:t>
            </a:r>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499113" y="0"/>
            <a:ext cx="2464904"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Дело Врачей</a:t>
            </a:r>
          </a:p>
        </p:txBody>
      </p:sp>
    </p:spTree>
    <p:extLst>
      <p:ext uri="{BB962C8B-B14F-4D97-AF65-F5344CB8AC3E}">
        <p14:creationId xmlns:p14="http://schemas.microsoft.com/office/powerpoint/2010/main" val="23451841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9025" y="1291300"/>
            <a:ext cx="10933043" cy="4708981"/>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										Обвиняемые </a:t>
            </a:r>
          </a:p>
          <a:p>
            <a:r>
              <a:rPr lang="ru-RU" sz="2000" dirty="0">
                <a:latin typeface="Times New Roman" panose="02020603050405020304" pitchFamily="18" charset="0"/>
                <a:cs typeface="Times New Roman" panose="02020603050405020304" pitchFamily="18" charset="0"/>
              </a:rPr>
              <a:t>1) Я. Г. </a:t>
            </a:r>
            <a:r>
              <a:rPr lang="ru-RU" sz="2000" dirty="0" err="1">
                <a:latin typeface="Times New Roman" panose="02020603050405020304" pitchFamily="18" charset="0"/>
                <a:cs typeface="Times New Roman" panose="02020603050405020304" pitchFamily="18" charset="0"/>
              </a:rPr>
              <a:t>Этингер</a:t>
            </a:r>
            <a:r>
              <a:rPr lang="ru-RU" sz="2000" dirty="0">
                <a:latin typeface="Times New Roman" panose="02020603050405020304" pitchFamily="18" charset="0"/>
                <a:cs typeface="Times New Roman" panose="02020603050405020304" pitchFamily="18" charset="0"/>
              </a:rPr>
              <a:t> Профессор, доктор медицинских наук, кардиолог. Консультировал санитарный корпус Кремля, лечил известных политических деятелей (Кирова, Чичерина, Литвинова и других). Стал одним из первых пострадавших в этом деле в отношении смерти Жданова. Часто бывал в заграничных командировках. Скончался в тюрьме после ареста от проблем с сердцем. Был арестован вместе с женой. </a:t>
            </a:r>
          </a:p>
          <a:p>
            <a:r>
              <a:rPr lang="ru-RU" sz="2000" dirty="0">
                <a:latin typeface="Times New Roman" panose="02020603050405020304" pitchFamily="18" charset="0"/>
                <a:cs typeface="Times New Roman" panose="02020603050405020304" pitchFamily="18" charset="0"/>
              </a:rPr>
              <a:t>2) М. С. Вовси Профессор, академик, учёный. Был арестован вместе с женой. </a:t>
            </a:r>
          </a:p>
          <a:p>
            <a:r>
              <a:rPr lang="ru-RU" sz="2000" dirty="0">
                <a:latin typeface="Times New Roman" panose="02020603050405020304" pitchFamily="18" charset="0"/>
                <a:cs typeface="Times New Roman" panose="02020603050405020304" pitchFamily="18" charset="0"/>
              </a:rPr>
              <a:t>3)П. И. Егоров Профессор, лечащий врач Сталина. </a:t>
            </a:r>
          </a:p>
          <a:p>
            <a:r>
              <a:rPr lang="ru-RU" sz="2000" dirty="0">
                <a:latin typeface="Times New Roman" panose="02020603050405020304" pitchFamily="18" charset="0"/>
                <a:cs typeface="Times New Roman" panose="02020603050405020304" pitchFamily="18" charset="0"/>
              </a:rPr>
              <a:t>4) В. Н. Виноградов Академик, врач-кардиолог, личный врач Сталина. </a:t>
            </a:r>
          </a:p>
          <a:p>
            <a:r>
              <a:rPr lang="ru-RU" sz="2000" dirty="0">
                <a:latin typeface="Times New Roman" panose="02020603050405020304" pitchFamily="18" charset="0"/>
                <a:cs typeface="Times New Roman" panose="02020603050405020304" pitchFamily="18" charset="0"/>
              </a:rPr>
              <a:t>5) А. М. </a:t>
            </a:r>
            <a:r>
              <a:rPr lang="ru-RU" sz="2000" dirty="0" err="1">
                <a:latin typeface="Times New Roman" panose="02020603050405020304" pitchFamily="18" charset="0"/>
                <a:cs typeface="Times New Roman" panose="02020603050405020304" pitchFamily="18" charset="0"/>
              </a:rPr>
              <a:t>Гринштейн</a:t>
            </a:r>
            <a:r>
              <a:rPr lang="ru-RU" sz="2000" dirty="0">
                <a:latin typeface="Times New Roman" panose="02020603050405020304" pitchFamily="18" charset="0"/>
                <a:cs typeface="Times New Roman" panose="02020603050405020304" pitchFamily="18" charset="0"/>
              </a:rPr>
              <a:t> Доктор медицины, академик, заслуженный врач-невропатолог.</a:t>
            </a:r>
          </a:p>
          <a:p>
            <a:r>
              <a:rPr lang="ru-RU" sz="2000" dirty="0">
                <a:latin typeface="Times New Roman" panose="02020603050405020304" pitchFamily="18" charset="0"/>
                <a:cs typeface="Times New Roman" panose="02020603050405020304" pitchFamily="18" charset="0"/>
              </a:rPr>
              <a:t>6) М. Б. Коган Профессор, руководитель научной части </a:t>
            </a:r>
            <a:r>
              <a:rPr lang="ru-RU" sz="2000" dirty="0" err="1">
                <a:latin typeface="Times New Roman" panose="02020603050405020304" pitchFamily="18" charset="0"/>
                <a:cs typeface="Times New Roman" panose="02020603050405020304" pitchFamily="18" charset="0"/>
              </a:rPr>
              <a:t>Лечсануправления</a:t>
            </a:r>
            <a:r>
              <a:rPr lang="ru-RU" sz="2000" dirty="0">
                <a:latin typeface="Times New Roman" panose="02020603050405020304" pitchFamily="18" charset="0"/>
                <a:cs typeface="Times New Roman" panose="02020603050405020304" pitchFamily="18" charset="0"/>
              </a:rPr>
              <a:t> Кремля </a:t>
            </a:r>
          </a:p>
          <a:p>
            <a:r>
              <a:rPr lang="ru-RU" sz="2000" dirty="0">
                <a:latin typeface="Times New Roman" panose="02020603050405020304" pitchFamily="18" charset="0"/>
                <a:cs typeface="Times New Roman" panose="02020603050405020304" pitchFamily="18" charset="0"/>
              </a:rPr>
              <a:t>7) Б. Б. Коган Профессор, заведующий кафедрой, участник Гражданской войны.</a:t>
            </a:r>
          </a:p>
          <a:p>
            <a:r>
              <a:rPr lang="ru-RU" sz="2000" dirty="0">
                <a:latin typeface="Times New Roman" panose="02020603050405020304" pitchFamily="18" charset="0"/>
                <a:cs typeface="Times New Roman" panose="02020603050405020304" pitchFamily="18" charset="0"/>
              </a:rPr>
              <a:t>8) А.И. Фельдман Профессор. Создатель первого учебника по лечению болезней уха, горла, носа. -9) Г. И. Майоров Профессор, заведующий терапевтической кафедрой.</a:t>
            </a:r>
            <a:br>
              <a:rPr lang="ru-RU" sz="2000" dirty="0">
                <a:latin typeface="Times New Roman" panose="02020603050405020304" pitchFamily="18" charset="0"/>
                <a:cs typeface="Times New Roman" panose="02020603050405020304" pitchFamily="18" charset="0"/>
              </a:rPr>
            </a:br>
            <a:endParaRPr lang="ru-R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187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2170117"/>
            <a:ext cx="10641496" cy="1569660"/>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К причинам внутрипартийной борьбы в ВКП в 1920-е гг. относится: </a:t>
            </a:r>
          </a:p>
          <a:p>
            <a:r>
              <a:rPr lang="ru-RU" sz="2400" dirty="0">
                <a:latin typeface="Times New Roman" panose="02020603050405020304" pitchFamily="18" charset="0"/>
                <a:cs typeface="Times New Roman" panose="02020603050405020304" pitchFamily="18" charset="0"/>
              </a:rPr>
              <a:t>1) споры о методах строительства социализма в одной стране. </a:t>
            </a:r>
          </a:p>
          <a:p>
            <a:r>
              <a:rPr lang="ru-RU" sz="2400" dirty="0">
                <a:latin typeface="Times New Roman" panose="02020603050405020304" pitchFamily="18" charset="0"/>
                <a:cs typeface="Times New Roman" panose="02020603050405020304" pitchFamily="18" charset="0"/>
              </a:rPr>
              <a:t>2) стремление части партии  к  реставрации порядков  военного коммунизма. </a:t>
            </a:r>
          </a:p>
          <a:p>
            <a:r>
              <a:rPr lang="ru-RU" sz="2400" dirty="0">
                <a:latin typeface="Times New Roman" panose="02020603050405020304" pitchFamily="18" charset="0"/>
                <a:cs typeface="Times New Roman" panose="02020603050405020304" pitchFamily="18" charset="0"/>
              </a:rPr>
              <a:t>3)борьба за власть между И. Сталиным и его противниками.</a:t>
            </a:r>
          </a:p>
        </p:txBody>
      </p:sp>
      <p:sp>
        <p:nvSpPr>
          <p:cNvPr id="5" name="TextBox 4"/>
          <p:cNvSpPr txBox="1"/>
          <p:nvPr/>
        </p:nvSpPr>
        <p:spPr>
          <a:xfrm>
            <a:off x="3445566" y="0"/>
            <a:ext cx="5194852"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Внутрипартийная борьба</a:t>
            </a:r>
          </a:p>
        </p:txBody>
      </p:sp>
    </p:spTree>
    <p:extLst>
      <p:ext uri="{BB962C8B-B14F-4D97-AF65-F5344CB8AC3E}">
        <p14:creationId xmlns:p14="http://schemas.microsoft.com/office/powerpoint/2010/main" val="1308879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2574" y="0"/>
            <a:ext cx="2345635" cy="646331"/>
          </a:xfrm>
          <a:prstGeom prst="rect">
            <a:avLst/>
          </a:prstGeom>
          <a:noFill/>
        </p:spPr>
        <p:txBody>
          <a:bodyPr wrap="square" rtlCol="0">
            <a:spAutoFit/>
          </a:bodyPr>
          <a:lstStyle/>
          <a:p>
            <a:r>
              <a:rPr lang="ru-RU" sz="3600" dirty="0">
                <a:latin typeface="Times New Roman" panose="02020603050405020304" pitchFamily="18" charset="0"/>
                <a:cs typeface="Times New Roman" panose="02020603050405020304" pitchFamily="18" charset="0"/>
              </a:rPr>
              <a:t>Этапы</a:t>
            </a:r>
          </a:p>
        </p:txBody>
      </p:sp>
      <p:sp>
        <p:nvSpPr>
          <p:cNvPr id="6" name="Прямоугольник 5"/>
          <p:cNvSpPr/>
          <p:nvPr/>
        </p:nvSpPr>
        <p:spPr>
          <a:xfrm>
            <a:off x="0" y="2332527"/>
            <a:ext cx="8110330" cy="2308324"/>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1) Первый этап длился с осени 1923 – до начала 1925 гг.</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Дискуссия велась вокруг двух главных вопросов: экономической политики и демократизации партии</a:t>
            </a:r>
          </a:p>
          <a:p>
            <a:r>
              <a:rPr lang="ru-RU" sz="2400" dirty="0">
                <a:latin typeface="Times New Roman" panose="02020603050405020304" pitchFamily="18" charset="0"/>
                <a:cs typeface="Times New Roman" panose="02020603050405020304" pitchFamily="18" charset="0"/>
              </a:rPr>
              <a:t>2) Второй этап охватил период с весны по конец 1925 г.</a:t>
            </a:r>
            <a:br>
              <a:rPr lang="ru-RU" sz="2400" dirty="0">
                <a:latin typeface="Times New Roman" panose="02020603050405020304" pitchFamily="18" charset="0"/>
                <a:cs typeface="Times New Roman" panose="02020603050405020304" pitchFamily="18" charset="0"/>
              </a:rPr>
            </a:br>
            <a:r>
              <a:rPr lang="ru-RU" sz="2400" dirty="0">
                <a:latin typeface="Times New Roman" panose="02020603050405020304" pitchFamily="18" charset="0"/>
                <a:cs typeface="Times New Roman" panose="02020603050405020304" pitchFamily="18" charset="0"/>
              </a:rPr>
              <a:t>3) Третий этап длился с весны 1926 по конец 1927 </a:t>
            </a:r>
            <a:r>
              <a:rPr lang="ru-RU" sz="2400" dirty="0" err="1">
                <a:latin typeface="Times New Roman" panose="02020603050405020304" pitchFamily="18" charset="0"/>
                <a:cs typeface="Times New Roman" panose="02020603050405020304" pitchFamily="18" charset="0"/>
              </a:rPr>
              <a:t>гг</a:t>
            </a:r>
            <a:r>
              <a:rPr lang="ru-RU" sz="2400" dirty="0">
                <a:latin typeface="Times New Roman" panose="02020603050405020304" pitchFamily="18" charset="0"/>
                <a:cs typeface="Times New Roman" panose="02020603050405020304" pitchFamily="18" charset="0"/>
              </a:rPr>
              <a:t> .  </a:t>
            </a:r>
            <a:br>
              <a:rPr lang="ru-RU" sz="2400" dirty="0">
                <a:latin typeface="Times New Roman" panose="02020603050405020304" pitchFamily="18" charset="0"/>
                <a:cs typeface="Times New Roman" panose="02020603050405020304" pitchFamily="18" charset="0"/>
              </a:rPr>
            </a:b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545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1"/>
          <p:cNvSpPr>
            <a:spLocks noGrp="1"/>
          </p:cNvSpPr>
          <p:nvPr>
            <p:ph type="title"/>
          </p:nvPr>
        </p:nvSpPr>
        <p:spPr>
          <a:xfrm>
            <a:off x="2063750" y="188913"/>
            <a:ext cx="8229600" cy="863600"/>
          </a:xfrm>
        </p:spPr>
        <p:txBody>
          <a:bodyPr>
            <a:noAutofit/>
          </a:bodyPr>
          <a:lstStyle/>
          <a:p>
            <a:pPr>
              <a:defRPr/>
            </a:pPr>
            <a:r>
              <a:rPr lang="ru-RU" sz="3600" b="1" dirty="0">
                <a:effectLst>
                  <a:outerShdw blurRad="38100" dist="38100" dir="2700000" algn="tl">
                    <a:srgbClr val="000000">
                      <a:alpha val="43137"/>
                    </a:srgbClr>
                  </a:outerShdw>
                </a:effectLst>
                <a:latin typeface="Arial Unicode MS" panose="020B0604020202020204" pitchFamily="34" charset="-128"/>
                <a:ea typeface="Arial Unicode MS" panose="020B0604020202020204" pitchFamily="34" charset="-128"/>
                <a:cs typeface="Arial Unicode MS" panose="020B0604020202020204" pitchFamily="34" charset="-128"/>
              </a:rPr>
              <a:t>Цель и задачи работы</a:t>
            </a:r>
            <a:endParaRPr lang="ru-RU" sz="3600" dirty="0">
              <a:effectLst>
                <a:outerShdw blurRad="38100" dist="38100" dir="2700000" algn="tl">
                  <a:srgbClr val="000000">
                    <a:alpha val="43137"/>
                  </a:srgbClr>
                </a:outerShdw>
              </a:effectLst>
              <a:latin typeface="+mn-lt"/>
              <a:ea typeface="Arial Unicode MS" panose="020B0604020202020204"/>
              <a:cs typeface="Arial Unicode MS" panose="020B0604020202020204" pitchFamily="34" charset="-128"/>
            </a:endParaRPr>
          </a:p>
        </p:txBody>
      </p:sp>
      <p:sp>
        <p:nvSpPr>
          <p:cNvPr id="5" name="Прямоугольник 4"/>
          <p:cNvSpPr>
            <a:spLocks noChangeArrowheads="1"/>
          </p:cNvSpPr>
          <p:nvPr/>
        </p:nvSpPr>
        <p:spPr bwMode="auto">
          <a:xfrm>
            <a:off x="1700284" y="1295403"/>
            <a:ext cx="8159750" cy="978729"/>
          </a:xfrm>
          <a:prstGeom prst="rect">
            <a:avLst/>
          </a:prstGeom>
          <a:noFill/>
          <a:ln w="9525">
            <a:noFill/>
            <a:miter lim="800000"/>
            <a:headEnd/>
            <a:tailEnd/>
          </a:ln>
        </p:spPr>
        <p:txBody>
          <a:bodyPr>
            <a:spAutoFit/>
          </a:bodyPr>
          <a:lstStyle/>
          <a:p>
            <a:pPr algn="just">
              <a:lnSpc>
                <a:spcPct val="80000"/>
              </a:lnSpc>
              <a:defRPr/>
            </a:pPr>
            <a:r>
              <a:rPr lang="ru-RU" sz="2400" b="1" u="sng" dirty="0">
                <a:solidFill>
                  <a:schemeClr val="tx2"/>
                </a:solidFill>
                <a:latin typeface="Arial" panose="020B0604020202020204" pitchFamily="34" charset="0"/>
              </a:rPr>
              <a:t>Цель:</a:t>
            </a:r>
            <a:r>
              <a:rPr lang="ru-RU" sz="2400" b="1" dirty="0">
                <a:solidFill>
                  <a:schemeClr val="tx2"/>
                </a:solidFill>
                <a:latin typeface="Arial" panose="020B0604020202020204" pitchFamily="34" charset="0"/>
              </a:rPr>
              <a:t> </a:t>
            </a:r>
            <a:r>
              <a:rPr lang="ru-RU" sz="2400" b="1" dirty="0"/>
              <a:t>определить основные проблемы развития постсоветской России.</a:t>
            </a:r>
          </a:p>
          <a:p>
            <a:pPr algn="just" eaLnBrk="1" hangingPunct="1">
              <a:lnSpc>
                <a:spcPct val="80000"/>
              </a:lnSpc>
              <a:defRPr/>
            </a:pPr>
            <a:endParaRPr lang="ru-RU" sz="2400" b="1" dirty="0">
              <a:latin typeface="Arial" panose="020B0604020202020204" pitchFamily="34" charset="0"/>
            </a:endParaRPr>
          </a:p>
        </p:txBody>
      </p:sp>
      <p:sp>
        <p:nvSpPr>
          <p:cNvPr id="6" name="Прямоугольник 5"/>
          <p:cNvSpPr>
            <a:spLocks noChangeArrowheads="1"/>
          </p:cNvSpPr>
          <p:nvPr/>
        </p:nvSpPr>
        <p:spPr bwMode="auto">
          <a:xfrm>
            <a:off x="1700283" y="2543432"/>
            <a:ext cx="9948019" cy="2754600"/>
          </a:xfrm>
          <a:prstGeom prst="rect">
            <a:avLst/>
          </a:prstGeom>
          <a:noFill/>
          <a:ln w="9525">
            <a:noFill/>
            <a:miter lim="800000"/>
            <a:headEnd/>
            <a:tailEnd/>
          </a:ln>
        </p:spPr>
        <p:txBody>
          <a:bodyPr wrap="square">
            <a:spAutoFit/>
          </a:bodyPr>
          <a:lstStyle/>
          <a:p>
            <a:pPr algn="just">
              <a:spcAft>
                <a:spcPts val="600"/>
              </a:spcAft>
              <a:defRPr/>
            </a:pPr>
            <a:r>
              <a:rPr lang="ru-RU" sz="2400" b="1" u="sng" dirty="0">
                <a:solidFill>
                  <a:schemeClr val="tx2"/>
                </a:solidFill>
                <a:latin typeface="Arial" panose="020B0604020202020204" pitchFamily="34" charset="0"/>
              </a:rPr>
              <a:t>Задачи:</a:t>
            </a:r>
          </a:p>
          <a:p>
            <a:r>
              <a:rPr lang="ru-RU" sz="2400" b="1" dirty="0">
                <a:latin typeface="Times New Roman" pitchFamily="18" charset="0"/>
                <a:cs typeface="Times New Roman" pitchFamily="18" charset="0"/>
              </a:rPr>
              <a:t>1. Определить общественно-политическое развитие России в 1990-е</a:t>
            </a:r>
            <a:r>
              <a:rPr lang="en-US"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гг</a:t>
            </a:r>
            <a:endParaRPr lang="ru-RU" sz="2400" b="1" dirty="0">
              <a:latin typeface="Times New Roman" panose="02020603050405020304" pitchFamily="18" charset="0"/>
              <a:cs typeface="Times New Roman" panose="02020603050405020304" pitchFamily="18" charset="0"/>
            </a:endParaRPr>
          </a:p>
          <a:p>
            <a:r>
              <a:rPr lang="ru-RU" sz="2400" b="1" dirty="0">
                <a:latin typeface="Times New Roman" panose="02020603050405020304" pitchFamily="18" charset="0"/>
                <a:cs typeface="Times New Roman" panose="02020603050405020304" pitchFamily="18" charset="0"/>
              </a:rPr>
              <a:t>2. Выяснить экономическое развитие России в 1990-е</a:t>
            </a:r>
            <a:r>
              <a:rPr lang="en-US" sz="2400" b="1" dirty="0">
                <a:latin typeface="Times New Roman" panose="02020603050405020304" pitchFamily="18" charset="0"/>
                <a:cs typeface="Times New Roman" panose="02020603050405020304" pitchFamily="18" charset="0"/>
              </a:rPr>
              <a:t> </a:t>
            </a:r>
            <a:r>
              <a:rPr lang="ru-RU" sz="2400" b="1" dirty="0">
                <a:latin typeface="Times New Roman" pitchFamily="18" charset="0"/>
                <a:cs typeface="Times New Roman" pitchFamily="18" charset="0"/>
              </a:rPr>
              <a:t>гг.</a:t>
            </a:r>
          </a:p>
          <a:p>
            <a:r>
              <a:rPr lang="ru-RU" sz="2400" b="1" dirty="0">
                <a:latin typeface="Times New Roman" pitchFamily="18" charset="0"/>
                <a:cs typeface="Times New Roman" pitchFamily="18" charset="0"/>
              </a:rPr>
              <a:t>3. Выяснить социальное развитие России в 1990-е</a:t>
            </a:r>
            <a:r>
              <a:rPr lang="en-US" sz="2400" b="1" dirty="0">
                <a:latin typeface="Times New Roman" panose="02020603050405020304" pitchFamily="18" charset="0"/>
                <a:cs typeface="Times New Roman" panose="02020603050405020304" pitchFamily="18" charset="0"/>
              </a:rPr>
              <a:t> </a:t>
            </a:r>
            <a:r>
              <a:rPr lang="ru-RU" sz="2400" b="1" dirty="0">
                <a:latin typeface="Times New Roman" pitchFamily="18" charset="0"/>
                <a:cs typeface="Times New Roman" pitchFamily="18" charset="0"/>
              </a:rPr>
              <a:t>гг.</a:t>
            </a:r>
          </a:p>
          <a:p>
            <a:r>
              <a:rPr lang="ru-RU" sz="2400" b="1" dirty="0">
                <a:latin typeface="Times New Roman" pitchFamily="18" charset="0"/>
                <a:cs typeface="Times New Roman" pitchFamily="18" charset="0"/>
              </a:rPr>
              <a:t>4. Установить внешнюю политику России в 1990-е</a:t>
            </a:r>
            <a:r>
              <a:rPr lang="en-US" sz="2400" b="1" dirty="0">
                <a:latin typeface="Times New Roman" panose="02020603050405020304" pitchFamily="18" charset="0"/>
                <a:cs typeface="Times New Roman" panose="02020603050405020304" pitchFamily="18" charset="0"/>
              </a:rPr>
              <a:t> </a:t>
            </a:r>
            <a:r>
              <a:rPr lang="ru-RU" sz="2400" b="1" dirty="0">
                <a:latin typeface="Times New Roman" pitchFamily="18" charset="0"/>
                <a:cs typeface="Times New Roman" pitchFamily="18" charset="0"/>
              </a:rPr>
              <a:t>гг.</a:t>
            </a:r>
          </a:p>
          <a:p>
            <a:r>
              <a:rPr lang="ru-RU" sz="2400" b="1" dirty="0">
                <a:latin typeface="Times New Roman" pitchFamily="18" charset="0"/>
                <a:cs typeface="Times New Roman" pitchFamily="18" charset="0"/>
              </a:rPr>
              <a:t>5. Выяснить основные проблемы развития мирового сообщества в конце </a:t>
            </a:r>
            <a:r>
              <a:rPr lang="en-US" sz="2400" b="1" dirty="0">
                <a:latin typeface="Times New Roman" panose="02020603050405020304" pitchFamily="18" charset="0"/>
                <a:cs typeface="Times New Roman" panose="02020603050405020304" pitchFamily="18" charset="0"/>
              </a:rPr>
              <a:t>XX</a:t>
            </a:r>
            <a:r>
              <a:rPr lang="ru-RU" sz="2400" b="1" dirty="0">
                <a:latin typeface="Times New Roman" panose="02020603050405020304" pitchFamily="18" charset="0"/>
                <a:cs typeface="Times New Roman" panose="02020603050405020304" pitchFamily="18" charset="0"/>
              </a:rPr>
              <a:t> - начале </a:t>
            </a:r>
            <a:r>
              <a:rPr lang="en-US" sz="2400" b="1" dirty="0">
                <a:latin typeface="Times New Roman" panose="02020603050405020304" pitchFamily="18" charset="0"/>
                <a:cs typeface="Times New Roman" panose="02020603050405020304" pitchFamily="18" charset="0"/>
              </a:rPr>
              <a:t>XXI</a:t>
            </a:r>
            <a:r>
              <a:rPr lang="ru-RU" sz="2400" b="1" dirty="0">
                <a:latin typeface="Times New Roman" panose="02020603050405020304" pitchFamily="18" charset="0"/>
                <a:cs typeface="Times New Roman" panose="02020603050405020304" pitchFamily="18" charset="0"/>
              </a:rPr>
              <a:t> </a:t>
            </a:r>
            <a:r>
              <a:rPr lang="ru-RU" sz="2400" b="1" dirty="0" err="1">
                <a:latin typeface="Times New Roman" panose="02020603050405020304" pitchFamily="18" charset="0"/>
                <a:cs typeface="Times New Roman" panose="02020603050405020304" pitchFamily="18" charset="0"/>
              </a:rPr>
              <a:t>вв</a:t>
            </a:r>
            <a:endParaRPr lang="ru-RU" sz="2400" b="1" dirty="0">
              <a:latin typeface="Arial" panose="020B0604020202020204" pitchFamily="34" charset="0"/>
            </a:endParaRPr>
          </a:p>
        </p:txBody>
      </p:sp>
    </p:spTree>
    <p:extLst>
      <p:ext uri="{BB962C8B-B14F-4D97-AF65-F5344CB8AC3E}">
        <p14:creationId xmlns:p14="http://schemas.microsoft.com/office/powerpoint/2010/main" val="34619484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7826" y="0"/>
            <a:ext cx="8176592"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Причины победы Сталина в борьбе за власть</a:t>
            </a:r>
          </a:p>
        </p:txBody>
      </p:sp>
      <p:sp>
        <p:nvSpPr>
          <p:cNvPr id="5" name="Прямоугольник 4"/>
          <p:cNvSpPr/>
          <p:nvPr/>
        </p:nvSpPr>
        <p:spPr>
          <a:xfrm>
            <a:off x="0" y="584775"/>
            <a:ext cx="12072730" cy="5632311"/>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Внутрипартийная борьба после смерти </a:t>
            </a:r>
            <a:r>
              <a:rPr lang="ru-RU" sz="2000" dirty="0" err="1">
                <a:latin typeface="Times New Roman" panose="02020603050405020304" pitchFamily="18" charset="0"/>
                <a:cs typeface="Times New Roman" panose="02020603050405020304" pitchFamily="18" charset="0"/>
              </a:rPr>
              <a:t>Ленина,высокое</a:t>
            </a:r>
            <a:r>
              <a:rPr lang="ru-RU" sz="2000" dirty="0">
                <a:latin typeface="Times New Roman" panose="02020603050405020304" pitchFamily="18" charset="0"/>
                <a:cs typeface="Times New Roman" panose="02020603050405020304" pitchFamily="18" charset="0"/>
              </a:rPr>
              <a:t> самомнение его ближайших соратников</a:t>
            </a:r>
          </a:p>
          <a:p>
            <a:r>
              <a:rPr lang="ru-RU" sz="2000" dirty="0">
                <a:latin typeface="Times New Roman" panose="02020603050405020304" pitchFamily="18" charset="0"/>
                <a:cs typeface="Times New Roman" panose="02020603050405020304" pitchFamily="18" charset="0"/>
              </a:rPr>
              <a:t>Долгое время естественным преемником Ленина считался Лев Троцкий, его ближайший соратник, придерживавшийся сходных взглядов. Однако он встретил сильную внутреннюю оппозицию от Льва Каменева и Григория Зиновьева. Еще до смерти Ленина, с 1923 года, они были в союзе с Иосифом Сталиным. Они считали Сталина идеальным подставным лицом у власти, лишенным харизмы и воли к управлению. </a:t>
            </a:r>
          </a:p>
          <a:p>
            <a:r>
              <a:rPr lang="ru-RU" sz="2000" dirty="0">
                <a:latin typeface="Times New Roman" panose="02020603050405020304" pitchFamily="18" charset="0"/>
                <a:cs typeface="Times New Roman" panose="02020603050405020304" pitchFamily="18" charset="0"/>
              </a:rPr>
              <a:t>Борьба «интеллигентов» против «рабочих»</a:t>
            </a:r>
          </a:p>
          <a:p>
            <a:r>
              <a:rPr lang="ru-RU" sz="2000" dirty="0">
                <a:latin typeface="Times New Roman" panose="02020603050405020304" pitchFamily="18" charset="0"/>
                <a:cs typeface="Times New Roman" panose="02020603050405020304" pitchFamily="18" charset="0"/>
              </a:rPr>
              <a:t>В партии большевиков состояли как левые интеллектуалы, так и выходцы из рабочего класса. Последние тянулись к более понятному им Сталину. Довольно скоро вокруг Сталина образовалась новая сильная группировка, стремившаяся захватить власть. В отчаянии и Каменев, и Зиновьев вступили во временный союз с Троцким Львом, что, однако, не спасло их положения. В 1926 г. все трое утратили свою действительную власть в партии, были сняты со своих постов и в последующие годы ликвидированы. Поддержка Рыкова, Бухарина и Менжинского</a:t>
            </a:r>
          </a:p>
          <a:p>
            <a:r>
              <a:rPr lang="ru-RU" sz="2000" dirty="0">
                <a:latin typeface="Times New Roman" panose="02020603050405020304" pitchFamily="18" charset="0"/>
                <a:cs typeface="Times New Roman" panose="02020603050405020304" pitchFamily="18" charset="0"/>
              </a:rPr>
              <a:t>Сталину нужны были дополнительные союзники, которые позволили бы ему сформировать единый фронт против внутренних противников. Этих помощников будущий диктатор нашел в лице Алексея Рыкова и Николая Бухарина. Его также поддержал глава ОГПУ (реформированной ЧК) — Вячеслав Менжинский. Таким образом, Сталин укрепил свою власть, но формально все время оставался только 1-м секретарем (официальным руководителем партии, а значит и СССР, был Михаил Калинин).</a:t>
            </a:r>
          </a:p>
        </p:txBody>
      </p:sp>
    </p:spTree>
    <p:extLst>
      <p:ext uri="{BB962C8B-B14F-4D97-AF65-F5344CB8AC3E}">
        <p14:creationId xmlns:p14="http://schemas.microsoft.com/office/powerpoint/2010/main" val="35356305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11965" y="2628756"/>
            <a:ext cx="9859617" cy="1754326"/>
          </a:xfrm>
          <a:prstGeom prst="rect">
            <a:avLst/>
          </a:prstGeom>
        </p:spPr>
        <p:txBody>
          <a:bodyPr wrap="square">
            <a:spAutoFit/>
          </a:bodyPr>
          <a:lstStyle/>
          <a:p>
            <a:r>
              <a:rPr lang="ru-RU" sz="3600" dirty="0">
                <a:latin typeface="Times New Roman" panose="02020603050405020304" pitchFamily="18" charset="0"/>
                <a:ea typeface="Calibri" panose="020F0502020204030204" pitchFamily="34" charset="0"/>
              </a:rPr>
              <a:t>Идеология и культура в 1945—1953 гг. Борьба с возникшим свободомыслием. «</a:t>
            </a:r>
            <a:r>
              <a:rPr lang="ru-RU" sz="3600" dirty="0" err="1">
                <a:latin typeface="Times New Roman" panose="02020603050405020304" pitchFamily="18" charset="0"/>
                <a:ea typeface="Calibri" panose="020F0502020204030204" pitchFamily="34" charset="0"/>
              </a:rPr>
              <a:t>Лысенковщина</a:t>
            </a:r>
            <a:r>
              <a:rPr lang="ru-RU" sz="3600" dirty="0">
                <a:latin typeface="Times New Roman" panose="02020603050405020304" pitchFamily="18" charset="0"/>
                <a:ea typeface="Calibri" panose="020F0502020204030204" pitchFamily="34" charset="0"/>
              </a:rPr>
              <a:t>» в науке;</a:t>
            </a:r>
            <a:endParaRPr lang="ru-RU" sz="3600" dirty="0"/>
          </a:p>
        </p:txBody>
      </p:sp>
    </p:spTree>
    <p:extLst>
      <p:ext uri="{BB962C8B-B14F-4D97-AF65-F5344CB8AC3E}">
        <p14:creationId xmlns:p14="http://schemas.microsoft.com/office/powerpoint/2010/main" val="40849861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443841"/>
            <a:ext cx="12192000" cy="3970318"/>
          </a:xfrm>
          <a:prstGeom prst="rect">
            <a:avLst/>
          </a:prstGeom>
        </p:spPr>
        <p:txBody>
          <a:bodyPr wrap="square">
            <a:spAutoFit/>
          </a:bodyPr>
          <a:lstStyle/>
          <a:p>
            <a:pPr algn="just"/>
            <a:r>
              <a:rPr lang="ru-RU" sz="2000" dirty="0">
                <a:latin typeface="Times New Roman" panose="02020603050405020304" pitchFamily="18" charset="0"/>
                <a:cs typeface="Times New Roman" panose="02020603050405020304" pitchFamily="18" charset="0"/>
              </a:rPr>
              <a:t>В конце 1920-х гг. одной из ключевых проблем в советской биологии была проблема наследственности, которую пытались решить ученые уже несколько лет. Их работе мешала </a:t>
            </a:r>
            <a:r>
              <a:rPr lang="ru-RU" sz="2000" dirty="0" err="1">
                <a:latin typeface="Times New Roman" panose="02020603050405020304" pitchFamily="18" charset="0"/>
                <a:cs typeface="Times New Roman" panose="02020603050405020304" pitchFamily="18" charset="0"/>
              </a:rPr>
              <a:t>идеологизация</a:t>
            </a:r>
            <a:r>
              <a:rPr lang="ru-RU" sz="2000" dirty="0">
                <a:latin typeface="Times New Roman" panose="02020603050405020304" pitchFamily="18" charset="0"/>
                <a:cs typeface="Times New Roman" panose="02020603050405020304" pitchFamily="18" charset="0"/>
              </a:rPr>
              <a:t> естественных наук, запрет использовать практику и наработки зарубежных биологов и генетиков. Тех, кто выступал против официальной науки, преследовали.</a:t>
            </a:r>
          </a:p>
          <a:p>
            <a:pPr algn="just"/>
            <a:r>
              <a:rPr lang="ru-RU" sz="2000" dirty="0">
                <a:latin typeface="Times New Roman" panose="02020603050405020304" pitchFamily="18" charset="0"/>
                <a:cs typeface="Times New Roman" panose="02020603050405020304" pitchFamily="18" charset="0"/>
              </a:rPr>
              <a:t> </a:t>
            </a:r>
          </a:p>
          <a:p>
            <a:pPr algn="just"/>
            <a:r>
              <a:rPr lang="ru-RU" sz="2000" dirty="0">
                <a:latin typeface="Times New Roman" panose="02020603050405020304" pitchFamily="18" charset="0"/>
                <a:cs typeface="Times New Roman" panose="02020603050405020304" pitchFamily="18" charset="0"/>
              </a:rPr>
              <a:t>Инакомыслие вообще не допускалось в научной среде, поэтому многие выдающиеся специалисты стали жертвами репрессий, попали в группу врагов народа. Любые научные дискуссии запрещались, а биологов уничтожали. В частности, были убиты Г. Надсон, Я. Парнас, А. Чаянов, Н. Кондратьев, А. </a:t>
            </a:r>
            <a:r>
              <a:rPr lang="ru-RU" sz="2000" dirty="0" err="1">
                <a:latin typeface="Times New Roman" panose="02020603050405020304" pitchFamily="18" charset="0"/>
                <a:cs typeface="Times New Roman" panose="02020603050405020304" pitchFamily="18" charset="0"/>
              </a:rPr>
              <a:t>Кизель</a:t>
            </a:r>
            <a:r>
              <a:rPr lang="ru-RU" sz="2000" dirty="0">
                <a:latin typeface="Times New Roman" panose="02020603050405020304" pitchFamily="18" charset="0"/>
                <a:cs typeface="Times New Roman" panose="02020603050405020304" pitchFamily="18" charset="0"/>
              </a:rPr>
              <a:t>.</a:t>
            </a:r>
          </a:p>
          <a:p>
            <a:pPr algn="just"/>
            <a:r>
              <a:rPr lang="ru-RU" sz="2000" b="0" i="0" dirty="0">
                <a:effectLst/>
                <a:latin typeface="Times New Roman" panose="02020603050405020304" pitchFamily="18" charset="0"/>
                <a:cs typeface="Times New Roman" panose="02020603050405020304" pitchFamily="18" charset="0"/>
              </a:rPr>
              <a:t>Факторы образования:</a:t>
            </a:r>
          </a:p>
          <a:p>
            <a:r>
              <a:rPr lang="ru-RU" dirty="0"/>
              <a:t>1) Существование тоталитарного режима и механизмов репрессий;</a:t>
            </a:r>
          </a:p>
          <a:p>
            <a:r>
              <a:rPr lang="ru-RU" dirty="0"/>
              <a:t>2) Наука должна была служить утверждению социалистической системы;</a:t>
            </a:r>
          </a:p>
          <a:p>
            <a:r>
              <a:rPr lang="ru-RU" dirty="0"/>
              <a:t>3) Особенности политического развития, в том числе существование культа личности;</a:t>
            </a:r>
          </a:p>
          <a:p>
            <a:r>
              <a:rPr lang="ru-RU" dirty="0"/>
              <a:t>4) Коллективизация и индустриализация.</a:t>
            </a:r>
          </a:p>
        </p:txBody>
      </p:sp>
      <p:sp>
        <p:nvSpPr>
          <p:cNvPr id="5" name="Прямоугольник 4"/>
          <p:cNvSpPr/>
          <p:nvPr/>
        </p:nvSpPr>
        <p:spPr>
          <a:xfrm>
            <a:off x="1937546" y="0"/>
            <a:ext cx="7942046" cy="584775"/>
          </a:xfrm>
          <a:prstGeom prst="rect">
            <a:avLst/>
          </a:prstGeom>
        </p:spPr>
        <p:txBody>
          <a:bodyPr wrap="none">
            <a:spAutoFit/>
          </a:bodyPr>
          <a:lstStyle/>
          <a:p>
            <a:r>
              <a:rPr lang="ru-RU" sz="3200" b="1" dirty="0" err="1">
                <a:latin typeface="Times New Roman" panose="02020603050405020304" pitchFamily="18" charset="0"/>
                <a:cs typeface="Times New Roman" panose="02020603050405020304" pitchFamily="18" charset="0"/>
              </a:rPr>
              <a:t>Лысенковщина.Причины</a:t>
            </a:r>
            <a:r>
              <a:rPr lang="ru-RU" sz="3200" b="1" dirty="0">
                <a:latin typeface="Times New Roman" panose="02020603050405020304" pitchFamily="18" charset="0"/>
                <a:cs typeface="Times New Roman" panose="02020603050405020304" pitchFamily="18" charset="0"/>
              </a:rPr>
              <a:t> возникновения</a:t>
            </a:r>
            <a:endParaRPr lang="ru-RU" sz="3200" b="1"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5155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502688"/>
            <a:ext cx="12192000" cy="5078313"/>
          </a:xfrm>
          <a:prstGeom prst="rect">
            <a:avLst/>
          </a:prstGeom>
        </p:spPr>
        <p:txBody>
          <a:bodyPr wrap="square">
            <a:spAutoFit/>
          </a:bodyPr>
          <a:lstStyle/>
          <a:p>
            <a:pPr algn="just"/>
            <a:r>
              <a:rPr lang="ru-RU" dirty="0">
                <a:latin typeface="Times New Roman" panose="02020603050405020304" pitchFamily="18" charset="0"/>
                <a:cs typeface="Times New Roman" panose="02020603050405020304" pitchFamily="18" charset="0"/>
              </a:rPr>
              <a:t>Свое открытие агроном Т. Лысенко сделал в 1928 г., что перевернуло сельскохозяйственное производство и технологии выращивания. </a:t>
            </a:r>
            <a:r>
              <a:rPr lang="ru-RU" dirty="0" err="1">
                <a:latin typeface="Times New Roman" panose="02020603050405020304" pitchFamily="18" charset="0"/>
                <a:cs typeface="Times New Roman" panose="02020603050405020304" pitchFamily="18" charset="0"/>
              </a:rPr>
              <a:t>Лысенковщина</a:t>
            </a:r>
            <a:r>
              <a:rPr lang="ru-RU" dirty="0">
                <a:latin typeface="Times New Roman" panose="02020603050405020304" pitchFamily="18" charset="0"/>
                <a:cs typeface="Times New Roman" panose="02020603050405020304" pitchFamily="18" charset="0"/>
              </a:rPr>
              <a:t> в своем развитии прошла несколько этапов, начавшись в конце 1920-х гг., продолжаясь до середины 1960-х гг.:</a:t>
            </a:r>
          </a:p>
          <a:p>
            <a:pPr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1 этап – 1920-1940-е гг.;</a:t>
            </a:r>
          </a:p>
          <a:p>
            <a:pPr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2 этап – от 1948 г. до начала 1950-х гг.;</a:t>
            </a:r>
          </a:p>
          <a:p>
            <a:pPr algn="just">
              <a:buFont typeface="Arial" panose="020B0604020202020204" pitchFamily="34" charset="0"/>
              <a:buChar char="•"/>
            </a:pPr>
            <a:r>
              <a:rPr lang="ru-RU" dirty="0">
                <a:latin typeface="Times New Roman" panose="02020603050405020304" pitchFamily="18" charset="0"/>
                <a:cs typeface="Times New Roman" panose="02020603050405020304" pitchFamily="18" charset="0"/>
              </a:rPr>
              <a:t>3 этап – 1953-1964 гг.</a:t>
            </a:r>
          </a:p>
          <a:p>
            <a:pPr algn="just"/>
            <a:r>
              <a:rPr lang="ru-RU" dirty="0">
                <a:latin typeface="Times New Roman" panose="02020603050405020304" pitchFamily="18" charset="0"/>
                <a:cs typeface="Times New Roman" panose="02020603050405020304" pitchFamily="18" charset="0"/>
              </a:rPr>
              <a:t>Суть открытия неизвестного до 1928 г. Лысенко состояла в «открытии» так называемой яровизации, что подразумевало охлаждать семена злаковых перед тем, как высаживать их в землю. В странах Европы и Америки подобная технология применялась с середины 19 в., где такой способ изучался и совершенствовался. Результаты исследования Лысенко поддержали всемирно известные ученые, в частности Мичурин, </a:t>
            </a:r>
            <a:r>
              <a:rPr lang="ru-RU" u="sng" dirty="0">
                <a:latin typeface="Times New Roman" panose="02020603050405020304" pitchFamily="18" charset="0"/>
                <a:cs typeface="Times New Roman" panose="02020603050405020304" pitchFamily="18" charset="0"/>
                <a:hlinkClick r:id="rId2"/>
              </a:rPr>
              <a:t>Вавилов</a:t>
            </a:r>
            <a:r>
              <a:rPr lang="ru-RU" dirty="0">
                <a:latin typeface="Times New Roman" panose="02020603050405020304" pitchFamily="18" charset="0"/>
                <a:cs typeface="Times New Roman" panose="02020603050405020304" pitchFamily="18" charset="0"/>
              </a:rPr>
              <a:t> и </a:t>
            </a:r>
            <a:r>
              <a:rPr lang="ru-RU" dirty="0" err="1">
                <a:latin typeface="Times New Roman" panose="02020603050405020304" pitchFamily="18" charset="0"/>
                <a:cs typeface="Times New Roman" panose="02020603050405020304" pitchFamily="18" charset="0"/>
              </a:rPr>
              <a:t>Холдейн</a:t>
            </a:r>
            <a:r>
              <a:rPr lang="ru-RU" dirty="0">
                <a:latin typeface="Times New Roman" panose="02020603050405020304" pitchFamily="18" charset="0"/>
                <a:cs typeface="Times New Roman" panose="02020603050405020304" pitchFamily="18" charset="0"/>
              </a:rPr>
              <a:t>, посвятившие яровизации несколько научных публикаций. Поддержали Лысенко и первые лица государства – Сталин, народный комиссар земледелия А. </a:t>
            </a:r>
            <a:r>
              <a:rPr lang="ru-RU" dirty="0" err="1">
                <a:latin typeface="Times New Roman" panose="02020603050405020304" pitchFamily="18" charset="0"/>
                <a:cs typeface="Times New Roman" panose="02020603050405020304" pitchFamily="18" charset="0"/>
              </a:rPr>
              <a:t>Шлихтер</a:t>
            </a:r>
            <a:r>
              <a:rPr lang="ru-RU" dirty="0">
                <a:latin typeface="Times New Roman" panose="02020603050405020304" pitchFamily="18" charset="0"/>
                <a:cs typeface="Times New Roman" panose="02020603050405020304" pitchFamily="18" charset="0"/>
              </a:rPr>
              <a:t>, любимчики вождя – университетские профессора Максимов и Писарев.</a:t>
            </a:r>
          </a:p>
          <a:p>
            <a:pPr algn="just"/>
            <a:r>
              <a:rPr lang="ru-RU" dirty="0">
                <a:latin typeface="Times New Roman" panose="02020603050405020304" pitchFamily="18" charset="0"/>
                <a:cs typeface="Times New Roman" panose="02020603050405020304" pitchFamily="18" charset="0"/>
              </a:rPr>
              <a:t> </a:t>
            </a:r>
          </a:p>
          <a:p>
            <a:pPr algn="just"/>
            <a:r>
              <a:rPr lang="ru-RU" dirty="0">
                <a:latin typeface="Times New Roman" panose="02020603050405020304" pitchFamily="18" charset="0"/>
                <a:cs typeface="Times New Roman" panose="02020603050405020304" pitchFamily="18" charset="0"/>
              </a:rPr>
              <a:t>Трофим Лысенко, о котором вообще никто не знал, стал героем, гением, народным достоянием, что превратило бывшего агронома во влиятельную особу. Зная об абсурдности подобного «открытия», многие советские биологи боялись выступить против Лысенко и его результатов. Хотя некоторые старались вступать в научные дискуссии о вреде или бесполезности яровизации. Но сталинский режим с такими доводами не мирился, поэтому ученые становились жертвами репрессий, ссылок, арестов.</a:t>
            </a:r>
            <a:endParaRPr lang="ru-RU" b="0" i="0" dirty="0">
              <a:effectLst/>
              <a:latin typeface="Times New Roman" panose="02020603050405020304" pitchFamily="18" charset="0"/>
              <a:cs typeface="Times New Roman" panose="02020603050405020304" pitchFamily="18" charset="0"/>
            </a:endParaRPr>
          </a:p>
        </p:txBody>
      </p:sp>
      <p:sp>
        <p:nvSpPr>
          <p:cNvPr id="5" name="TextBox 4"/>
          <p:cNvSpPr txBox="1"/>
          <p:nvPr/>
        </p:nvSpPr>
        <p:spPr>
          <a:xfrm>
            <a:off x="3697356" y="71453"/>
            <a:ext cx="4452731"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Развитие псевдонауки</a:t>
            </a:r>
          </a:p>
        </p:txBody>
      </p:sp>
    </p:spTree>
    <p:extLst>
      <p:ext uri="{BB962C8B-B14F-4D97-AF65-F5344CB8AC3E}">
        <p14:creationId xmlns:p14="http://schemas.microsoft.com/office/powerpoint/2010/main" val="9856839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338474"/>
            <a:ext cx="12192000" cy="5016758"/>
          </a:xfrm>
          <a:prstGeom prst="rect">
            <a:avLst/>
          </a:prstGeom>
        </p:spPr>
        <p:txBody>
          <a:bodyPr wrap="square">
            <a:spAutoFit/>
          </a:bodyPr>
          <a:lstStyle/>
          <a:p>
            <a:pPr algn="just"/>
            <a:r>
              <a:rPr lang="ru-RU" sz="2000" b="1" dirty="0">
                <a:latin typeface="Times New Roman" panose="02020603050405020304" pitchFamily="18" charset="0"/>
                <a:cs typeface="Times New Roman" panose="02020603050405020304" pitchFamily="18" charset="0"/>
              </a:rPr>
              <a:t>1)  Идеология и культура в послевоенный период.</a:t>
            </a:r>
            <a:r>
              <a:rPr lang="ru-RU" sz="2000" i="1" dirty="0">
                <a:latin typeface="Times New Roman" panose="02020603050405020304" pitchFamily="18" charset="0"/>
                <a:cs typeface="Times New Roman" panose="02020603050405020304" pitchFamily="18" charset="0"/>
              </a:rPr>
              <a:t> </a:t>
            </a:r>
            <a:r>
              <a:rPr lang="ru-RU" sz="2000" dirty="0">
                <a:latin typeface="Times New Roman" panose="02020603050405020304" pitchFamily="18" charset="0"/>
                <a:cs typeface="Times New Roman" panose="02020603050405020304" pitchFamily="18" charset="0"/>
              </a:rPr>
              <a:t>В рамках сталинской политической системы власть продолжала осуществлять тотальный контроль над духовной жизнью народа, используя идеологический комплекс, в состав которого входили несколько основных компонентов.</a:t>
            </a:r>
          </a:p>
          <a:p>
            <a:pPr algn="just"/>
            <a:r>
              <a:rPr lang="ru-RU" sz="2000" b="1" dirty="0">
                <a:latin typeface="Times New Roman" panose="02020603050405020304" pitchFamily="18" charset="0"/>
                <a:cs typeface="Times New Roman" panose="02020603050405020304" pitchFamily="18" charset="0"/>
              </a:rPr>
              <a:t>2) </a:t>
            </a:r>
            <a:r>
              <a:rPr lang="ru-RU" sz="2000" dirty="0">
                <a:latin typeface="Times New Roman" panose="02020603050405020304" pitchFamily="18" charset="0"/>
                <a:cs typeface="Times New Roman" panose="02020603050405020304" pitchFamily="18" charset="0"/>
              </a:rPr>
              <a:t>Большой акцент делался на </a:t>
            </a:r>
            <a:r>
              <a:rPr lang="ru-RU" sz="2000" b="1" dirty="0">
                <a:latin typeface="Times New Roman" panose="02020603050405020304" pitchFamily="18" charset="0"/>
                <a:cs typeface="Times New Roman" panose="02020603050405020304" pitchFamily="18" charset="0"/>
              </a:rPr>
              <a:t>укрепление национально-патриотического чувства</a:t>
            </a:r>
            <a:r>
              <a:rPr lang="ru-RU" sz="2000" dirty="0">
                <a:latin typeface="Times New Roman" panose="02020603050405020304" pitchFamily="18" charset="0"/>
                <a:cs typeface="Times New Roman" panose="02020603050405020304" pitchFamily="18" charset="0"/>
              </a:rPr>
              <a:t>. В массовом сознании развивалось ощущение участия в новом великом деле - восстановлении разрушенной экономики и строительстве будущего своей страны, подчеркивалась вовлеченность советских людей в события всенародного и всемирного масштаба.</a:t>
            </a:r>
          </a:p>
          <a:p>
            <a:pPr algn="just"/>
            <a:r>
              <a:rPr lang="ru-RU" sz="2000" b="1" dirty="0">
                <a:latin typeface="Times New Roman" panose="02020603050405020304" pitchFamily="18" charset="0"/>
                <a:cs typeface="Times New Roman" panose="02020603050405020304" pitchFamily="18" charset="0"/>
              </a:rPr>
              <a:t>3) </a:t>
            </a:r>
            <a:r>
              <a:rPr lang="ru-RU" sz="2000" dirty="0">
                <a:latin typeface="Times New Roman" panose="02020603050405020304" pitchFamily="18" charset="0"/>
                <a:cs typeface="Times New Roman" panose="02020603050405020304" pitchFamily="18" charset="0"/>
              </a:rPr>
              <a:t>При этом пропаганда была направлена на всестороннее </a:t>
            </a:r>
            <a:r>
              <a:rPr lang="ru-RU" sz="2000" b="1" dirty="0">
                <a:latin typeface="Times New Roman" panose="02020603050405020304" pitchFamily="18" charset="0"/>
                <a:cs typeface="Times New Roman" panose="02020603050405020304" pitchFamily="18" charset="0"/>
              </a:rPr>
              <a:t>укрепление культа личности Сталина</a:t>
            </a:r>
            <a:r>
              <a:rPr lang="ru-RU" sz="2000" dirty="0">
                <a:latin typeface="Times New Roman" panose="02020603050405020304" pitchFamily="18" charset="0"/>
                <a:cs typeface="Times New Roman" panose="02020603050405020304" pitchFamily="18" charset="0"/>
              </a:rPr>
              <a:t>. Эта пропаганда пронизывала науку и образование, литературу и искусство.</a:t>
            </a:r>
          </a:p>
          <a:p>
            <a:pPr algn="just"/>
            <a:r>
              <a:rPr lang="ru-RU" sz="2000" b="1" dirty="0">
                <a:latin typeface="Times New Roman" panose="02020603050405020304" pitchFamily="18" charset="0"/>
                <a:cs typeface="Times New Roman" panose="02020603050405020304" pitchFamily="18" charset="0"/>
              </a:rPr>
              <a:t>4) </a:t>
            </a:r>
            <a:r>
              <a:rPr lang="ru-RU" sz="2000" dirty="0">
                <a:latin typeface="Times New Roman" panose="02020603050405020304" pitchFamily="18" charset="0"/>
                <a:cs typeface="Times New Roman" panose="02020603050405020304" pitchFamily="18" charset="0"/>
              </a:rPr>
              <a:t>В ходе </a:t>
            </a:r>
            <a:r>
              <a:rPr lang="ru-RU" sz="2000" b="1" dirty="0">
                <a:latin typeface="Times New Roman" panose="02020603050405020304" pitchFamily="18" charset="0"/>
                <a:cs typeface="Times New Roman" panose="02020603050405020304" pitchFamily="18" charset="0"/>
              </a:rPr>
              <a:t>борьбы с возникшими элементами свободомыслия</a:t>
            </a:r>
            <a:r>
              <a:rPr lang="ru-RU" sz="2000" dirty="0">
                <a:latin typeface="Times New Roman" panose="02020603050405020304" pitchFamily="18" charset="0"/>
                <a:cs typeface="Times New Roman" panose="02020603050405020304" pitchFamily="18" charset="0"/>
              </a:rPr>
              <a:t> были приняты постановления по проблемам литературы. Отдел агитации и пропаганды ЦК ВКП(б) обвинил издательство Советский писатель в переиздании порочивших советскую действительность и государственный аппарат книг Двенадцать стульев и Золотой теленок. Постановления </a:t>
            </a:r>
            <a:r>
              <a:rPr lang="ru-RU" sz="2000" i="1" dirty="0">
                <a:latin typeface="Times New Roman" panose="02020603050405020304" pitchFamily="18" charset="0"/>
                <a:cs typeface="Times New Roman" panose="02020603050405020304" pitchFamily="18" charset="0"/>
              </a:rPr>
              <a:t>О журналах Звезда и Ленинград</a:t>
            </a:r>
            <a:r>
              <a:rPr lang="ru-RU" sz="2000" dirty="0">
                <a:latin typeface="Times New Roman" panose="02020603050405020304" pitchFamily="18" charset="0"/>
                <a:cs typeface="Times New Roman" panose="02020603050405020304" pitchFamily="18" charset="0"/>
              </a:rPr>
              <a:t> (1946 г.) содержали беспощадную критику творчества </a:t>
            </a:r>
            <a:r>
              <a:rPr lang="ru-RU" sz="2000" dirty="0" err="1">
                <a:latin typeface="Times New Roman" panose="02020603050405020304" pitchFamily="18" charset="0"/>
                <a:cs typeface="Times New Roman" panose="02020603050405020304" pitchFamily="18" charset="0"/>
              </a:rPr>
              <a:t>М.Зощенко</a:t>
            </a:r>
            <a:r>
              <a:rPr lang="ru-RU" sz="2000" dirty="0">
                <a:latin typeface="Times New Roman" panose="02020603050405020304" pitchFamily="18" charset="0"/>
                <a:cs typeface="Times New Roman" panose="02020603050405020304" pitchFamily="18" charset="0"/>
              </a:rPr>
              <a:t> и </a:t>
            </a:r>
            <a:r>
              <a:rPr lang="ru-RU" sz="2000" dirty="0" err="1">
                <a:latin typeface="Times New Roman" panose="02020603050405020304" pitchFamily="18" charset="0"/>
                <a:cs typeface="Times New Roman" panose="02020603050405020304" pitchFamily="18" charset="0"/>
              </a:rPr>
              <a:t>А.А.Ахматовой</a:t>
            </a:r>
            <a:r>
              <a:rPr lang="ru-RU" sz="2000" dirty="0">
                <a:latin typeface="Times New Roman" panose="02020603050405020304" pitchFamily="18" charset="0"/>
                <a:cs typeface="Times New Roman" panose="02020603050405020304" pitchFamily="18" charset="0"/>
              </a:rPr>
              <a:t>. Позднее появились аналогичные постановления: О журнале Крокодил (1948 г.), Огонек (1948 г.), Знамя (1949 г.). Итогом этого идеологического наступления стало закрытие ряда журналов, запрещение некоторых литературных произведений.</a:t>
            </a:r>
            <a:endParaRPr lang="ru-RU"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8916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331847"/>
            <a:ext cx="9144000" cy="3170099"/>
          </a:xfrm>
          <a:prstGeom prst="rect">
            <a:avLst/>
          </a:prstGeom>
        </p:spPr>
        <p:txBody>
          <a:bodyPr wrap="square">
            <a:spAutoFit/>
          </a:bodyPr>
          <a:lstStyle/>
          <a:p>
            <a:pPr algn="just"/>
            <a:r>
              <a:rPr lang="ru-RU" sz="2000" dirty="0">
                <a:latin typeface="Times New Roman" panose="02020603050405020304" pitchFamily="18" charset="0"/>
                <a:cs typeface="Times New Roman" panose="02020603050405020304" pitchFamily="18" charset="0"/>
              </a:rPr>
              <a:t>Западная Европа на эти цели получила по плану Маршалла 13 млрд. долл. В СССР главными оставались внутренние источники:</a:t>
            </a:r>
          </a:p>
          <a:p>
            <a:pPr algn="just"/>
            <a:r>
              <a:rPr lang="ru-RU" sz="2000" dirty="0">
                <a:latin typeface="Times New Roman" panose="02020603050405020304" pitchFamily="18" charset="0"/>
                <a:cs typeface="Times New Roman" panose="02020603050405020304" pitchFamily="18" charset="0"/>
              </a:rPr>
              <a:t>- централизованная экономика,</a:t>
            </a:r>
          </a:p>
          <a:p>
            <a:pPr algn="just"/>
            <a:r>
              <a:rPr lang="ru-RU" sz="2000" dirty="0">
                <a:latin typeface="Times New Roman" panose="02020603050405020304" pitchFamily="18" charset="0"/>
                <a:cs typeface="Times New Roman" panose="02020603050405020304" pitchFamily="18" charset="0"/>
              </a:rPr>
              <a:t>- репарации с Германии (в сумме 4,3 </a:t>
            </a:r>
            <a:r>
              <a:rPr lang="ru-RU" sz="2000" dirty="0" err="1">
                <a:latin typeface="Times New Roman" panose="02020603050405020304" pitchFamily="18" charset="0"/>
                <a:cs typeface="Times New Roman" panose="02020603050405020304" pitchFamily="18" charset="0"/>
              </a:rPr>
              <a:t>млрд.рублей</a:t>
            </a:r>
            <a:r>
              <a:rPr lang="ru-RU" sz="2000" dirty="0">
                <a:latin typeface="Times New Roman" panose="02020603050405020304" pitchFamily="18" charset="0"/>
                <a:cs typeface="Times New Roman" panose="02020603050405020304" pitchFamily="18" charset="0"/>
              </a:rPr>
              <a:t>),</a:t>
            </a:r>
          </a:p>
          <a:p>
            <a:pPr algn="just"/>
            <a:r>
              <a:rPr lang="ru-RU" sz="2000" dirty="0">
                <a:latin typeface="Times New Roman" panose="02020603050405020304" pitchFamily="18" charset="0"/>
                <a:cs typeface="Times New Roman" panose="02020603050405020304" pitchFamily="18" charset="0"/>
              </a:rPr>
              <a:t>- перераспределение средств из аграрного сектора в промышленный;</a:t>
            </a:r>
          </a:p>
          <a:p>
            <a:pPr algn="just"/>
            <a:r>
              <a:rPr lang="ru-RU" sz="2000" dirty="0">
                <a:latin typeface="Times New Roman" panose="02020603050405020304" pitchFamily="18" charset="0"/>
                <a:cs typeface="Times New Roman" panose="02020603050405020304" pitchFamily="18" charset="0"/>
              </a:rPr>
              <a:t>- сокращение расходов на социальную сферу;</a:t>
            </a:r>
          </a:p>
          <a:p>
            <a:pPr algn="just"/>
            <a:r>
              <a:rPr lang="ru-RU" sz="2000" dirty="0">
                <a:latin typeface="Times New Roman" panose="02020603050405020304" pitchFamily="18" charset="0"/>
                <a:cs typeface="Times New Roman" panose="02020603050405020304" pitchFamily="18" charset="0"/>
              </a:rPr>
              <a:t>- бесплатный труд узников ГУЛАГа и военнопленных;</a:t>
            </a:r>
          </a:p>
          <a:p>
            <a:pPr algn="just"/>
            <a:r>
              <a:rPr lang="ru-RU" sz="2000" dirty="0">
                <a:latin typeface="Times New Roman" panose="02020603050405020304" pitchFamily="18" charset="0"/>
                <a:cs typeface="Times New Roman" panose="02020603050405020304" pitchFamily="18" charset="0"/>
              </a:rPr>
              <a:t>- денежная реформа 1947 г. и государственные займы.</a:t>
            </a:r>
          </a:p>
          <a:p>
            <a:pPr algn="just"/>
            <a:r>
              <a:rPr lang="ru-RU" sz="2000" dirty="0">
                <a:latin typeface="Times New Roman" panose="02020603050405020304" pitchFamily="18" charset="0"/>
                <a:cs typeface="Times New Roman" panose="02020603050405020304" pitchFamily="18" charset="0"/>
              </a:rPr>
              <a:t>Кроме того, большую роль играл трудовой энтузиазм советских людей в деле строительства новой мирной жизни.</a:t>
            </a:r>
          </a:p>
        </p:txBody>
      </p:sp>
      <p:sp>
        <p:nvSpPr>
          <p:cNvPr id="6" name="Прямоугольник 5"/>
          <p:cNvSpPr/>
          <p:nvPr/>
        </p:nvSpPr>
        <p:spPr>
          <a:xfrm>
            <a:off x="1798347" y="31762"/>
            <a:ext cx="8112990" cy="461665"/>
          </a:xfrm>
          <a:prstGeom prst="rect">
            <a:avLst/>
          </a:prstGeom>
        </p:spPr>
        <p:txBody>
          <a:bodyPr wrap="none">
            <a:spAutoFit/>
          </a:bodyPr>
          <a:lstStyle/>
          <a:p>
            <a:r>
              <a:rPr lang="ru-RU" sz="2400" dirty="0">
                <a:latin typeface="Times New Roman" panose="02020603050405020304" pitchFamily="18" charset="0"/>
                <a:cs typeface="Times New Roman" panose="02020603050405020304" pitchFamily="18" charset="0"/>
              </a:rPr>
              <a:t>Источники восстановления и развития советской экономики</a:t>
            </a:r>
            <a:endParaRPr lang="ru-RU" sz="2400" dirty="0"/>
          </a:p>
        </p:txBody>
      </p:sp>
    </p:spTree>
    <p:extLst>
      <p:ext uri="{BB962C8B-B14F-4D97-AF65-F5344CB8AC3E}">
        <p14:creationId xmlns:p14="http://schemas.microsoft.com/office/powerpoint/2010/main" val="19692707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357395" y="2770826"/>
            <a:ext cx="3536096" cy="655885"/>
          </a:xfrm>
          <a:prstGeom prst="rect">
            <a:avLst/>
          </a:prstGeom>
        </p:spPr>
        <p:txBody>
          <a:bodyPr wrap="none">
            <a:spAutoFit/>
          </a:bodyPr>
          <a:lstStyle/>
          <a:p>
            <a:pPr>
              <a:lnSpc>
                <a:spcPct val="107000"/>
              </a:lnSpc>
              <a:spcAft>
                <a:spcPts val="800"/>
              </a:spcAft>
            </a:pPr>
            <a:r>
              <a:rPr lang="ru-RU" sz="3600" dirty="0" err="1">
                <a:latin typeface="Times New Roman" panose="02020603050405020304" pitchFamily="18" charset="0"/>
                <a:ea typeface="Calibri" panose="020F0502020204030204" pitchFamily="34" charset="0"/>
                <a:cs typeface="Times New Roman" panose="02020603050405020304" pitchFamily="18" charset="0"/>
              </a:rPr>
              <a:t>Десталинизация</a:t>
            </a:r>
            <a:r>
              <a:rPr lang="ru-RU" sz="3600" dirty="0">
                <a:latin typeface="Times New Roman" panose="02020603050405020304" pitchFamily="18" charset="0"/>
                <a:ea typeface="Calibri" panose="020F0502020204030204" pitchFamily="34" charset="0"/>
                <a:cs typeface="Times New Roman" panose="02020603050405020304" pitchFamily="18" charset="0"/>
              </a:rPr>
              <a:t>;</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389963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008" y="1666534"/>
            <a:ext cx="12085983" cy="4708981"/>
          </a:xfrm>
          <a:prstGeom prst="rect">
            <a:avLst/>
          </a:prstGeom>
        </p:spPr>
        <p:txBody>
          <a:bodyPr wrap="square">
            <a:spAutoFit/>
          </a:bodyPr>
          <a:lstStyle/>
          <a:p>
            <a:r>
              <a:rPr lang="ru-RU" sz="2000" dirty="0" err="1">
                <a:latin typeface="Times New Roman" panose="02020603050405020304" pitchFamily="18" charset="0"/>
                <a:cs typeface="Times New Roman" panose="02020603050405020304" pitchFamily="18" charset="0"/>
              </a:rPr>
              <a:t>Десталинизация</a:t>
            </a:r>
            <a:r>
              <a:rPr lang="ru-RU" sz="2000" dirty="0">
                <a:latin typeface="Times New Roman" panose="02020603050405020304" pitchFamily="18" charset="0"/>
                <a:cs typeface="Times New Roman" panose="02020603050405020304" pitchFamily="18" charset="0"/>
              </a:rPr>
              <a:t> – процесс разоблачения культа личности Сталина, который был предпринят Хрущевым на 20 съезде ЦК КПСС в феврале 1956 года. Данный вопрос является важным и малоизученным современной историей. Дело в том, что современные учебники уделяют мало внимания этому вопросу, в то время, как он очень важен, в том числе и для понимания тех процессов, которые происходили в СССР после смерти Сталина и в первые годы правления Хрущева</a:t>
            </a:r>
          </a:p>
          <a:p>
            <a:r>
              <a:rPr lang="ru-RU" sz="2000" dirty="0">
                <a:latin typeface="Times New Roman" panose="02020603050405020304" pitchFamily="18" charset="0"/>
                <a:cs typeface="Times New Roman" panose="02020603050405020304" pitchFamily="18" charset="0"/>
              </a:rPr>
              <a:t>1) Смерть Иосифа Виссарионовича ослабила страх людей к государству. Ведь люди боялись не советский режим, а Сталина, Берию и других. Не случайно после смерти Сталина во многих </a:t>
            </a:r>
            <a:r>
              <a:rPr lang="ru-RU" sz="2000" dirty="0" err="1">
                <a:latin typeface="Times New Roman" panose="02020603050405020304" pitchFamily="18" charset="0"/>
                <a:cs typeface="Times New Roman" panose="02020603050405020304" pitchFamily="18" charset="0"/>
              </a:rPr>
              <a:t>ГУЛАГах</a:t>
            </a:r>
            <a:r>
              <a:rPr lang="ru-RU" sz="2000" dirty="0">
                <a:latin typeface="Times New Roman" panose="02020603050405020304" pitchFamily="18" charset="0"/>
                <a:cs typeface="Times New Roman" panose="02020603050405020304" pitchFamily="18" charset="0"/>
              </a:rPr>
              <a:t> поднялись восстания.</a:t>
            </a:r>
          </a:p>
          <a:p>
            <a:r>
              <a:rPr lang="ru-RU" sz="2000" dirty="0">
                <a:latin typeface="Times New Roman" panose="02020603050405020304" pitchFamily="18" charset="0"/>
                <a:cs typeface="Times New Roman" panose="02020603050405020304" pitchFamily="18" charset="0"/>
              </a:rPr>
              <a:t>2) Многие проблемы в жизни граждан списывались на войну, но с каждым послевоенным годом условия жизни сильно не улучшались (и это в социальном государстве).</a:t>
            </a:r>
          </a:p>
          <a:p>
            <a:r>
              <a:rPr lang="ru-RU" sz="2000" dirty="0">
                <a:latin typeface="Times New Roman" panose="02020603050405020304" pitchFamily="18" charset="0"/>
                <a:cs typeface="Times New Roman" panose="02020603050405020304" pitchFamily="18" charset="0"/>
              </a:rPr>
              <a:t>3) Борьба за власть. Хрущев пытался получить дополнительные «голоса», чтобы удержать власть.</a:t>
            </a:r>
          </a:p>
          <a:p>
            <a:r>
              <a:rPr lang="ru-RU" sz="2000" dirty="0">
                <a:latin typeface="Times New Roman" panose="02020603050405020304" pitchFamily="18" charset="0"/>
                <a:cs typeface="Times New Roman" panose="02020603050405020304" pitchFamily="18" charset="0"/>
              </a:rPr>
              <a:t>4) Назревание недовольства в обществе. Пропаганда рисует картины, что в СССР каждый человек до слез любил свое государство. Реалии же были таковыми, что после смерти Сталина начались массовые демонстрации. Одна из таких демонстраций прошла в Тбилиси и закончилась расстрелом.</a:t>
            </a:r>
          </a:p>
          <a:p>
            <a:endParaRPr lang="ru-RU" sz="20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697356" y="0"/>
            <a:ext cx="5194852" cy="523220"/>
          </a:xfrm>
          <a:prstGeom prst="rect">
            <a:avLst/>
          </a:prstGeom>
          <a:noFill/>
        </p:spPr>
        <p:txBody>
          <a:bodyPr wrap="square" rtlCol="0">
            <a:spAutoFit/>
          </a:bodyPr>
          <a:lstStyle/>
          <a:p>
            <a:r>
              <a:rPr lang="ru-RU" sz="2800" dirty="0" err="1">
                <a:latin typeface="Times New Roman" panose="02020603050405020304" pitchFamily="18" charset="0"/>
                <a:cs typeface="Times New Roman" panose="02020603050405020304" pitchFamily="18" charset="0"/>
              </a:rPr>
              <a:t>Десталинизация</a:t>
            </a:r>
            <a:r>
              <a:rPr lang="ru-RU" sz="2800" dirty="0">
                <a:latin typeface="Times New Roman" panose="02020603050405020304" pitchFamily="18" charset="0"/>
                <a:cs typeface="Times New Roman" panose="02020603050405020304" pitchFamily="18" charset="0"/>
              </a:rPr>
              <a:t>. Причины</a:t>
            </a:r>
          </a:p>
        </p:txBody>
      </p:sp>
    </p:spTree>
    <p:extLst>
      <p:ext uri="{BB962C8B-B14F-4D97-AF65-F5344CB8AC3E}">
        <p14:creationId xmlns:p14="http://schemas.microsoft.com/office/powerpoint/2010/main" val="572733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247147"/>
            <a:ext cx="12192000" cy="4647426"/>
          </a:xfrm>
          <a:prstGeom prst="rect">
            <a:avLst/>
          </a:prstGeom>
        </p:spPr>
        <p:txBody>
          <a:bodyPr wrap="square">
            <a:spAutoFit/>
          </a:bodyPr>
          <a:lstStyle/>
          <a:p>
            <a:pPr algn="just"/>
            <a:r>
              <a:rPr lang="ru-RU" sz="2000" dirty="0">
                <a:latin typeface="Times New Roman" panose="02020603050405020304" pitchFamily="18" charset="0"/>
                <a:cs typeface="Times New Roman" panose="02020603050405020304" pitchFamily="18" charset="0"/>
              </a:rPr>
              <a:t>14-25 февраля 1956 года проходил 20 съезд ЦК КПСС. Это плановое мероприятие в последний свой день вызвало настоящий шок не только в СССР, но и в других социалистических странах. 25 февраля 1956 году Хрущев начал процесс </a:t>
            </a:r>
            <a:r>
              <a:rPr lang="ru-RU" sz="2000" dirty="0" err="1">
                <a:latin typeface="Times New Roman" panose="02020603050405020304" pitchFamily="18" charset="0"/>
                <a:cs typeface="Times New Roman" panose="02020603050405020304" pitchFamily="18" charset="0"/>
              </a:rPr>
              <a:t>десталинизации</a:t>
            </a:r>
            <a:r>
              <a:rPr lang="ru-RU" sz="2000" dirty="0">
                <a:latin typeface="Times New Roman" panose="02020603050405020304" pitchFamily="18" charset="0"/>
                <a:cs typeface="Times New Roman" panose="02020603050405020304" pitchFamily="18" charset="0"/>
              </a:rPr>
              <a:t> в обществе.</a:t>
            </a:r>
          </a:p>
          <a:p>
            <a:r>
              <a:rPr lang="ru-RU" dirty="0"/>
              <a:t>Вот вкратце основные мысли, высказанные Хрущевым:</a:t>
            </a:r>
          </a:p>
          <a:p>
            <a:r>
              <a:rPr lang="ru-RU" dirty="0"/>
              <a:t>1) Ленин был великим человеком, а у Сталина были сплошные недостатки.</a:t>
            </a:r>
          </a:p>
          <a:p>
            <a:r>
              <a:rPr lang="ru-RU" dirty="0"/>
              <a:t>2) Массовые репрессии проводились без согласования с Политбюро.</a:t>
            </a:r>
          </a:p>
          <a:p>
            <a:r>
              <a:rPr lang="ru-RU" dirty="0"/>
              <a:t>3) Загадочный характер убийства Кирова, после чего начались репрессии (арест Николаева и тут же отпустили его; смерить чекиста, приставленного к Кирову, в момент доставки того на допрос).</a:t>
            </a:r>
          </a:p>
          <a:p>
            <a:r>
              <a:rPr lang="ru-RU" dirty="0"/>
              <a:t>4) Беспредел в НКВД с вынуждением давать нужные показания, фальсификациями и прочим.</a:t>
            </a:r>
          </a:p>
          <a:p>
            <a:r>
              <a:rPr lang="ru-RU" dirty="0"/>
              <a:t>5) Были многочисленные данные о подготовке к войне (в том числе и в апреле 1941 от Черчилля), но Сталин их игнорировал.</a:t>
            </a:r>
          </a:p>
          <a:p>
            <a:r>
              <a:rPr lang="ru-RU" dirty="0"/>
              <a:t>6) Отрицание решающей роли Сталина в победе. Также затрагивался вопрос того, что полководческие таланты вождя сильно преувеличены.</a:t>
            </a:r>
          </a:p>
          <a:p>
            <a:r>
              <a:rPr lang="ru-RU" dirty="0"/>
              <a:t>7) Массовые репрессии командиров, которые победно прошли войну. Виток репрессий после войны был необоснованным.</a:t>
            </a:r>
          </a:p>
          <a:p>
            <a:pPr algn="just"/>
            <a:endParaRPr lang="ru-RU" sz="2000" b="0" i="0" dirty="0">
              <a:effectLst/>
              <a:latin typeface="Times New Roman" panose="02020603050405020304" pitchFamily="18" charset="0"/>
              <a:cs typeface="Times New Roman" panose="02020603050405020304" pitchFamily="18" charset="0"/>
            </a:endParaRPr>
          </a:p>
        </p:txBody>
      </p:sp>
      <p:sp>
        <p:nvSpPr>
          <p:cNvPr id="5" name="Прямоугольник 4"/>
          <p:cNvSpPr/>
          <p:nvPr/>
        </p:nvSpPr>
        <p:spPr>
          <a:xfrm>
            <a:off x="2504056" y="0"/>
            <a:ext cx="6812827" cy="523220"/>
          </a:xfrm>
          <a:prstGeom prst="rect">
            <a:avLst/>
          </a:prstGeom>
        </p:spPr>
        <p:txBody>
          <a:bodyPr wrap="none">
            <a:spAutoFit/>
          </a:bodyPr>
          <a:lstStyle/>
          <a:p>
            <a:pPr algn="ctr"/>
            <a:r>
              <a:rPr lang="ru-RU" sz="2800" dirty="0">
                <a:latin typeface="Times New Roman" panose="02020603050405020304" pitchFamily="18" charset="0"/>
                <a:cs typeface="Times New Roman" panose="02020603050405020304" pitchFamily="18" charset="0"/>
              </a:rPr>
              <a:t>Выступление Хрущева на 20 съезде партии</a:t>
            </a:r>
          </a:p>
        </p:txBody>
      </p:sp>
    </p:spTree>
    <p:extLst>
      <p:ext uri="{BB962C8B-B14F-4D97-AF65-F5344CB8AC3E}">
        <p14:creationId xmlns:p14="http://schemas.microsoft.com/office/powerpoint/2010/main" val="3156054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377580"/>
            <a:ext cx="12072730" cy="3785652"/>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30 июня 1956 года вышло постановление ЦК КПСС «О преодолении культа личности и его последствий». В нем делался акцент на следующих моментах:</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Критика Сталина, но не партии. Делался особый акцент на том, что Сталин творил зло, потому что не прислушивался к партии. Теперь же все изменится. Но при этом подчеркивалось, что культ партии – допустим.</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Определялись рамки критики. Позволить всем критиковать всё, что связано с именем Сталина, нельзя было позволить. Поэтому определялись рамки: репрессии, военные просчеты, личные качества и т.д.</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К тем, кто не придерживался дозволенных рамок, должны были применяться репрессии и наказания.</a:t>
            </a:r>
            <a:endParaRPr lang="ru-RU"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97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45704" y="2275680"/>
            <a:ext cx="10257183" cy="1673150"/>
          </a:xfrm>
          <a:prstGeom prst="rect">
            <a:avLst/>
          </a:prstGeom>
        </p:spPr>
        <p:txBody>
          <a:bodyPr wrap="square">
            <a:spAutoFit/>
          </a:bodyPr>
          <a:lstStyle/>
          <a:p>
            <a:pPr>
              <a:lnSpc>
                <a:spcPct val="107000"/>
              </a:lnSpc>
              <a:spcAft>
                <a:spcPts val="800"/>
              </a:spcAft>
            </a:pPr>
            <a:r>
              <a:rPr lang="ru-RU" sz="3200" dirty="0">
                <a:latin typeface="Times New Roman" panose="02020603050405020304" pitchFamily="18" charset="0"/>
                <a:ea typeface="Calibri" panose="020F0502020204030204" pitchFamily="34" charset="0"/>
                <a:cs typeface="Times New Roman" panose="02020603050405020304" pitchFamily="18" charset="0"/>
              </a:rPr>
              <a:t>Восстановление и развитие советской экономики. Ужесточение экономической политики. Положение в сельском хозяйстве;</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0996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252869" y="2278088"/>
            <a:ext cx="8030817" cy="1870705"/>
          </a:xfrm>
          <a:prstGeom prst="rect">
            <a:avLst/>
          </a:prstGeom>
        </p:spPr>
        <p:txBody>
          <a:bodyPr wrap="square">
            <a:spAutoFit/>
          </a:bodyPr>
          <a:lstStyle/>
          <a:p>
            <a:pPr>
              <a:lnSpc>
                <a:spcPct val="107000"/>
              </a:lnSpc>
              <a:spcAft>
                <a:spcPts val="800"/>
              </a:spcAft>
            </a:pPr>
            <a:r>
              <a:rPr lang="ru-RU" sz="3600" dirty="0">
                <a:latin typeface="Times New Roman" panose="02020603050405020304" pitchFamily="18" charset="0"/>
                <a:ea typeface="Calibri" panose="020F0502020204030204" pitchFamily="34" charset="0"/>
                <a:cs typeface="Times New Roman" panose="02020603050405020304" pitchFamily="18" charset="0"/>
              </a:rPr>
              <a:t>Общественно-политическое развитие СССР в начале 1960- середине 1980-х гг. Диссидентское движение;</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69967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166843"/>
            <a:ext cx="12192000" cy="3416320"/>
          </a:xfrm>
          <a:prstGeom prst="rect">
            <a:avLst/>
          </a:prstGeom>
        </p:spPr>
        <p:txBody>
          <a:bodyPr wrap="square">
            <a:spAutoFit/>
          </a:bodyPr>
          <a:lstStyle/>
          <a:p>
            <a:r>
              <a:rPr lang="ru-RU" sz="2400" dirty="0">
                <a:latin typeface="Times New Roman" panose="02020603050405020304" pitchFamily="18" charset="0"/>
                <a:cs typeface="Times New Roman" panose="02020603050405020304" pitchFamily="18" charset="0"/>
              </a:rPr>
              <a:t>Диссидентское движение в СССР пришлось на 60 - 80 годы ХХ века. Диссидент - несогласный, инакомыслящий, человек, обладающий иным мировоззрением, отличающимся от принятых норм идеологии, господствующей в стране. Сегодня стало очень модным все неудачи внешней и внутренней политики списывать на деятельность диссидентов,  но это не соответствует действительности, поскольку большая часть этих людей искренне желала добра своей стране. Суть диссидентского движения заключалась в борьбе за права человека. Их представители никогда не говорили, что СССР это плохая страна или нужно провести революцию против действующей власти. Речь шла только о том, что действующая система управления внутри страны мешает эффективному развитию.</a:t>
            </a:r>
          </a:p>
        </p:txBody>
      </p:sp>
      <p:sp>
        <p:nvSpPr>
          <p:cNvPr id="5" name="Прямоугольник 4"/>
          <p:cNvSpPr/>
          <p:nvPr/>
        </p:nvSpPr>
        <p:spPr>
          <a:xfrm>
            <a:off x="3429949" y="0"/>
            <a:ext cx="5332101" cy="523220"/>
          </a:xfrm>
          <a:prstGeom prst="rect">
            <a:avLst/>
          </a:prstGeom>
        </p:spPr>
        <p:txBody>
          <a:bodyPr wrap="none">
            <a:spAutoFit/>
          </a:bodyPr>
          <a:lstStyle/>
          <a:p>
            <a:r>
              <a:rPr lang="ru-RU" sz="2800" dirty="0">
                <a:latin typeface="Times New Roman" panose="02020603050405020304" pitchFamily="18" charset="0"/>
                <a:cs typeface="Times New Roman" panose="02020603050405020304" pitchFamily="18" charset="0"/>
              </a:rPr>
              <a:t>Диссидентское движение в СССР</a:t>
            </a:r>
          </a:p>
        </p:txBody>
      </p:sp>
    </p:spTree>
    <p:extLst>
      <p:ext uri="{BB962C8B-B14F-4D97-AF65-F5344CB8AC3E}">
        <p14:creationId xmlns:p14="http://schemas.microsoft.com/office/powerpoint/2010/main" val="4204709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539991"/>
            <a:ext cx="9144000" cy="2308324"/>
          </a:xfrm>
          <a:prstGeom prst="rect">
            <a:avLst/>
          </a:prstGeom>
        </p:spPr>
        <p:txBody>
          <a:bodyPr wrap="square">
            <a:spAutoFit/>
          </a:bodyPr>
          <a:lstStyle/>
          <a:p>
            <a:pPr algn="just"/>
            <a:r>
              <a:rPr lang="ru-RU" sz="2400" dirty="0">
                <a:latin typeface="Times New Roman" panose="02020603050405020304" pitchFamily="18" charset="0"/>
                <a:cs typeface="Times New Roman" panose="02020603050405020304" pitchFamily="18" charset="0"/>
              </a:rPr>
              <a:t>Основные этапы развития диссидентства и инакомыслия в СССР:</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1964-1972 - Генезис.</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1973-1974 - Непосредственное зарождение. Первый кризис.</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1974-1979 - Получение международного признания, а также денег из заграницы.</a:t>
            </a:r>
          </a:p>
          <a:p>
            <a:pPr>
              <a:buFont typeface="Arial" panose="020B0604020202020204" pitchFamily="34" charset="0"/>
              <a:buChar char="•"/>
            </a:pPr>
            <a:r>
              <a:rPr lang="ru-RU" sz="2400" dirty="0">
                <a:latin typeface="Times New Roman" panose="02020603050405020304" pitchFamily="18" charset="0"/>
                <a:cs typeface="Times New Roman" panose="02020603050405020304" pitchFamily="18" charset="0"/>
              </a:rPr>
              <a:t>1980-1984 - Второй кризис. Разгром движения.</a:t>
            </a:r>
            <a:endParaRPr lang="ru-RU" sz="2400" b="0" i="0" dirty="0">
              <a:effectLst/>
              <a:latin typeface="Times New Roman" panose="02020603050405020304" pitchFamily="18" charset="0"/>
              <a:cs typeface="Times New Roman" panose="02020603050405020304" pitchFamily="18" charset="0"/>
            </a:endParaRPr>
          </a:p>
        </p:txBody>
      </p:sp>
      <p:sp>
        <p:nvSpPr>
          <p:cNvPr id="3" name="Прямоугольник 2"/>
          <p:cNvSpPr/>
          <p:nvPr/>
        </p:nvSpPr>
        <p:spPr>
          <a:xfrm>
            <a:off x="4298456" y="0"/>
            <a:ext cx="3595088" cy="584775"/>
          </a:xfrm>
          <a:prstGeom prst="rect">
            <a:avLst/>
          </a:prstGeom>
        </p:spPr>
        <p:txBody>
          <a:bodyPr wrap="none">
            <a:spAutoFit/>
          </a:bodyPr>
          <a:lstStyle/>
          <a:p>
            <a:pPr algn="ctr"/>
            <a:r>
              <a:rPr lang="ru-RU" sz="3200" dirty="0">
                <a:latin typeface="Times New Roman" panose="02020603050405020304" pitchFamily="18" charset="0"/>
                <a:cs typeface="Times New Roman" panose="02020603050405020304" pitchFamily="18" charset="0"/>
              </a:rPr>
              <a:t>Этапы становления</a:t>
            </a:r>
          </a:p>
        </p:txBody>
      </p:sp>
    </p:spTree>
    <p:extLst>
      <p:ext uri="{BB962C8B-B14F-4D97-AF65-F5344CB8AC3E}">
        <p14:creationId xmlns:p14="http://schemas.microsoft.com/office/powerpoint/2010/main" val="428988634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8591" y="0"/>
            <a:ext cx="2305878"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Состав</a:t>
            </a:r>
          </a:p>
        </p:txBody>
      </p:sp>
      <p:sp>
        <p:nvSpPr>
          <p:cNvPr id="3" name="Прямоугольник 2"/>
          <p:cNvSpPr/>
          <p:nvPr/>
        </p:nvSpPr>
        <p:spPr>
          <a:xfrm>
            <a:off x="0" y="1096406"/>
            <a:ext cx="12192000" cy="5016758"/>
          </a:xfrm>
          <a:prstGeom prst="rect">
            <a:avLst/>
          </a:prstGeom>
        </p:spPr>
        <p:txBody>
          <a:bodyPr wrap="square">
            <a:spAutoFit/>
          </a:bodyPr>
          <a:lstStyle/>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Социал-демократы. Наиболее яркие представители Рой и  Жорес Медведевы. Эта группа занималась критикой действующей власти с точки зрения марксистской идеологии. То есть они говорили, что происходящие в СССР не является социалистическим государством, и на самом деле Маркс имел совершенно другое в виду. Отчасти они были правы, но следует понимать, что марксистская идеология была исключительно теоретической, а СССР существовал на практике.</a:t>
            </a:r>
          </a:p>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Либералы. Наиболее яркий представитель - академик Сахаров. К этой группе относятся ученые, которые с научной точки зрения доносили свое видение проблем внутри страны. Главная их претензия заключалась в том, что действующая партийная система и действующая система власти не позволяет стране развиваться и не позволяет развиваться прежде всего науке.  В этом они были правы. Достаточно просто посмотреть на количество нобелевских лауреатов по техническим областям, чтобы всё стало на свои места. В 50-е годы у СССР 3 лауреата по физике и 1 по химии. В 60-е годы у СССР 3 лауреата по физике, никого по химии. В 70-е годы у СССР 1 лауреат по физике, никого по химии. В 80-е годы у СССР не было ни одного лауреата по физике и химии.</a:t>
            </a:r>
          </a:p>
          <a:p>
            <a:pPr>
              <a:buFont typeface="Arial" panose="020B0604020202020204" pitchFamily="34" charset="0"/>
              <a:buChar char="•"/>
            </a:pPr>
            <a:r>
              <a:rPr lang="ru-RU" sz="2000" dirty="0">
                <a:latin typeface="Times New Roman" panose="02020603050405020304" pitchFamily="18" charset="0"/>
                <a:cs typeface="Times New Roman" panose="02020603050405020304" pitchFamily="18" charset="0"/>
              </a:rPr>
              <a:t>“Почвенники”. Яркий представитель Солженицын. Учениками можно назвать людей, которые выступали с точки зрения христианской идеологии и самобытности России. Именно с этих двух категорий они критиковали действующую систему.</a:t>
            </a:r>
            <a:endParaRPr lang="ru-RU"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27847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071069" y="2916600"/>
            <a:ext cx="6082499" cy="655885"/>
          </a:xfrm>
          <a:prstGeom prst="rect">
            <a:avLst/>
          </a:prstGeom>
        </p:spPr>
        <p:txBody>
          <a:bodyPr wrap="none">
            <a:spAutoFit/>
          </a:bodyPr>
          <a:lstStyle/>
          <a:p>
            <a:pPr>
              <a:lnSpc>
                <a:spcPct val="107000"/>
              </a:lnSpc>
              <a:spcAft>
                <a:spcPts val="800"/>
              </a:spcAft>
            </a:pPr>
            <a:r>
              <a:rPr lang="ru-RU" sz="3600" dirty="0">
                <a:latin typeface="Times New Roman" panose="02020603050405020304" pitchFamily="18" charset="0"/>
                <a:ea typeface="Calibri" panose="020F0502020204030204" pitchFamily="34" charset="0"/>
                <a:cs typeface="Times New Roman" panose="02020603050405020304" pitchFamily="18" charset="0"/>
              </a:rPr>
              <a:t>Феномен советской культуры.</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83229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603511"/>
            <a:ext cx="12192000" cy="2677656"/>
          </a:xfrm>
          <a:prstGeom prst="rect">
            <a:avLst/>
          </a:prstGeom>
        </p:spPr>
        <p:txBody>
          <a:bodyPr wrap="square">
            <a:spAutoFit/>
          </a:bodyPr>
          <a:lstStyle/>
          <a:p>
            <a:r>
              <a:rPr lang="ru-RU" sz="2800" dirty="0">
                <a:latin typeface="Times New Roman" panose="02020603050405020304" pitchFamily="18" charset="0"/>
                <a:cs typeface="Times New Roman" panose="02020603050405020304" pitchFamily="18" charset="0"/>
              </a:rPr>
              <a:t>Советский период в истории России продолжался 74 года и за это время сложился феномен советской культуры. Советская культура – это сложное и противоречивое явление, объединяющее, с одной стороны, тоталитарную мифологию, догматическую идеологию, подавление инакомыслия, </a:t>
            </a:r>
            <a:r>
              <a:rPr lang="ru-RU" sz="2800" dirty="0" err="1">
                <a:latin typeface="Times New Roman" panose="02020603050405020304" pitchFamily="18" charset="0"/>
                <a:cs typeface="Times New Roman" panose="02020603050405020304" pitchFamily="18" charset="0"/>
              </a:rPr>
              <a:t>примитизированное</a:t>
            </a:r>
            <a:r>
              <a:rPr lang="ru-RU" sz="2800" dirty="0">
                <a:latin typeface="Times New Roman" panose="02020603050405020304" pitchFamily="18" charset="0"/>
                <a:cs typeface="Times New Roman" panose="02020603050405020304" pitchFamily="18" charset="0"/>
              </a:rPr>
              <a:t> искусство, а с другой – несомненные культурные достижения мирового значения.</a:t>
            </a:r>
          </a:p>
        </p:txBody>
      </p:sp>
    </p:spTree>
    <p:extLst>
      <p:ext uri="{BB962C8B-B14F-4D97-AF65-F5344CB8AC3E}">
        <p14:creationId xmlns:p14="http://schemas.microsoft.com/office/powerpoint/2010/main" val="34964766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346111"/>
            <a:ext cx="12192000" cy="5324535"/>
          </a:xfrm>
          <a:prstGeom prst="rect">
            <a:avLst/>
          </a:prstGeom>
        </p:spPr>
        <p:txBody>
          <a:bodyPr wrap="square">
            <a:spAutoFit/>
          </a:bodyPr>
          <a:lstStyle/>
          <a:p>
            <a:pPr algn="just"/>
            <a:r>
              <a:rPr lang="ru-RU" sz="2000" dirty="0">
                <a:latin typeface="Times New Roman" panose="02020603050405020304" pitchFamily="18" charset="0"/>
                <a:cs typeface="Times New Roman" panose="02020603050405020304" pitchFamily="18" charset="0"/>
              </a:rPr>
              <a:t>В первые послеоктябрьские годы культивируется революционный авангардизм и отрицание традиционных видов искусства. Революция воспринимается как глобально-планетарный переворот и интерпретируется утопически. В архитектуре возникает максимально выраженный символический функционализм и отказ от декора (Татлин, Руднев, Веснин). В прикладном искусстве также доминируют конструктивизм и функционализм. В 30-е годы появляется классическая школа архитектора Жолтовского, наблюдается постепенное развитие </a:t>
            </a:r>
            <a:r>
              <a:rPr lang="ru-RU" sz="2000" dirty="0" err="1">
                <a:latin typeface="Times New Roman" panose="02020603050405020304" pitchFamily="18" charset="0"/>
                <a:cs typeface="Times New Roman" panose="02020603050405020304" pitchFamily="18" charset="0"/>
              </a:rPr>
              <a:t>ампироподобной</a:t>
            </a:r>
            <a:r>
              <a:rPr lang="ru-RU" sz="2000" dirty="0">
                <a:latin typeface="Times New Roman" panose="02020603050405020304" pitchFamily="18" charset="0"/>
                <a:cs typeface="Times New Roman" panose="02020603050405020304" pitchFamily="18" charset="0"/>
              </a:rPr>
              <a:t> декоративности, что в последствии приводит к пышному расцвету «сталинского» барокко (ВДНХ и послевоенное московское метро). В хрущевский период ведется решительная борьба с архитектурными излишествами «сталинского» барокко и предпринимаются попытки возродить конструктивизм. В эпохе «застоя» господствует архитектурная эклектика.</a:t>
            </a:r>
          </a:p>
          <a:p>
            <a:pPr algn="just"/>
            <a:r>
              <a:rPr lang="ru-RU" sz="2000" dirty="0">
                <a:latin typeface="Times New Roman" panose="02020603050405020304" pitchFamily="18" charset="0"/>
                <a:cs typeface="Times New Roman" panose="02020603050405020304" pitchFamily="18" charset="0"/>
              </a:rPr>
              <a:t>В музыке 20- начала 30-х </a:t>
            </a:r>
            <a:r>
              <a:rPr lang="ru-RU" sz="2000" dirty="0" err="1">
                <a:latin typeface="Times New Roman" panose="02020603050405020304" pitchFamily="18" charset="0"/>
                <a:cs typeface="Times New Roman" panose="02020603050405020304" pitchFamily="18" charset="0"/>
              </a:rPr>
              <a:t>г.г</a:t>
            </a:r>
            <a:r>
              <a:rPr lang="ru-RU" sz="2000" dirty="0">
                <a:latin typeface="Times New Roman" panose="02020603050405020304" pitchFamily="18" charset="0"/>
                <a:cs typeface="Times New Roman" panose="02020603050405020304" pitchFamily="18" charset="0"/>
              </a:rPr>
              <a:t>. царят абстрактно-плакатная героика, диатонические интонации и маршевая ритмика, сменяемые трагическим оптимизмом в творчестве Шостаковича и Прокофьева. В последующие годы музыка обретает стилистическую строгость и в таком качестве ей придается значение официально-государственного стиля. Противостояние этому стилю – творчество Шостаковича. В годы войны наблюдается некоторое оздоровление музыки. В послевоенное время имеет место отрыв официального стиля от народных основ, проникновение западных музыкальных течений и возникновение музыкального андеграунда (подпольного искусства) с последующей его легализацией (</a:t>
            </a:r>
            <a:r>
              <a:rPr lang="ru-RU" sz="2000" dirty="0" err="1">
                <a:latin typeface="Times New Roman" panose="02020603050405020304" pitchFamily="18" charset="0"/>
                <a:cs typeface="Times New Roman" panose="02020603050405020304" pitchFamily="18" charset="0"/>
              </a:rPr>
              <a:t>Шнитке</a:t>
            </a:r>
            <a:r>
              <a:rPr lang="ru-RU" sz="2000" dirty="0">
                <a:latin typeface="Times New Roman" panose="02020603050405020304" pitchFamily="18" charset="0"/>
                <a:cs typeface="Times New Roman" panose="02020603050405020304" pitchFamily="18" charset="0"/>
              </a:rPr>
              <a:t>, Денисов, Губайдуллина). В годы «застоя» и перестройки стремительно развивается рок-музыка, музыкальная </a:t>
            </a:r>
            <a:r>
              <a:rPr lang="ru-RU" sz="2000" dirty="0" err="1">
                <a:latin typeface="Times New Roman" panose="02020603050405020304" pitchFamily="18" charset="0"/>
                <a:cs typeface="Times New Roman" panose="02020603050405020304" pitchFamily="18" charset="0"/>
              </a:rPr>
              <a:t>масскультура</a:t>
            </a:r>
            <a:r>
              <a:rPr lang="ru-RU" sz="2000" dirty="0">
                <a:latin typeface="Times New Roman" panose="02020603050405020304" pitchFamily="18" charset="0"/>
                <a:cs typeface="Times New Roman" panose="02020603050405020304" pitchFamily="18" charset="0"/>
              </a:rPr>
              <a:t> и кич.</a:t>
            </a:r>
            <a:endParaRPr lang="ru-RU" sz="2000" b="0" i="0" dirty="0">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4625009" y="0"/>
            <a:ext cx="4041913" cy="584775"/>
          </a:xfrm>
          <a:prstGeom prst="rect">
            <a:avLst/>
          </a:prstGeom>
          <a:noFill/>
        </p:spPr>
        <p:txBody>
          <a:bodyPr wrap="square" rtlCol="0">
            <a:spAutoFit/>
          </a:bodyPr>
          <a:lstStyle/>
          <a:p>
            <a:r>
              <a:rPr lang="ru-RU" sz="3200" dirty="0">
                <a:latin typeface="Times New Roman" panose="02020603050405020304" pitchFamily="18" charset="0"/>
                <a:cs typeface="Times New Roman" panose="02020603050405020304" pitchFamily="18" charset="0"/>
              </a:rPr>
              <a:t>Культура в СССР</a:t>
            </a:r>
          </a:p>
        </p:txBody>
      </p:sp>
    </p:spTree>
    <p:extLst>
      <p:ext uri="{BB962C8B-B14F-4D97-AF65-F5344CB8AC3E}">
        <p14:creationId xmlns:p14="http://schemas.microsoft.com/office/powerpoint/2010/main" val="42474176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375999"/>
            <a:ext cx="12192000" cy="4708981"/>
          </a:xfrm>
          <a:prstGeom prst="rect">
            <a:avLst/>
          </a:prstGeom>
        </p:spPr>
        <p:txBody>
          <a:bodyPr wrap="square">
            <a:spAutoFit/>
          </a:bodyPr>
          <a:lstStyle/>
          <a:p>
            <a:pPr algn="just"/>
            <a:r>
              <a:rPr lang="ru-RU" sz="2000" dirty="0">
                <a:latin typeface="Times New Roman" panose="02020603050405020304" pitchFamily="18" charset="0"/>
                <a:cs typeface="Times New Roman" panose="02020603050405020304" pitchFamily="18" charset="0"/>
              </a:rPr>
              <a:t>Дальнейшее развитие культуры (и литературы в частности) шло трудно, особенно после провозглашения в качестве основополагающего творческого социалистического реализма. Произведения, которые не отвечали требованиям социалистического реализма, не издавались. Такая участь постигла роман «Мастер и Маргарита» М. Булгакова, «Ювенильное море», «Котлован» А. Платонова, «Реквием» А. Ахматовой. Под запретом оказалось творчество представителей русского авангарда и репрессированных В. Мейерхольда, Б. Пильняка, О. Мандельштама. Писатели при первой возможности все равно печатались, например, в самиздатовских журнала. Первым таким журналом стал «Синтаксис», представленный читателям произведения В. Шаламова, Б. Окуджавы, В. Некрасова, Б. Ахмадулиной и др. В стране рождалось диссидентское движение. Власти не могли допустить свободомыслия, выпустить литераторов из-под идеологического контроля. Исключение Б. Пастернака из Союза писателей за опубликованный на Западе роман «Доктор Живаго» и его вынужденный отказ от Нобелевской премии в очередной раз подвели черту в отношениях между властью и художественной интеллигенцией.</a:t>
            </a:r>
          </a:p>
          <a:p>
            <a:pPr algn="just"/>
            <a:r>
              <a:rPr lang="ru-RU" sz="2000" dirty="0">
                <a:latin typeface="Times New Roman" panose="02020603050405020304" pitchFamily="18" charset="0"/>
                <a:cs typeface="Times New Roman" panose="02020603050405020304" pitchFamily="18" charset="0"/>
              </a:rPr>
              <a:t>Но литература развивалась и по-прежнему правдиво отражала жизнь. Социально-экономические проблемы и трудности, рост </a:t>
            </a:r>
            <a:r>
              <a:rPr lang="ru-RU" sz="2000" dirty="0" err="1">
                <a:latin typeface="Times New Roman" panose="02020603050405020304" pitchFamily="18" charset="0"/>
                <a:cs typeface="Times New Roman" panose="02020603050405020304" pitchFamily="18" charset="0"/>
              </a:rPr>
              <a:t>бездуховности</a:t>
            </a:r>
            <a:r>
              <a:rPr lang="ru-RU" sz="2000" dirty="0">
                <a:latin typeface="Times New Roman" panose="02020603050405020304" pitchFamily="18" charset="0"/>
                <a:cs typeface="Times New Roman" panose="02020603050405020304" pitchFamily="18" charset="0"/>
              </a:rPr>
              <a:t>, симптомы нравственной болезни, утрата смысла жизни, трагизм бытия – все это находит яркое выражение в творчестве В. Распутина, А. Вампилова, В. Розова, А. </a:t>
            </a:r>
            <a:r>
              <a:rPr lang="ru-RU" sz="2000" dirty="0" err="1">
                <a:latin typeface="Times New Roman" panose="02020603050405020304" pitchFamily="18" charset="0"/>
                <a:cs typeface="Times New Roman" panose="02020603050405020304" pitchFamily="18" charset="0"/>
              </a:rPr>
              <a:t>Битова</a:t>
            </a:r>
            <a:r>
              <a:rPr lang="ru-RU" sz="2000" dirty="0">
                <a:latin typeface="Times New Roman" panose="02020603050405020304" pitchFamily="18" charset="0"/>
                <a:cs typeface="Times New Roman" panose="02020603050405020304" pitchFamily="18" charset="0"/>
              </a:rPr>
              <a:t>.</a:t>
            </a:r>
            <a:endParaRPr lang="ru-RU"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99284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165260"/>
            <a:ext cx="12192000" cy="5324535"/>
          </a:xfrm>
          <a:prstGeom prst="rect">
            <a:avLst/>
          </a:prstGeom>
        </p:spPr>
        <p:txBody>
          <a:bodyPr wrap="square">
            <a:spAutoFit/>
          </a:bodyPr>
          <a:lstStyle/>
          <a:p>
            <a:pPr algn="just"/>
            <a:r>
              <a:rPr lang="ru-RU" sz="2000" dirty="0">
                <a:latin typeface="Times New Roman" panose="02020603050405020304" pitchFamily="18" charset="0"/>
                <a:cs typeface="Times New Roman" panose="02020603050405020304" pitchFamily="18" charset="0"/>
              </a:rPr>
              <a:t>В силу двойственности существования практически каждого советского человека, в силу патриотизма и преданности своей стране, с одной стороны, и скепсиса, если не полного отрицания по отношению к политике, формализму всей жизни общества, с другой, наряду с официальной идеологией появляются идеология и культура андеграунда – «подпольной» литературы, образа мыслей, в который раз поисков выхода из состояния грубого давления партийной бюрократии на все новое, непохожее на привычные, ставшие формальными стандарты жизни. Эта неофициальная культура сформировала тот пласт диссидентов, который во многом пополнил слой русской эмиграции. В связи с этим существует особое явление русской культуры – культура русской эмиграции. Ее составили люди, вынужденные покинуть Россию, но сохранившие язык, русский менталитет и создавшие за границей многие произведения, вписавшие их имена как в русскую, так и в мировую культуру.</a:t>
            </a:r>
          </a:p>
          <a:p>
            <a:pPr algn="just"/>
            <a:r>
              <a:rPr lang="ru-RU" sz="2000" dirty="0">
                <a:latin typeface="Times New Roman" panose="02020603050405020304" pitchFamily="18" charset="0"/>
                <a:cs typeface="Times New Roman" panose="02020603050405020304" pitchFamily="18" charset="0"/>
              </a:rPr>
              <a:t>Современное общество и его культура на всем постсоветским пространстве переживают сегодня непростое время. Глубокий кризис есть следствие длительного пренебрежения объективными законами общественного развития на протяжении многих лет советской эпохи. Первостепенная задача духовного возрождения сегодня видится в изживании тоталитарного мышления в общественном сознании, в необходимости защиты подлинных ценностей национальной культуры с опорой на многовековое духовно-нравственное начало, на собирание, восстановление всех истинных ценностей, созданных российским народом за более чем тысячелетнюю историю.</a:t>
            </a:r>
            <a:endParaRPr lang="ru-RU"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3359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464903" y="2768419"/>
            <a:ext cx="8030817" cy="1277914"/>
          </a:xfrm>
          <a:prstGeom prst="rect">
            <a:avLst/>
          </a:prstGeom>
        </p:spPr>
        <p:txBody>
          <a:bodyPr wrap="square">
            <a:spAutoFit/>
          </a:bodyPr>
          <a:lstStyle/>
          <a:p>
            <a:pPr>
              <a:lnSpc>
                <a:spcPct val="107000"/>
              </a:lnSpc>
              <a:spcAft>
                <a:spcPts val="800"/>
              </a:spcAft>
            </a:pPr>
            <a:r>
              <a:rPr lang="ru-RU" sz="3600" dirty="0">
                <a:latin typeface="Times New Roman" panose="02020603050405020304" pitchFamily="18" charset="0"/>
                <a:ea typeface="Calibri" panose="020F0502020204030204" pitchFamily="34" charset="0"/>
                <a:cs typeface="Times New Roman" panose="02020603050405020304" pitchFamily="18" charset="0"/>
              </a:rPr>
              <a:t>Общественно-политическое развитие СССР в годы Перестройки</a:t>
            </a:r>
            <a:endParaRPr lang="ru-RU"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15581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38541" y="1416546"/>
            <a:ext cx="11171582" cy="4401205"/>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										Промышленность.</a:t>
            </a:r>
          </a:p>
          <a:p>
            <a:r>
              <a:rPr lang="ru-RU" sz="2000" dirty="0">
                <a:latin typeface="Times New Roman" panose="02020603050405020304" pitchFamily="18" charset="0"/>
                <a:cs typeface="Times New Roman" panose="02020603050405020304" pitchFamily="18" charset="0"/>
              </a:rPr>
              <a:t> Главной задачей внутренней политики СССР в первые послевоенные годы было восстановление народного хозяйства. Оно началось еще в 1943 г. по мере изгнания оккупантов. Но восстановительный период в истории советского общества начался в 1946 г. К этому времени Госплан подготовил 4-й пятилетний план восстановления и развития народного хозяйства СССР на 1946-1950 гг. В области промышленности предстояло решить три важные задачи: во-первых, демилитаризовать экономику, перестроив ее на мирное производство; во-вторых, восстановить разрушенные предприятия; в-третьих, осуществить новое строительство.</a:t>
            </a:r>
          </a:p>
          <a:p>
            <a:r>
              <a:rPr lang="ru-RU" sz="2000" dirty="0">
                <a:latin typeface="Times New Roman" panose="02020603050405020304" pitchFamily="18" charset="0"/>
                <a:cs typeface="Times New Roman" panose="02020603050405020304" pitchFamily="18" charset="0"/>
              </a:rPr>
              <a:t>Важнейшее место в восстановлении промышленности уделялось электростанциям. Огромные средства были направлены на восстановление крупнейшей электростанции в Европе — Днепрогэса. Уже в 1947 г. станция дала первый ток, а в 1950 г. заработала на полную мощность. Среди приоритетных восстановительных отраслей были угольная и металлургическая промышленности, прежде всего, шахты Донбасса и металлургические гиганты юга страны — </a:t>
            </a:r>
            <a:r>
              <a:rPr lang="ru-RU" sz="2000" dirty="0" err="1">
                <a:latin typeface="Times New Roman" panose="02020603050405020304" pitchFamily="18" charset="0"/>
                <a:cs typeface="Times New Roman" panose="02020603050405020304" pitchFamily="18" charset="0"/>
              </a:rPr>
              <a:t>Запорожсталь</a:t>
            </a:r>
            <a:r>
              <a:rPr lang="ru-RU" sz="2000" dirty="0">
                <a:latin typeface="Times New Roman" panose="02020603050405020304" pitchFamily="18" charset="0"/>
                <a:cs typeface="Times New Roman" panose="02020603050405020304" pitchFamily="18" charset="0"/>
              </a:rPr>
              <a:t> и </a:t>
            </a:r>
            <a:r>
              <a:rPr lang="ru-RU" sz="2000" dirty="0" err="1">
                <a:latin typeface="Times New Roman" panose="02020603050405020304" pitchFamily="18" charset="0"/>
                <a:cs typeface="Times New Roman" panose="02020603050405020304" pitchFamily="18" charset="0"/>
              </a:rPr>
              <a:t>Азовсталь</a:t>
            </a:r>
            <a:r>
              <a:rPr lang="ru-RU" sz="2000" dirty="0">
                <a:latin typeface="Times New Roman" panose="02020603050405020304" pitchFamily="18" charset="0"/>
                <a:cs typeface="Times New Roman" panose="02020603050405020304" pitchFamily="18" charset="0"/>
              </a:rPr>
              <a:t>.</a:t>
            </a:r>
            <a:endParaRPr lang="ru-RU"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31468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607264"/>
            <a:ext cx="12192000" cy="4708981"/>
          </a:xfrm>
          <a:prstGeom prst="rect">
            <a:avLst/>
          </a:prstGeom>
        </p:spPr>
        <p:txBody>
          <a:bodyPr wrap="square">
            <a:spAutoFit/>
          </a:bodyPr>
          <a:lstStyle/>
          <a:p>
            <a:r>
              <a:rPr lang="ru-RU" sz="2000" b="1" dirty="0">
                <a:latin typeface="Times New Roman" panose="02020603050405020304" pitchFamily="18" charset="0"/>
                <a:cs typeface="Times New Roman" panose="02020603050405020304" pitchFamily="18" charset="0"/>
              </a:rPr>
              <a:t>В идеологию «перестройки» были включены некоторые либерально-демократические принципы (разделения властей, представительной демократии (парламентаризма), защиты гражданских и политических прав человека). На XIX партконференции впервые была провозглашена цель создания в СССР гражданского (правового) общества</a:t>
            </a:r>
            <a:r>
              <a:rPr lang="ru-RU" sz="2000" dirty="0">
                <a:latin typeface="Times New Roman" panose="02020603050405020304" pitchFamily="18" charset="0"/>
                <a:cs typeface="Times New Roman" panose="02020603050405020304" pitchFamily="18" charset="0"/>
              </a:rPr>
              <a:t>.</a:t>
            </a:r>
          </a:p>
          <a:p>
            <a:r>
              <a:rPr lang="ru-RU" sz="2000" b="1" dirty="0">
                <a:latin typeface="Times New Roman" panose="02020603050405020304" pitchFamily="18" charset="0"/>
                <a:cs typeface="Times New Roman" panose="02020603050405020304" pitchFamily="18" charset="0"/>
              </a:rPr>
              <a:t>Гражданское общество-</a:t>
            </a:r>
            <a:r>
              <a:rPr lang="ru-RU" sz="2000" dirty="0">
                <a:latin typeface="Times New Roman" panose="02020603050405020304" pitchFamily="18" charset="0"/>
                <a:cs typeface="Times New Roman" panose="02020603050405020304" pitchFamily="18" charset="0"/>
              </a:rPr>
              <a:t>общество граждан с высоким уровнем экономических, социальных , политических и моральных качеств, которое будучи независимым от государства, совместно с ним формирует развитые правовые отношения, взаимодействует ради общего блага.</a:t>
            </a:r>
          </a:p>
          <a:p>
            <a:r>
              <a:rPr lang="ru-RU" sz="2000" dirty="0">
                <a:latin typeface="Times New Roman" panose="02020603050405020304" pitchFamily="18" charset="0"/>
                <a:cs typeface="Times New Roman" panose="02020603050405020304" pitchFamily="18" charset="0"/>
              </a:rPr>
              <a:t>Демократизация и гласность стали выражениями новой концепции социализма. Демократизация коснулась политической системы, но она рассматривалась так же, как основа для осуществления радикальных экономических реформ.</a:t>
            </a:r>
          </a:p>
          <a:p>
            <a:r>
              <a:rPr lang="ru-RU" sz="2000" b="1" dirty="0">
                <a:latin typeface="Times New Roman" panose="02020603050405020304" pitchFamily="18" charset="0"/>
                <a:cs typeface="Times New Roman" panose="02020603050405020304" pitchFamily="18" charset="0"/>
              </a:rPr>
              <a:t>Гласность</a:t>
            </a:r>
            <a:r>
              <a:rPr lang="ru-RU" sz="2000" dirty="0">
                <a:latin typeface="Times New Roman" panose="02020603050405020304" pitchFamily="18" charset="0"/>
                <a:cs typeface="Times New Roman" panose="02020603050405020304" pitchFamily="18" charset="0"/>
              </a:rPr>
              <a:t>- политика советского руководства, направленная на смягчение цензуры, позволяющая выявить все существовавшие недостатки в государстве, дававшая возможность преодолеть стереотипы старого мышления.</a:t>
            </a:r>
          </a:p>
          <a:p>
            <a:r>
              <a:rPr lang="ru-RU" sz="2000" b="1" dirty="0">
                <a:latin typeface="Times New Roman" panose="02020603050405020304" pitchFamily="18" charset="0"/>
                <a:cs typeface="Times New Roman" panose="02020603050405020304" pitchFamily="18" charset="0"/>
              </a:rPr>
              <a:t>Демократизация</a:t>
            </a:r>
            <a:r>
              <a:rPr lang="ru-RU" sz="2000" dirty="0">
                <a:latin typeface="Times New Roman" panose="02020603050405020304" pitchFamily="18" charset="0"/>
                <a:cs typeface="Times New Roman" panose="02020603050405020304" pitchFamily="18" charset="0"/>
              </a:rPr>
              <a:t>- утверждение принципов демократии, установление демократического строя, проведение демократических реформ (в обществе, армии), дающих реальное обеспечение основных прав и свобод Человека и гражданина. Один из главных лозунгов политических партий, призывающих к демократии.</a:t>
            </a:r>
            <a:endParaRPr lang="ru-RU"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0303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1196447"/>
            <a:ext cx="12192000" cy="5016758"/>
          </a:xfrm>
          <a:prstGeom prst="rect">
            <a:avLst/>
          </a:prstGeom>
        </p:spPr>
        <p:txBody>
          <a:bodyPr wrap="square">
            <a:spAutoFit/>
          </a:bodyPr>
          <a:lstStyle/>
          <a:p>
            <a:r>
              <a:rPr lang="ru-RU" sz="2000" b="1" dirty="0">
                <a:latin typeface="Times New Roman" panose="02020603050405020304" pitchFamily="18" charset="0"/>
                <a:cs typeface="Times New Roman" panose="02020603050405020304" pitchFamily="18" charset="0"/>
              </a:rPr>
              <a:t>Первый этап перестройки</a:t>
            </a:r>
          </a:p>
          <a:p>
            <a:r>
              <a:rPr lang="ru-RU" sz="2000" dirty="0">
                <a:latin typeface="Times New Roman" panose="02020603050405020304" pitchFamily="18" charset="0"/>
                <a:cs typeface="Times New Roman" panose="02020603050405020304" pitchFamily="18" charset="0"/>
              </a:rPr>
              <a:t>10 марта 1985 г. скончался генеральный секретарь ЦК КПСС К. У. Черненко. Перед советской партийной элитой возник вопрос о выборе нового руководителя. Выбор пал на более молодого члена Политбюро </a:t>
            </a:r>
            <a:r>
              <a:rPr lang="ru-RU" sz="2000" b="1" dirty="0">
                <a:latin typeface="Times New Roman" panose="02020603050405020304" pitchFamily="18" charset="0"/>
                <a:cs typeface="Times New Roman" panose="02020603050405020304" pitchFamily="18" charset="0"/>
              </a:rPr>
              <a:t>Михаила Сергеевича Горбачёва</a:t>
            </a:r>
            <a:r>
              <a:rPr lang="ru-RU" sz="2000" dirty="0">
                <a:latin typeface="Times New Roman" panose="02020603050405020304" pitchFamily="18" charset="0"/>
                <a:cs typeface="Times New Roman" panose="02020603050405020304" pitchFamily="18" charset="0"/>
              </a:rPr>
              <a:t> (род. в 1931 г.). Во многом своим избранием Горбачёв был обязан министру иностранных дел А. А. Громыко, предложившему его кандидатуру. На апрельском пленуме ЦК КПСС 1985 г. членами Политбюро стали сторонники Горбачёва Е. К. Лигачёв, Н. И. Рыжков и В. М. </a:t>
            </a:r>
            <a:r>
              <a:rPr lang="ru-RU" sz="2000" dirty="0" err="1">
                <a:latin typeface="Times New Roman" panose="02020603050405020304" pitchFamily="18" charset="0"/>
                <a:cs typeface="Times New Roman" panose="02020603050405020304" pitchFamily="18" charset="0"/>
              </a:rPr>
              <a:t>Чебриков</a:t>
            </a:r>
            <a:r>
              <a:rPr lang="ru-RU" sz="2000" dirty="0">
                <a:latin typeface="Times New Roman" panose="02020603050405020304" pitchFamily="18" charset="0"/>
                <a:cs typeface="Times New Roman" panose="02020603050405020304" pitchFamily="18" charset="0"/>
              </a:rPr>
              <a:t>. Пост председателя Совета министров СССР занял </a:t>
            </a:r>
            <a:r>
              <a:rPr lang="ru-RU" sz="2000" b="1" dirty="0">
                <a:latin typeface="Times New Roman" panose="02020603050405020304" pitchFamily="18" charset="0"/>
                <a:cs typeface="Times New Roman" panose="02020603050405020304" pitchFamily="18" charset="0"/>
              </a:rPr>
              <a:t>Николай Иванович Рыжков</a:t>
            </a:r>
            <a:r>
              <a:rPr lang="ru-RU" sz="2000" dirty="0">
                <a:latin typeface="Times New Roman" panose="02020603050405020304" pitchFamily="18" charset="0"/>
                <a:cs typeface="Times New Roman" panose="02020603050405020304" pitchFamily="18" charset="0"/>
              </a:rPr>
              <a:t> (род. в 1929 г.). Горбачёв открыто стал говорить о необходимости перестройки государственного управления и экономики СССР.</a:t>
            </a:r>
          </a:p>
          <a:p>
            <a:r>
              <a:rPr lang="ru-RU" sz="2000" dirty="0">
                <a:latin typeface="Times New Roman" panose="02020603050405020304" pitchFamily="18" charset="0"/>
                <a:cs typeface="Times New Roman" panose="02020603050405020304" pitchFamily="18" charset="0"/>
              </a:rPr>
              <a:t>В июле Громыко был назначен на должность председателя Президиума Верховного Совета СССР, а министром иностранных дел был назначен</a:t>
            </a:r>
            <a:r>
              <a:rPr lang="ru-RU" sz="2000" b="1" dirty="0">
                <a:latin typeface="Times New Roman" panose="02020603050405020304" pitchFamily="18" charset="0"/>
                <a:cs typeface="Times New Roman" panose="02020603050405020304" pitchFamily="18" charset="0"/>
              </a:rPr>
              <a:t> Эдуард Амвросиевич Шеварднадзе</a:t>
            </a:r>
            <a:r>
              <a:rPr lang="ru-RU" sz="2000" dirty="0">
                <a:latin typeface="Times New Roman" panose="02020603050405020304" pitchFamily="18" charset="0"/>
                <a:cs typeface="Times New Roman" panose="02020603050405020304" pitchFamily="18" charset="0"/>
              </a:rPr>
              <a:t> (1928–2014). Из Политбюро постепенно выводятся добившиеся высоких постов в период застоя Н. А. Тихонов, В. В. Гришин, Г. А. Алиев. На смену им приходят выдвиженцы Горбачёва Б. Н. Ельцин, </a:t>
            </a:r>
            <a:r>
              <a:rPr lang="ru-RU" sz="2000" b="1" dirty="0">
                <a:latin typeface="Times New Roman" panose="02020603050405020304" pitchFamily="18" charset="0"/>
                <a:cs typeface="Times New Roman" panose="02020603050405020304" pitchFamily="18" charset="0"/>
              </a:rPr>
              <a:t>Александр Николаевич Яковлев</a:t>
            </a:r>
            <a:r>
              <a:rPr lang="ru-RU" sz="2000" dirty="0">
                <a:latin typeface="Times New Roman" panose="02020603050405020304" pitchFamily="18" charset="0"/>
                <a:cs typeface="Times New Roman" panose="02020603050405020304" pitchFamily="18" charset="0"/>
              </a:rPr>
              <a:t> (1923–2005), А. И. Лукьянов. Кадровые перестановки позволили постепенно оттеснить от государственного управления престарелых партийных деятелей эпохи Л. И. Брежнева. Горбачёву удалось завершить начатую Андроповым кадровую чистку. За три года было обновлено 85% состава ЦК КПСС.</a:t>
            </a:r>
            <a:endParaRPr lang="ru-RU"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9280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971550"/>
            <a:ext cx="12192000" cy="5632311"/>
          </a:xfrm>
          <a:prstGeom prst="rect">
            <a:avLst/>
          </a:prstGeom>
        </p:spPr>
        <p:txBody>
          <a:bodyPr wrap="square">
            <a:spAutoFit/>
          </a:bodyPr>
          <a:lstStyle/>
          <a:p>
            <a:r>
              <a:rPr lang="ru-RU" b="1" dirty="0">
                <a:latin typeface="Times New Roman" panose="02020603050405020304" pitchFamily="18" charset="0"/>
                <a:cs typeface="Times New Roman" panose="02020603050405020304" pitchFamily="18" charset="0"/>
              </a:rPr>
              <a:t>									Начало политических реформ в СССР</a:t>
            </a:r>
          </a:p>
          <a:p>
            <a:r>
              <a:rPr lang="ru-RU" dirty="0">
                <a:latin typeface="Times New Roman" panose="02020603050405020304" pitchFamily="18" charset="0"/>
                <a:cs typeface="Times New Roman" panose="02020603050405020304" pitchFamily="18" charset="0"/>
              </a:rPr>
              <a:t>На январском Пленуме ЦК КПСС в 1987 г. М. С. Горбачёв поставил задачу по демократизации партии, общественной жизни и системы государственного управления. Следствием активной демократизации стало появление внутри КПСС демократического и консервативного течений. Демократическое течение формировалось вокруг кандидата в члены Политбюро Б. Н. Ельцина, а консервативное — вокруг члена Политбюро </a:t>
            </a:r>
            <a:r>
              <a:rPr lang="ru-RU" b="1" dirty="0">
                <a:latin typeface="Times New Roman" panose="02020603050405020304" pitchFamily="18" charset="0"/>
                <a:cs typeface="Times New Roman" panose="02020603050405020304" pitchFamily="18" charset="0"/>
              </a:rPr>
              <a:t>Егора Кузьмича Лигачёва</a:t>
            </a:r>
            <a:r>
              <a:rPr lang="ru-RU" dirty="0">
                <a:latin typeface="Times New Roman" panose="02020603050405020304" pitchFamily="18" charset="0"/>
                <a:cs typeface="Times New Roman" panose="02020603050405020304" pitchFamily="18" charset="0"/>
              </a:rPr>
              <a:t> (1920–2021). В октябре 1987 г. на пленуме ЦК КПСС Б. Н. Ельцин выступил с критикой работы секретариата ЦК КПСС и непосредственно Лигачёва. Ельцин посчитал недостаточными темпы начавшейся перестройки и попросил об отставке. Пленум осудил решение Ельцина и охарактеризовал его как политическую ошибку. Выступление Ельцина не было опубликовано в печати, но именно оно сделало популярным будущего президента России. Многие люди стали воспринимать Ельцина как борца за справедливость, выступившего против советских бюрократов.</a:t>
            </a:r>
          </a:p>
          <a:p>
            <a:r>
              <a:rPr lang="ru-RU" dirty="0">
                <a:latin typeface="Times New Roman" panose="02020603050405020304" pitchFamily="18" charset="0"/>
                <a:cs typeface="Times New Roman" panose="02020603050405020304" pitchFamily="18" charset="0"/>
              </a:rPr>
              <a:t>Противники перестройки также выражали недовольство политикой Горбачёва. В марте 1988 г. в газете «Советская Россия» была опубликована статья Н. А. Андреевой (1938–2020) «Не могу поступиться принципами», в которой политика гласности осуждалась как уступка буржуазной идеологии. Статья Андреевой стала настоящим манифестом консервативных сил в КПСС. Горбачёв настоял на широком обсуждении этой статьи, и она была подвергнута критике на страницах газеты «Правда».</a:t>
            </a:r>
          </a:p>
          <a:p>
            <a:r>
              <a:rPr lang="ru-RU" dirty="0">
                <a:latin typeface="Times New Roman" panose="02020603050405020304" pitchFamily="18" charset="0"/>
                <a:cs typeface="Times New Roman" panose="02020603050405020304" pitchFamily="18" charset="0"/>
              </a:rPr>
              <a:t>Важным шагом на пути политических реформ стала организация работы </a:t>
            </a:r>
            <a:r>
              <a:rPr lang="ru-RU" b="1" dirty="0">
                <a:latin typeface="Times New Roman" panose="02020603050405020304" pitchFamily="18" charset="0"/>
                <a:cs typeface="Times New Roman" panose="02020603050405020304" pitchFamily="18" charset="0"/>
              </a:rPr>
              <a:t>XIX Всесоюзной партийной конференции</a:t>
            </a:r>
            <a:r>
              <a:rPr lang="ru-RU" dirty="0">
                <a:latin typeface="Times New Roman" panose="02020603050405020304" pitchFamily="18" charset="0"/>
                <a:cs typeface="Times New Roman" panose="02020603050405020304" pitchFamily="18" charset="0"/>
              </a:rPr>
              <a:t>, которая проходила с 28 июня по 1 июля </a:t>
            </a:r>
            <a:r>
              <a:rPr lang="ru-RU" b="1" dirty="0">
                <a:latin typeface="Times New Roman" panose="02020603050405020304" pitchFamily="18" charset="0"/>
                <a:cs typeface="Times New Roman" panose="02020603050405020304" pitchFamily="18" charset="0"/>
              </a:rPr>
              <a:t>1988 г.</a:t>
            </a:r>
            <a:r>
              <a:rPr lang="ru-RU" dirty="0">
                <a:latin typeface="Times New Roman" panose="02020603050405020304" pitchFamily="18" charset="0"/>
                <a:cs typeface="Times New Roman" panose="02020603050405020304" pitchFamily="18" charset="0"/>
              </a:rPr>
              <a:t> Созыв конференции был обусловлен выступлением консерваторов против политики гласности и необходимостью перейти к широкомасштабной демократизации советской политической системы. На конференции были приняты резолюции «О демократизации советского общества» и «О неотложных мерах по практическому осуществлению реформы политической системы страны». </a:t>
            </a:r>
          </a:p>
        </p:txBody>
      </p:sp>
    </p:spTree>
    <p:extLst>
      <p:ext uri="{BB962C8B-B14F-4D97-AF65-F5344CB8AC3E}">
        <p14:creationId xmlns:p14="http://schemas.microsoft.com/office/powerpoint/2010/main" val="1774547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1706404"/>
            <a:ext cx="12192000" cy="4524315"/>
          </a:xfrm>
          <a:prstGeom prst="rect">
            <a:avLst/>
          </a:prstGeom>
        </p:spPr>
        <p:txBody>
          <a:bodyPr wrap="square">
            <a:spAutoFit/>
          </a:bodyPr>
          <a:lstStyle/>
          <a:p>
            <a:r>
              <a:rPr lang="ru-RU" b="1" dirty="0">
                <a:latin typeface="Times New Roman" panose="02020603050405020304" pitchFamily="18" charset="0"/>
                <a:cs typeface="Times New Roman" panose="02020603050405020304" pitchFamily="18" charset="0"/>
              </a:rPr>
              <a:t>							Деятельность Съездов народных депутатов СССР</a:t>
            </a:r>
          </a:p>
          <a:p>
            <a:r>
              <a:rPr lang="ru-RU" dirty="0">
                <a:latin typeface="Times New Roman" panose="02020603050405020304" pitchFamily="18" charset="0"/>
                <a:cs typeface="Times New Roman" panose="02020603050405020304" pitchFamily="18" charset="0"/>
              </a:rPr>
              <a:t>26 марта 1989 г. состоялись выборы народных депутатов СССР, проходившие по новым правилам. Они были первыми с 1917 г. общенациональными конкурентными выборами. В итоге множество секретарей обкомов и горкомов КПСС проиграли эти выборы. Вместо них были избраны беспартийные депутаты. В Московском национально-территориальном округе ошеломительный успех имел Б. Н. Ельцин, набравший 89% голосов избирателей.</a:t>
            </a:r>
          </a:p>
          <a:p>
            <a:r>
              <a:rPr lang="ru-RU" b="1" dirty="0">
                <a:latin typeface="Times New Roman" panose="02020603050405020304" pitchFamily="18" charset="0"/>
                <a:cs typeface="Times New Roman" panose="02020603050405020304" pitchFamily="18" charset="0"/>
              </a:rPr>
              <a:t>25 мая — 9 июня 1989 г.</a:t>
            </a:r>
            <a:r>
              <a:rPr lang="ru-RU" dirty="0">
                <a:latin typeface="Times New Roman" panose="02020603050405020304" pitchFamily="18" charset="0"/>
                <a:cs typeface="Times New Roman" panose="02020603050405020304" pitchFamily="18" charset="0"/>
              </a:rPr>
              <a:t> состоялся</a:t>
            </a:r>
            <a:r>
              <a:rPr lang="ru-RU" b="1" dirty="0">
                <a:latin typeface="Times New Roman" panose="02020603050405020304" pitchFamily="18" charset="0"/>
                <a:cs typeface="Times New Roman" panose="02020603050405020304" pitchFamily="18" charset="0"/>
              </a:rPr>
              <a:t> I Съезд народных депутатов СССР</a:t>
            </a:r>
            <a:r>
              <a:rPr lang="ru-RU" dirty="0">
                <a:latin typeface="Times New Roman" panose="02020603050405020304" pitchFamily="18" charset="0"/>
                <a:cs typeface="Times New Roman" panose="02020603050405020304" pitchFamily="18" charset="0"/>
              </a:rPr>
              <a:t>. В его состав было избрано множество известных общественных и политических деятелей. Известный в прошлом диссидент А. Д. Сахаров выступил с резкой критикой политики КПСС и призвал отменить 6-ю статью Конституции СССР «О руководящей роли Коммунистической партии». Б. Н. Ельцин с трибуны съезда также обрушился на руководство партии и заявил о крайне неблагоприятном положении в стране. Впервые граждане СССР могли наблюдать за развернувшимися дискуссиями по телевидению. Несмотря на то, что большинство депутатов не были радикально настроены, голоса критиков КПСС были заметны. На Съезде народных депутатов была образована так называемая </a:t>
            </a:r>
            <a:r>
              <a:rPr lang="ru-RU" b="1" dirty="0">
                <a:latin typeface="Times New Roman" panose="02020603050405020304" pitchFamily="18" charset="0"/>
                <a:cs typeface="Times New Roman" panose="02020603050405020304" pitchFamily="18" charset="0"/>
              </a:rPr>
              <a:t>Межрегиональная депутатская группа</a:t>
            </a:r>
            <a:r>
              <a:rPr lang="ru-RU" dirty="0">
                <a:latin typeface="Times New Roman" panose="02020603050405020304" pitchFamily="18" charset="0"/>
                <a:cs typeface="Times New Roman" panose="02020603050405020304" pitchFamily="18" charset="0"/>
              </a:rPr>
              <a:t>, в состав которой входили наиболее радикально настроенные депутаты. Группа состояла из 256 человек, среди которых выделялись Б. Н. Ельцин, А. Д. Сахаров, Ю. Н. Афанасьев, Г. Х. Попов. Главным их лозунгом стала отмена 6-й статьи Конституции СССР. Участники группы выступили за ускорение политических и экономических преобразований в СССР и за полное реформирование советского общества.</a:t>
            </a:r>
          </a:p>
        </p:txBody>
      </p:sp>
    </p:spTree>
    <p:extLst>
      <p:ext uri="{BB962C8B-B14F-4D97-AF65-F5344CB8AC3E}">
        <p14:creationId xmlns:p14="http://schemas.microsoft.com/office/powerpoint/2010/main" val="42746429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 y="1582341"/>
            <a:ext cx="12298016" cy="3046988"/>
          </a:xfrm>
          <a:prstGeom prst="rect">
            <a:avLst/>
          </a:prstGeom>
        </p:spPr>
        <p:txBody>
          <a:bodyPr wrap="square">
            <a:spAutoFit/>
          </a:bodyPr>
          <a:lstStyle/>
          <a:p>
            <a:r>
              <a:rPr lang="ru-RU" sz="2400" dirty="0"/>
              <a:t>Положительным итогом реформ Н.С. Хрущева стали внушительные количественные экономические показатели. К 1965 году национальный доход увеличился на 53% по сравнению с 1958 годом, производственные фонды увеличились на 91%, производство промышленной продукции выросло на 84%. Реальные доходы населения увеличились на одну треть. Одновременно многочисленные реформы смогли решить вопрос модернизации. После неудач преобразовательной деятельности Хрущева возник синдром усталости от реформирования, и началась эпоха «застоя»</a:t>
            </a:r>
          </a:p>
        </p:txBody>
      </p:sp>
      <p:sp>
        <p:nvSpPr>
          <p:cNvPr id="6" name="TextBox 5"/>
          <p:cNvSpPr txBox="1"/>
          <p:nvPr/>
        </p:nvSpPr>
        <p:spPr>
          <a:xfrm>
            <a:off x="4108174" y="0"/>
            <a:ext cx="4532244" cy="646331"/>
          </a:xfrm>
          <a:prstGeom prst="rect">
            <a:avLst/>
          </a:prstGeom>
          <a:noFill/>
        </p:spPr>
        <p:txBody>
          <a:bodyPr wrap="square" rtlCol="0">
            <a:spAutoFit/>
          </a:bodyPr>
          <a:lstStyle/>
          <a:p>
            <a:r>
              <a:rPr lang="ru-RU" sz="3600" dirty="0"/>
              <a:t>Заключение</a:t>
            </a:r>
          </a:p>
        </p:txBody>
      </p:sp>
    </p:spTree>
    <p:extLst>
      <p:ext uri="{BB962C8B-B14F-4D97-AF65-F5344CB8AC3E}">
        <p14:creationId xmlns:p14="http://schemas.microsoft.com/office/powerpoint/2010/main" val="753739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2684215" y="0"/>
            <a:ext cx="6849952" cy="523220"/>
          </a:xfrm>
          <a:prstGeom prst="rect">
            <a:avLst/>
          </a:prstGeom>
        </p:spPr>
        <p:txBody>
          <a:bodyPr wrap="none">
            <a:spAutoFit/>
          </a:bodyPr>
          <a:lstStyle/>
          <a:p>
            <a:pPr>
              <a:defRPr/>
            </a:pPr>
            <a:r>
              <a:rPr lang="ru-RU" sz="2800" b="1" kern="0" dirty="0">
                <a:effectLst>
                  <a:outerShdw blurRad="38100" dist="38100" dir="2700000" algn="tl">
                    <a:srgbClr val="000000">
                      <a:alpha val="43137"/>
                    </a:srgbClr>
                  </a:outerShdw>
                </a:effectLst>
                <a:ea typeface="Arial Unicode MS" panose="020B0604020202020204" pitchFamily="34" charset="-128"/>
              </a:rPr>
              <a:t>Список использованных источников</a:t>
            </a:r>
            <a:endParaRPr lang="ru-RU" sz="2800" kern="0" dirty="0"/>
          </a:p>
        </p:txBody>
      </p:sp>
      <p:sp>
        <p:nvSpPr>
          <p:cNvPr id="4" name="Прямоугольник 3"/>
          <p:cNvSpPr/>
          <p:nvPr/>
        </p:nvSpPr>
        <p:spPr>
          <a:xfrm>
            <a:off x="0" y="1237278"/>
            <a:ext cx="12192000" cy="4524315"/>
          </a:xfrm>
          <a:prstGeom prst="rect">
            <a:avLst/>
          </a:prstGeom>
        </p:spPr>
        <p:txBody>
          <a:bodyPr wrap="square">
            <a:spAutoFit/>
          </a:bodyPr>
          <a:lstStyle/>
          <a:p>
            <a:pPr marL="342900" indent="-342900">
              <a:buAutoNum type="arabicParenR"/>
            </a:pPr>
            <a:r>
              <a:rPr lang="ru-RU" sz="2400" dirty="0"/>
              <a:t>И.В. Русинов,  Аграрная политика КПСС в 50-е - 60 годы. Журнал №9 «Вопросы истории КПСС»,  Москва, 1988 г.</a:t>
            </a:r>
          </a:p>
          <a:p>
            <a:r>
              <a:rPr lang="en-US" sz="2400" dirty="0">
                <a:hlinkClick r:id="rId2"/>
              </a:rPr>
              <a:t>https://rusneb.ru/catalog/000200_000018_rc_1126827</a:t>
            </a:r>
            <a:endParaRPr lang="ru-RU" sz="2400" dirty="0"/>
          </a:p>
          <a:p>
            <a:r>
              <a:rPr lang="ru-RU" sz="2400" dirty="0"/>
              <a:t>Дата обращения(15.12.2022)</a:t>
            </a:r>
          </a:p>
          <a:p>
            <a:r>
              <a:rPr lang="ru-RU" sz="2400" dirty="0"/>
              <a:t>2) Аксютин С.С. Никита Сергеевич Хрущев: материалы к биографии. М., 1989</a:t>
            </a:r>
          </a:p>
          <a:p>
            <a:r>
              <a:rPr lang="en-US" sz="2400" dirty="0">
                <a:hlinkClick r:id="rId3"/>
              </a:rPr>
              <a:t>https://coollib.net/b/281896-yu-v-aksyutin-nikita-sergeevich-hruschev-materialyi-k-biografii/read</a:t>
            </a:r>
            <a:endParaRPr lang="ru-RU" sz="2400" dirty="0"/>
          </a:p>
          <a:p>
            <a:r>
              <a:rPr lang="ru-RU" sz="2400" dirty="0"/>
              <a:t>Дата обращения(15.12.2022)</a:t>
            </a:r>
          </a:p>
          <a:p>
            <a:r>
              <a:rPr lang="ru-RU" sz="2400" dirty="0"/>
              <a:t>3) </a:t>
            </a:r>
            <a:r>
              <a:rPr lang="ru-RU" sz="2400" dirty="0" err="1"/>
              <a:t>Боффо</a:t>
            </a:r>
            <a:r>
              <a:rPr lang="ru-RU" sz="2400" dirty="0"/>
              <a:t> Д. История Советского Союза - Т. 2., М. 1990. с. 401-532</a:t>
            </a:r>
          </a:p>
          <a:p>
            <a:r>
              <a:rPr lang="en-US" sz="2400" dirty="0">
                <a:hlinkClick r:id="rId4"/>
              </a:rPr>
              <a:t>https://scepsis.net/library/id_3162.html</a:t>
            </a:r>
            <a:endParaRPr lang="ru-RU" sz="2400" dirty="0"/>
          </a:p>
          <a:p>
            <a:r>
              <a:rPr lang="ru-RU" sz="2400" dirty="0"/>
              <a:t>Дата обращения(15.12.2022)</a:t>
            </a:r>
          </a:p>
        </p:txBody>
      </p:sp>
    </p:spTree>
    <p:extLst>
      <p:ext uri="{BB962C8B-B14F-4D97-AF65-F5344CB8AC3E}">
        <p14:creationId xmlns:p14="http://schemas.microsoft.com/office/powerpoint/2010/main" val="261042896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500" y="2609850"/>
            <a:ext cx="8096250" cy="923330"/>
          </a:xfrm>
          <a:prstGeom prst="rect">
            <a:avLst/>
          </a:prstGeom>
          <a:noFill/>
        </p:spPr>
        <p:txBody>
          <a:bodyPr wrap="square" rtlCol="0">
            <a:spAutoFit/>
          </a:bodyPr>
          <a:lstStyle/>
          <a:p>
            <a:r>
              <a:rPr lang="ru-RU" sz="5400" dirty="0">
                <a:latin typeface="Times New Roman" panose="02020603050405020304" pitchFamily="18" charset="0"/>
                <a:cs typeface="Times New Roman" panose="02020603050405020304" pitchFamily="18" charset="0"/>
              </a:rPr>
              <a:t>Спасибо за внимание!</a:t>
            </a:r>
          </a:p>
        </p:txBody>
      </p:sp>
    </p:spTree>
    <p:extLst>
      <p:ext uri="{BB962C8B-B14F-4D97-AF65-F5344CB8AC3E}">
        <p14:creationId xmlns:p14="http://schemas.microsoft.com/office/powerpoint/2010/main" val="9919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530087" y="2031619"/>
            <a:ext cx="10906539" cy="2246769"/>
          </a:xfrm>
          <a:prstGeom prst="rect">
            <a:avLst/>
          </a:prstGeom>
        </p:spPr>
        <p:txBody>
          <a:bodyPr wrap="square">
            <a:spAutoFit/>
          </a:bodyPr>
          <a:lstStyle/>
          <a:p>
            <a:r>
              <a:rPr lang="ru-RU" sz="2000" dirty="0">
                <a:latin typeface="Times New Roman" panose="02020603050405020304" pitchFamily="18" charset="0"/>
                <a:cs typeface="Times New Roman" panose="02020603050405020304" pitchFamily="18" charset="0"/>
              </a:rPr>
              <a:t>В конце 1940-х гг. в СССР решили использовать атомную энергию для производства электричества; началось строительство атомной электростанции. Первая в мире АЭС, </a:t>
            </a:r>
            <a:r>
              <a:rPr lang="ru-RU" sz="2000" dirty="0" err="1">
                <a:latin typeface="Times New Roman" panose="02020603050405020304" pitchFamily="18" charset="0"/>
                <a:cs typeface="Times New Roman" panose="02020603050405020304" pitchFamily="18" charset="0"/>
              </a:rPr>
              <a:t>Обнинская</a:t>
            </a:r>
            <a:r>
              <a:rPr lang="ru-RU" sz="2000" dirty="0">
                <a:latin typeface="Times New Roman" panose="02020603050405020304" pitchFamily="18" charset="0"/>
                <a:cs typeface="Times New Roman" panose="02020603050405020304" pitchFamily="18" charset="0"/>
              </a:rPr>
              <a:t> под Москвой, мощностью 5 тыс. кВт, вступила в строй летом 1954 г.</a:t>
            </a:r>
          </a:p>
          <a:p>
            <a:r>
              <a:rPr lang="ru-RU" sz="2000" dirty="0">
                <a:latin typeface="Times New Roman" panose="02020603050405020304" pitchFamily="18" charset="0"/>
                <a:cs typeface="Times New Roman" panose="02020603050405020304" pitchFamily="18" charset="0"/>
              </a:rPr>
              <a:t>В целом промышленность была восстановлена уже в 1947 г. Она достигла уровня 1940 г., а к концу пятилетки превысила его на 73% при плане 48%. В строй было пущено 6200 восстановленных и вновь построенных предприятий. Легкая и пищевая промышленности план не выполнили.</a:t>
            </a:r>
            <a:endParaRPr lang="ru-RU"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52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1792" y="302359"/>
            <a:ext cx="11211339" cy="6555641"/>
          </a:xfrm>
          <a:prstGeom prst="rect">
            <a:avLst/>
          </a:prstGeom>
        </p:spPr>
        <p:txBody>
          <a:bodyPr wrap="square">
            <a:spAutoFit/>
          </a:bodyPr>
          <a:lstStyle/>
          <a:p>
            <a:r>
              <a:rPr lang="ru-RU" sz="2000" dirty="0">
                <a:latin typeface="Merriweather"/>
              </a:rPr>
              <a:t>										Сельское хозяйство. </a:t>
            </a:r>
          </a:p>
          <a:p>
            <a:r>
              <a:rPr lang="ru-RU" sz="2000" dirty="0">
                <a:latin typeface="Merriweather"/>
              </a:rPr>
              <a:t>Государство усилило внеэкономическое принуждение крестьян. Вознаграждение за труд носило символический характер. Колхозники были вынуждены жить в основном за счет личного подсобного хозяйства. В последние годы войны эти хозяйства часто росли за счет колхозных земель. Городские жители разбивали огороды и садовые участки на общественных землях.</a:t>
            </a:r>
          </a:p>
          <a:p>
            <a:r>
              <a:rPr lang="ru-RU" sz="2000" dirty="0">
                <a:latin typeface="Merriweather"/>
              </a:rPr>
              <a:t>Государство усмотрело в росте личных подсобных хозяйств покушение на свою собственность. Уже осенью голодного 1946 г., когда многие районы страны поразила страшная засуха, оно развернуло широкий поход против садоводства и огородничества под знаменем борьбы против разбазаривания общественной земли и колхозного имущества. Личные подсобные хозяйства не только были урезаны, но и обложены непомерными налогами</a:t>
            </a:r>
          </a:p>
          <a:p>
            <a:r>
              <a:rPr lang="ru-RU" sz="2000" dirty="0">
                <a:latin typeface="Merriweather"/>
              </a:rPr>
              <a:t>Фактически государство относилось к колхозникам как людям «второго сорта». Колхозникам не полагалось пенсии, отпусков, они не имели паспортов, не могли покинуть деревню без разрешения властей. Восстановление и развитие сельского хозяйства должны были основываться, по мнению руководства страны, на усилении не материальной заинтересованности тружеников, а административного нажима. В 1947 г. оно подтвердило принудительный характер труда в колхозах, введенный в 1930-е гг. Все сельские жители, которые не работали в промышленности или не служили в советских учреждениях, были обязаны трудиться в колхозах. Кто уклонялся от труда или не вырабатывал норму трудодней, подлежал ссылке.</a:t>
            </a:r>
            <a:endParaRPr lang="ru-RU" sz="2000" b="0" i="0" dirty="0">
              <a:effectLst/>
              <a:latin typeface="Merriweather"/>
            </a:endParaRPr>
          </a:p>
        </p:txBody>
      </p:sp>
    </p:spTree>
    <p:extLst>
      <p:ext uri="{BB962C8B-B14F-4D97-AF65-F5344CB8AC3E}">
        <p14:creationId xmlns:p14="http://schemas.microsoft.com/office/powerpoint/2010/main" val="8370890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229</TotalTime>
  <Words>9731</Words>
  <Application>Microsoft Office PowerPoint</Application>
  <PresentationFormat>Широкоэкранный</PresentationFormat>
  <Paragraphs>326</Paragraphs>
  <Slides>76</Slides>
  <Notes>0</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76</vt:i4>
      </vt:variant>
    </vt:vector>
  </HeadingPairs>
  <TitlesOfParts>
    <vt:vector size="89" baseType="lpstr">
      <vt:lpstr>-apple-system</vt:lpstr>
      <vt:lpstr>Arial</vt:lpstr>
      <vt:lpstr>Arial Unicode MS</vt:lpstr>
      <vt:lpstr>Calibri</vt:lpstr>
      <vt:lpstr>Century Gothic</vt:lpstr>
      <vt:lpstr>Helvetica</vt:lpstr>
      <vt:lpstr>Merriweather</vt:lpstr>
      <vt:lpstr>Tahoma</vt:lpstr>
      <vt:lpstr>Times</vt:lpstr>
      <vt:lpstr>Times New Roman</vt:lpstr>
      <vt:lpstr>Wingdings</vt:lpstr>
      <vt:lpstr>Wingdings 3</vt:lpstr>
      <vt:lpstr>Ион</vt:lpstr>
      <vt:lpstr>Презентация PowerPoint</vt:lpstr>
      <vt:lpstr>Содержание</vt:lpstr>
      <vt:lpstr>Презентация PowerPoint</vt:lpstr>
      <vt:lpstr>Презентация PowerPoint</vt:lpstr>
      <vt:lpstr>Цель и задачи работы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Ярослав</dc:creator>
  <cp:lastModifiedBy>Kikuzawa Sees You</cp:lastModifiedBy>
  <cp:revision>17</cp:revision>
  <dcterms:created xsi:type="dcterms:W3CDTF">2023-01-11T12:40:09Z</dcterms:created>
  <dcterms:modified xsi:type="dcterms:W3CDTF">2023-01-14T05:04:38Z</dcterms:modified>
</cp:coreProperties>
</file>