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72" r:id="rId7"/>
    <p:sldId id="279" r:id="rId8"/>
    <p:sldId id="280" r:id="rId9"/>
    <p:sldId id="281" r:id="rId10"/>
    <p:sldId id="278" r:id="rId11"/>
    <p:sldId id="273" r:id="rId12"/>
    <p:sldId id="274" r:id="rId13"/>
    <p:sldId id="275" r:id="rId14"/>
    <p:sldId id="276" r:id="rId15"/>
    <p:sldId id="277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11:12:18.14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23B92-3503-4299-9F21-BB2F247CD6C2}" type="datetimeFigureOut">
              <a:rPr lang="ru-RU" smtClean="0"/>
              <a:t>07.01.2023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72459-5A08-4D29-86B3-82164A714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9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72459-5A08-4D29-86B3-82164A714F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53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iblioclub.ru/index.php?page=book_view_red&amp;book_id=68422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28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5232" y="71585"/>
            <a:ext cx="79763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Донской Государственный Технический Университет.</a:t>
            </a:r>
          </a:p>
          <a:p>
            <a:pPr algn="ctr" eaLnBrk="1" hangingPunct="1">
              <a:defRPr/>
            </a:pPr>
            <a:r>
              <a:rPr lang="ru-RU" alt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Факультет: Информатика и вычислительная техника.</a:t>
            </a:r>
          </a:p>
          <a:p>
            <a:pPr algn="ctr" eaLnBrk="1" hangingPunct="1">
              <a:defRPr/>
            </a:pPr>
            <a:r>
              <a:rPr lang="ru-RU" altLang="ru-RU" sz="2000" b="1" dirty="0">
                <a:ea typeface="Tahoma" panose="020B0604030504040204" pitchFamily="34" charset="0"/>
                <a:cs typeface="Tahoma" panose="020B0604030504040204" pitchFamily="34" charset="0"/>
              </a:rPr>
              <a:t>Предмет: история (история России, всеобщая история)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48602" y="2256352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altLang="ru-RU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 по теме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2"/>
          <p:cNvSpPr>
            <a:spLocks noChangeArrowheads="1"/>
          </p:cNvSpPr>
          <p:nvPr/>
        </p:nvSpPr>
        <p:spPr bwMode="auto">
          <a:xfrm>
            <a:off x="2223826" y="2687239"/>
            <a:ext cx="8419572" cy="39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Распад СССР. Постсоветская Россия основные проблемы развития 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7258640" y="3569227"/>
            <a:ext cx="453272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Выполнили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r">
              <a:spcBef>
                <a:spcPct val="0"/>
              </a:spcBef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Заболотный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И.А.</a:t>
            </a:r>
          </a:p>
          <a:p>
            <a:pPr algn="r">
              <a:spcBef>
                <a:spcPct val="0"/>
              </a:spcBef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Котелевец К.А.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spcBef>
                <a:spcPct val="0"/>
              </a:spcBef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spcBef>
                <a:spcPct val="0"/>
              </a:spcBef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Проверил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r">
              <a:spcBef>
                <a:spcPct val="0"/>
              </a:spcBef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Воскобойников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С. Г.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4580256" y="6087930"/>
            <a:ext cx="3080695" cy="67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Ростов-на-Дону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C6D054F-2849-4AF9-9479-78E996D4A904}"/>
                  </a:ext>
                </a:extLst>
              </p14:cNvPr>
              <p14:cNvContentPartPr/>
              <p14:nvPr/>
            </p14:nvContentPartPr>
            <p14:xfrm>
              <a:off x="11302890" y="114200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C6D054F-2849-4AF9-9479-78E996D4A9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8570" y="10988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12346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5840" y="1378158"/>
            <a:ext cx="10445019" cy="46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Политическая система России в начале 90-х годов базировалась на основе органов представителей власти – Съезд народных депутатов РФ и двухпалатный Верховный Совет. Главой исполнительной власти являлся избранный всенародными голосованием Б. Н. Ельцин. Высшей судебной инстанцией являлся Конституционный Суд РФ.</a:t>
            </a:r>
          </a:p>
          <a:p>
            <a:pPr algn="just">
              <a:lnSpc>
                <a:spcPct val="125000"/>
              </a:lnSpc>
            </a:pP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Хронология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декабря 1991 г. – постановление Правительства РСФСР №55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мерах по либерализации цен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Январь 1992 г. – либерализация цен, гиперинфляция, начало ваучерной приватизации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29 января 1992 г. – Указ о свободе торговли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 июня 1992 г. – постановление Верховного Совета Российской Федерации №2980-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утверждена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Государственная программа приватизации государственных и муниципальных предприятий в Российской Федерации на 1992 г.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Июль – сентябрь 1993 г. – падение темпов инфляции, отмена рубля СССР (денежная реформа)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января 1998 г. – 1000-кратная деноминация рубля</a:t>
            </a:r>
          </a:p>
          <a:p>
            <a:pPr marL="285750" indent="-285750" algn="just">
              <a:lnSpc>
                <a:spcPct val="125000"/>
              </a:lnSpc>
              <a:buFontTx/>
              <a:buChar char="-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17 августа 1998 – экономический кризис, четырёхкратный обвал курса рубля</a:t>
            </a:r>
          </a:p>
        </p:txBody>
      </p:sp>
    </p:spTree>
    <p:extLst>
      <p:ext uri="{BB962C8B-B14F-4D97-AF65-F5344CB8AC3E}">
        <p14:creationId xmlns:p14="http://schemas.microsoft.com/office/powerpoint/2010/main" val="205313820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7734" y="1151762"/>
            <a:ext cx="5270855" cy="5597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Большинство депутатов российского парламента в этот период поддерживали курс на складывание рыночной экономики в России. В конце 1991 г. Правительство, возглавляемое ученым-экономистом Е. Т. Гайдаром, разработало программу радикальных реформ в области народного хозяйства. Предлагавшиеся программой меры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шоковой терапии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нацелены были на перевод экономики на рыночные методы хозяйствования. 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Важное место в программе реформирования экономики занимала либерализация цен – освобождение их из-под контроля государства. Переход на свободные (рыночные) цены и тарифы был начат с января 1992 г. Либерализация цен вызвала резкий скачок инфляции. За год потребительские цены в стране выросли почти в 26 раз. Снизился уровень жизни населения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1994 г. он составлял 50% от уровня начала 90-х годов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7A2DC6-4CD4-4F38-9660-DCADD41D3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86" y="1684551"/>
            <a:ext cx="5266416" cy="34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0812B-FAEF-4AD0-82D3-8D6CB5D1DB94}"/>
              </a:ext>
            </a:extLst>
          </p:cNvPr>
          <p:cNvSpPr txBox="1"/>
          <p:nvPr/>
        </p:nvSpPr>
        <p:spPr>
          <a:xfrm>
            <a:off x="7194472" y="5183608"/>
            <a:ext cx="349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1 – Е. Т. Гайдар</a:t>
            </a:r>
          </a:p>
        </p:txBody>
      </p:sp>
    </p:spTree>
    <p:extLst>
      <p:ext uri="{BB962C8B-B14F-4D97-AF65-F5344CB8AC3E}">
        <p14:creationId xmlns:p14="http://schemas.microsoft.com/office/powerpoint/2010/main" val="145336802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4437" y="1488646"/>
            <a:ext cx="10663125" cy="4674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Основную роль в процессе перехода к рынку отводилась приватизации собственности. Ее результатом должно было стать превращение частного сектора в преобладающий сектор экономики. Приватизация госсобственности охватила прежде всего предприятия розничной торговли, общественного питания и службы быта. Ваучерная приватизация 1992 – 1994 гг. и последующие приватизационные акты привели к потере государственным сектором ведущей роли в экономике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Однако изменение формы собственности не повысило эффективности экономики. В середине 1993 – 1994 гг. падение промышленного производства составляло 21%, в том числе в машиностроении – 31 %, в производстве предметов широкого потребления – 30%. Свыше половины товаров российского рынка приходилось на долю импортной продукции.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Одним из последствий приватизационной политики явился распад энергетической инфраструктуры.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Во второй половине 90-х годов большинство крупных и средних предприятий России превратились в частные, коммерческие и акционерные общества. Возникли и активно действовали многочисленные коммерческие банки, фондовые биржи и торговые дома. Все это привело к окончательной потере государством возможности управлять новыми производственными и финансовыми структурами с помощью прежним административных методов.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82A71F-F152-4602-A031-60BFED084D80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2969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4437" y="1861359"/>
            <a:ext cx="10663125" cy="313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Программа экономических реформ включала серьезные преобразования в сельском хозяйстве. 90-е годы стали временем интенсивного развития новых форм хозяйствования. В агросекторе экономики преобладающую роль играли открытые и закрытые акционерные общества, товарищества с ограниченной ответственностью, сельскохозяйственные кооперативы. В 1999 г. Их удельный вес в структуре сельскохозяйственных предприятий составлял 65,8 %.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Экономический кризис тяжело отражался на состоянии аграрного сектора. Не хватало минеральных удобрений, автомашин и сельхозтехники. В 1996 г. Предприятия сельхозмашиностроения произвели 14 тыс. тракторов, в 1998 г. – 9800, зерноуборочных комбайнов – соответственно 2500 и 1000. В последующие годы их выпуск продолжал уменьшаться. Недостаток сельхозтехники, особенно для фермерских хозяйств, организационная перестройка форм хозяйствования привлекли за собой падение уровня урожайности.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29D43-015C-4790-8A62-C202093DEFEA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5380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4437" y="1253521"/>
            <a:ext cx="10663125" cy="52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результате реформы 1990-ч годов в России не была создана полноценная рыночная экономика. Созданная экономическая система скорее носила черты государственного капитализма.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Заметное обеднение едва ли не большинства населения России в начале 90-х годов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жизненный уровень основной массы населения снизился по многим характеристикам в 1,5 – 2 раза – до показателей 60-70-х годов.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 влиянием гиперинфляции произошла глубокая деформация всех стоимостных пропорций и соотношения цен на продукцию отдельных отраслей, изменившая стоимостные основания финансовой, бюджетной и кредитно-денежной системы. Индекс потребительских цен с 1992 г. по 1995 г. Увеличился в 1187 раз, а номинальная зарплата – в 616 раз. Неравновесие доходов и расходов достигло за годы преобразований такого уровня, что механизм неплатежей перестал справляться с его сбалансированием.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Структура промышленного производства за годы преобразований также изменилась. Произошло снижение наукоемких производств, техническая деградация экономики, свертывание современных технологий. Падение производства в России по своим масштабам и длительности значительно превысило все известные в истории кризисы мирного времени. В машиностроении, промышленном строительстве, легкой, пищевой промышленности и во многих других важнейших отраслях производство сократилось в 4-5 раз, расходы на научные исследования и конструкторские разработки – в 10 раз, а по отдельным направления – в 15-20 раз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A7D2DD-0818-4959-8996-4CC610E7259E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5383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4437" y="1671627"/>
            <a:ext cx="10663125" cy="3514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В конце 1998 и начале 1999 годов обозначилась тенденция к экономическому росту. После девальвации августа 1998 г. Была резко снижена конкурентоспособность импорта, что увеличило спрос на отечественные товары пищевой промышленности в других отраслей. Важнейшим фактором экономического роста являлся рост объёмов производства на всех предприятиях топливно-энергетического комплекса, где стремились компенсировать убытки от падения цен на мировых рынках – экспорт стоимости сокращался в течение 1998 г., в физических объёмах – увеличивался.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Либерализация цен и новая налоговая политика оказали разрушительное воздействие на частное предпринимательство. За 1992 год в России малых предприятий в сфере производства резко сократилось.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Либерализация цен и либерализация внешней торговли привели к высоким темпам роста цен в российской экономике, а также к кардинальным и негативным для развития экономики и изменениям ценовых пропорций.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7041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14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4424" y="1385877"/>
            <a:ext cx="10663125" cy="477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Социальная ситуация была сложной: инфляция оставалась крайне высокой, ускорилось имущественное расслоение, усилилась безработица. В этой ситуации резко обострилось противостояние Президента Ельцина и Верховного Совета,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реформаторски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настроенной исполнительной власти и противившейся реформам власти законодательной. Последняя опиралась на поддержку так называемой непримиримой оппозиции (коммунисты и национал-патриоты). Вопрос стоял о продолжении или прекращении рыночных преобразований, о том, отойдет ли Россия от советской политической системы, утвердится ли она на демократическом пути развития. К весне 1992 г. Ельцину удалось добиться подписания почти всеми субъектами Федерации (за исключением Чечни и Татарстана) Федеративного договора. Это был шаг к новому конституционному устройству. Президентский проект предусматривал превращение России в президентскую республику. Верховный Совет такой вариант не устраивал, парламентарии вели дело к созданию парламентской республики с номинальным, не обладающим реальной властью президентом. Всенародный референдум в апреле 1993 г. показал, что общество твердо поддерживает Президента, проводимые социально-экономические преобразования и президентский вариант конституционной реформы. Однако референдум не прекратил противостояния: на вопрос о необходимости досрочных выборов парламента избиратели ответили отрицательно. Открытое столкновение становилось неизбежным.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Социальное развитие России в 1990-е </a:t>
            </a:r>
            <a:r>
              <a:rPr lang="ru-RU" sz="36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3255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15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8893" y="1214427"/>
            <a:ext cx="11294214" cy="5495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Демократическое развитие России предопределило и изменение ее внеш­ней политики. Переход к рыночной экономике включал Россию в мировое политическое и экономическое сообщество. Поэтому основной задачей нового внешнеполитического курса страны стало укрепление доверия и строительство партнерских отношений со всеми странами, и прежде всего со странами Запада и США.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Становление внешнеполитического курса. Российской Федерации как правопреем­нице СССР необходимо было выработать новый внешнеполитический курс. В его ос­нову было положено четыре главных на­правления:</a:t>
            </a: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утверждение себя в мире в качестве независимого государства с сохранением статуса великой державы;</a:t>
            </a: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строительство новых взаимоотноше­ний с бывшими республиками СССР и странами бывшего социалистического блока;</a:t>
            </a: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взаимоотношений со страна­ми Запада и США на новой основе;</a:t>
            </a:r>
          </a:p>
          <a:p>
            <a:pPr marL="34290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новых отношений со странами Востока.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Основополагающим принципом российской внешней политики в 1990-е гг. стала защита национальных интересов России не через конфронтацию, а через партнерство. Теперь Россия не рассматривала ни одно из госу­дарств мира в качестве своего потенциального противника.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Кроме того, России необходимо было создать благоприятные условия для притока иностранных инвестиций, которые так нужны были ей для развития экономики.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Внешняя политика России в 1990-е гг.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2957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8893" y="1214427"/>
            <a:ext cx="11294214" cy="518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Не менее важными во внешнеполитической деятельности России стали вопросы всеоб­щей безопасности, запрещения ядерных испытаний, химического и бакте­риологического оружия, сокращения ядерных и других вооружений и т.д. В течение 1990-х гг. между Россией и странами Запада была подписана серия договоров по безопасности и сотрудничеству и подтверждены все ранее подписанные договоры в этой области.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государством, признавшим независимость России, были США. За ними дипломатические отношения установили Германия, Франция, Италия, Англия, другие страны. 24 декабря 1991 г. Россия стала членом ООН.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первых же дней российская дипломатия поставила перед собой главную задачу укрепить доверие и установить партнерские отношения с США как с бывшим своим главным противником, от взаимоотношений с которыми в значительной степени зависели судьбы мирового сообщества.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Россия и США. В 1992 г. на заседании Совета Безопасности ООН в Нью-Йорке между Россией и США была подписана декларация о новых отношениях, в которой обе страны более не рассматривали друг друга «в качестве потенциальных противников. В том же году Россия была принята в Совет Североатлантического сотрудничества (ССАС).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Летом 1992 г. в США на встрече президентов двух стран была подписана Хартия российско-американского партнерства и дружбы.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Внешняя политика России в 1990-е гг.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2732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8893" y="1214427"/>
            <a:ext cx="11294214" cy="518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январе 1993 г. в Москве состоялась новая встреча российского и американского президентов. Они подписали Договор СНВ-2, по которому США и Россия договорились взаимно сократить до 2003 г. примерно в 3,5 раза с каждой стороны стратегические ядерные вооружения и ликвидировать устаревшие виды ядерных ракет.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1995 г. Россия и США провели ряд переговоров по проблемам европейской безопасности. В частности, была подтверждена приверженность обе стран Договору по ПРО 1972 г., на основе которого строилась стратегическая стабильность в мире.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1998 г. США стала самым крупным международным инвестором в экономику России. Объем торговли между двумя странами увеличился в 2 раза. Начала реализовываться совместная космическая программа. К 1999 г. обе страны становятся стратегическими партнерами.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Р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оссия и Западная Европа. Россия, так же как и страны Западной Европы, была заинтересована в развитии сотрудничества на мирной и демократической основе. В 1990-е гг. перед всеми европейскими странами стояла задача создания единой Европы. Исходя из этого они строили свои взаимоотношения.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Летом 1992 г. Б. Ельцин в Мюнхене встретился с руководителями семи ведущих стран Западной Европы («большая семерка»). На этой встрече страны «семерки» провозгласили программу оказания финансовой помощи России для поддержания реформ.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Внешняя политика России в 1990-е гг.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704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351734" y="314761"/>
            <a:ext cx="3537744" cy="442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Содержание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13556" y="1418074"/>
            <a:ext cx="10163410" cy="5437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Введение…………………………………………....…………..…...............................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Общественно-политическое развитие России в 1990-е гг..……….…...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Экономическое развитие России в 1990-е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…………………………..……..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Социальное развитие России в 1990-е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……………………………………….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Внешняя политика России в 1990-е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……………………………………………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Основные проблемы развития мирового сообщества в конце XX - начале XXI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……………………………………………………………………………………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Заключение…………………………………………………......................................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 использованных источников.………………………………………………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2607" y="1418074"/>
            <a:ext cx="667843" cy="500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5993806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8893" y="1214427"/>
            <a:ext cx="11294214" cy="518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феврале 1996 г. Россия была принята в Совет Европы (СЕ). Отныне каждый гражданин России имел право обратиться в высший Европейский суд по правам человека в Страсбурге. Демократические завоевания Европы стали распространяться и на Россию.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укрепления экономического сотрудничества и развития торговых связей со странами Запада Россия осенью 1996 г. подписала Соглашение о сотрудничестве и партнерстве с Европейским Союзом (ЕС). Странам ЕС предоставлялись льготные условия для торговли в России.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Летом 1997 г. Россия была принята в состав «большой семерки», которая стала теперь «большой восьмеркой». Вступление в «восьмерку» открыло широкие возможности для получения Россией экономической помощь Всемирного банка.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этом же году Россию принимают в Парижский клуб — международное объединение стран-кредиторов. Став членом клуба, Россия получила перспективу возврата долгов со стороны развивающихся стран по кредит выделенным им Советским Союзом.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Взаимоотношения России со странами СНГ и Восточной Европы. Развитие отношений с бывшими союзными республиками осуществлялось Россией по двум направлениям: в рамках СНГ и на основе двусторонних соглашений. В основном преобладала тенденция развития двусторонних отношений. В 1991 г. состав союза был расширен — в него вошли 11 из 15 бывших союзных республик. Весной 1994 г. в него вошла Грузия.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Внешняя политика России в 1990-е гг.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8077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8893" y="1214427"/>
            <a:ext cx="11294214" cy="479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рамках СНГ формировался экономи­ческий союз, устанавливался совместный контроль внешних границ, был подписан ряд таможенных и торговых соглашений, облегчающих экономические связи меж­ду республиками. В военно-политической области страны СНГ подписали Договор о коллективной безопасности. России было передано все хранившееся на территори­ях других республик ядерное оружие, и она сохранила статус ядерной державы.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Основной задачей в 1990-е гг. во внешнепо­литических отношениях со странами Вос­точной Европы для России было укрепле­ние доверия и партнерских отношений, а также вывод российских войск с их терри­торий. К лету 1991 г. советские войска были выведены из Венгрии и Чехословакии, а в последующие три года — из Германии и Польши.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1994 г. в Москве подписано трехстороннее соглашение между Россией, США и Украиной о безъя­дерном статусе Украины. России возвращены Украиной 176 межконтинентальных ракет и 1800 ядерных боеголовок.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Сближение России и стран Востока. Во второй половине 1990-х гг. начался процесс сближения России со своими традицион­ными партнерами на Востоке: Индией, Ки­таем и Японией. С этими странами был заключен ряд соглашений по пригранич­ной торговле, таможенным пошлинам и др. Вместе с тем Россия начала восстанавли­вать и налаживать сотрудничество с Вьет­намом, Кореей, Ираном и Ираком.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Внешняя политика России в 1990-е гг.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932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0306" y="1114414"/>
            <a:ext cx="11638332" cy="5561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Первая половина 1990-х гг. XX в. стала завершающей фазой распада биполярной структуры. Стало очевидно, что Российская Федерация не обладает ресурсом противостояния Соединенным Штатам и не проявляет намерений противодействовать Западу в международных отношениях. Напротив, она стремилась к сотрудничеству с ним, даже если условия сотрудничества мало соответствовали ее национальным интересам. В мире сложилась уникальная ситуация: США оказались вне конкуренции. Это подтолкнуло Вашингтон к проведению наступательной внешней политики с целью формирования международного порядка, максимально благоприятного для национальных интересов Соединенных Штатов. На глобальном уровне ни Россия, ни Китай, ни Евросоюз не могли всерьез соперничать с США за влияния в международных делах, а наиболее сильные государства мира — Япония, Великобритания и Франция — были вовлечены за предшествовавшие годы в отношения торгово-экономической и финансовой взаимозависимости с Соединенными Штатами. Под эгидой США шло расширение НАТО в восточном направлении. В 1999 г. членами блока стали Венгрия, Польша и Чехия. Тогда же была принята новая «Стратегическая концепция НАТО», предусматривавшая, кроме коллективной обороны, выполнение и других военно-политических миссий миротворческого, гуманитарного и иного характера. Также была расширена географическая сфера действия: теперь организация была готова действовать вне пределов территории стран-участниц. Исходя из этого положения, войска НАТО приняли участие в войнах на территории бывшей Югославии, в Афганистане, Ираке. В 2002 г. США в одностороннем порядке вышли из Договора по противоракетной обороне. В 2004 г. произошло самое значительное расширение НАТО: участниками блока стали сразу семь восточноевропейских государств, включая страны Балтии. В результате границы альянса вплотную придвинулись к территории России. В 2009 г. членами НАТО стали Хорватия и Албания, а их общее число возросло до 28 государств. В 2006 г. на территории некоторых из этих стран (Польша, Чехия, Румыния) Вашингтон выразил намерение разместить элементы системы противоракетной обороны под предлогом защиты своих европейских союзников от надуманной ракетно-ядерной угрозы со стороны Ирана. Данное намерение натолкнулось на резкое противодействие со стороны российского руководства, так как в действительности системы были направлены в первую очередь против России, создавали угрозу ее безопасности.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проблемы развития мирового сообщества в конце XX - начале XXI вв.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9000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881" y="1157276"/>
            <a:ext cx="11638332" cy="550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феврале 2007 г. на Международной конференции по вопросам безопасности в Мюнхене президент России В. В. Путин впервые указал на угрозу возобновления гонки вооружений в связи с американскими планами размещения элементов американской системы глобальной ПРО в Восточной Европе. Он заявил о появлении для России необходимости разработки новых видов наступательных вооружений для восстановления нарушенного в мире примерного равновесия силовых возможностей. В связи с этим в июле 2007 г. Россия официально заявила о приостановлении выполнения своих обязательств по ДОВСЕ, а позже вышла из этого договора.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Усиление России вызывает неприятие со стороны США. Привыкнув к роли лидера в однополярном мире, Белый дом не может согласиться с утратой своих позиций. Отсюда — стремление всеми средствами и способами ослабить Россию, оказывая с этой целью давление на своих союзников. В этом ряду — провоцирование и поддержка «цветных революций» на постсоветском пространстве, введение экономических и иных антироссийских санкций и т.п.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Вторая половина 1990-х гг. была отмечена ростом взаимозависимости государств мира в результате резкого повышения интенсивности международных финансово-экономических, торговых и политических связей между ними, увеличением объема мировых информационных потоков, прогрессом в средствах коммуникации. Все эти тенденции, которые вели к возникновению нового состояния международной системы, стали описывать при помощи термина «глобализация». Данный феномен связан, во-первых, с возникновением большого числа международных организаций, среди которых всемирные и региональные, универсальные и специализированные институты и учреждения. Во-вторых, складывается новая система мирового экономического воспроизводства, когда на глобальной экономической сцене значительно усилилась роль транснациональных корпораций (ТНК). В-третьих, человечество столкнулось в последние десятилетия с глобальными проблемами (экологической, демографической, энергетической, продовольственной и др.), которые требуют для своего решения совместных и серьезных усилий всех государств и народов.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проблемы развития мирового сообщества в конце XX - начале XXI вв.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76782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6883" y="3147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775" y="1343014"/>
            <a:ext cx="11638332" cy="4722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Все более угрожающие масштабы приобретает международный терроризм. Его проявления влекут массовые человеческие жертвы, приводят к разрушению материальных и духовных ценностей. Расширение географии терроризма осложняет отношения между социальными, национальными группами и народами. Транснациональный характер растущих угроз террористической деятельности и преступного экстремизма обязывает мировое сообщество консолидировать свои усилия в создании международной системы совместных мер борьбы с терроризмом и иными проявлениями экстремизма.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Одним из важнейших следствий процесса глобализации является формирование глобального гражданского общества. Это общество представляет собой организованное в глобальном масштабе объединение людей, которые независимо от национальной принадлежности или гражданства разделяют общечеловеческие ценности. Эти люди проявляют активность в решении проблем мирового развития, особенно в тех сферах, где правительства не способны или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нс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желают предпринимать необходимых действий.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глобализации проявили себя объективные закономерности развития планетарной социальной системы, но наиболее сильные страны мира смогли во многом подчинить тенденции своим интересам, направить их по выгодному для себя руслу. Это породило в мире свои противоречия, одним из которых стали протестные движения антиглобалистов и аль-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терглобалистов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охватили в начале века многие страны мира. Антиглобалисты выступают против глобализации вообще, считая все ее последствия разрушительными для общества и выгодными исключительно «богатой части человечества». </a:t>
            </a:r>
            <a:r>
              <a:rPr lang="ru-RU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Альтерглобалисты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протестуют против форм, в которых протекает глобализация, выступая за «альтернативную глобализацию» — более гуманную, социально-ориентированную, учитывающую интересы не только сильных и богатых, но также слабых и бедных стран мира.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A366B-9A1A-494D-8DAA-040AD68E08F4}"/>
              </a:ext>
            </a:extLst>
          </p:cNvPr>
          <p:cNvSpPr/>
          <p:nvPr/>
        </p:nvSpPr>
        <p:spPr>
          <a:xfrm>
            <a:off x="287734" y="61097"/>
            <a:ext cx="98619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проблемы развития мирового сообщества в конце XX - начале XXI вв.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398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98527" y="3772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22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5608" y="131821"/>
            <a:ext cx="921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Заключение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3354" y="1110012"/>
            <a:ext cx="11111976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Практически во всем, что написано по проблеме причин распада СССР за почти двадцать лет с момента окончания существования СССР как субъекта международного права и геополитической реальности, можно условно выделить две основные позиции. Так, одни авторы утверждают, что СССР развалился по объективным причинам и его распад был неизбежен, другие утверждают, что Советский Союз развалился по субъективным причинам и его можно было сохранить.</a:t>
            </a:r>
          </a:p>
          <a:p>
            <a:pPr indent="450215" algn="just">
              <a:spcAft>
                <a:spcPts val="800"/>
              </a:spcAf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Сторонники существования объективных причин предполагаемого распада СССР, как правило, противники советской системы, видят причины распада государства в изначальных марксистских и утопических социалистических идеях о том, что СССР был империей, "тюрьмой народов", рано или поздно обреченной на распад</a:t>
            </a:r>
          </a:p>
          <a:p>
            <a:pPr indent="450215" algn="just">
              <a:spcAft>
                <a:spcPts val="800"/>
              </a:spcAf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Сторонники примата субъективного фактора в распаде Советского Союза считают, что если и были объективные трудности, то их было недостаточно для распада второй по силе мировой сверхдержавы. Тезис о нежизнеспособности социалистического строя, как правило, опровергается его семидесятилетней историей, в течение которой ни иностранная военная интервенция, ни фашистская агрессия не могли его сломить. В качестве доказательства потенциала социализма приводится пример КНР. Вину за развал СССР обычно возлагают на М. С. Горбачева и Б. Н. Ельцина, спецслужб и агентов западного влияния, а иногда и их коалиционных действий в различных интерпретациях.</a:t>
            </a:r>
          </a:p>
          <a:p>
            <a:pPr indent="450215" algn="just">
              <a:spcAft>
                <a:spcPts val="800"/>
              </a:spcAf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Ряд ученых уходят от выявления субъективных или объективных причин распада, исследуя один из аспектов-социально-экономический, социально-политический, </a:t>
            </a:r>
            <a:r>
              <a:rPr lang="ru-RU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этносепаратистский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или правовой - или сразу несколько факторов распада СССР.</a:t>
            </a:r>
          </a:p>
        </p:txBody>
      </p:sp>
    </p:spTree>
    <p:extLst>
      <p:ext uri="{BB962C8B-B14F-4D97-AF65-F5344CB8AC3E}">
        <p14:creationId xmlns:p14="http://schemas.microsoft.com/office/powerpoint/2010/main" val="375983171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16586" y="37363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25608" y="-6679"/>
            <a:ext cx="92103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Список использованных источников</a:t>
            </a:r>
            <a:endParaRPr lang="en-US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5AD5A-8F8B-4A7E-95E1-61E8AAD630DC}"/>
              </a:ext>
            </a:extLst>
          </p:cNvPr>
          <p:cNvSpPr/>
          <p:nvPr/>
        </p:nvSpPr>
        <p:spPr>
          <a:xfrm>
            <a:off x="540326" y="932040"/>
            <a:ext cx="11651674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Барышева А. Д., Отечественная история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7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https://biblioclub.ru/index.php?page=book_view_red&amp;book_id=578373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(Дата обращения: 11.12.2022 г.)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ru-RU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Конотопов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М. В. , Сметанин С. И., Экономическая история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7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https://biblioclub.ru/index.php?page=book_view_red&amp;book_id=48177</a:t>
            </a:r>
            <a:r>
              <a:rPr lang="ru-RU" sz="17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(Дата обращения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11.12.2022 г.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Кузнецов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И.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Н., История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https://biblioclub.ru/index.php?page=book_view_red&amp;book_id=684222</a:t>
            </a: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(Дата обращения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11.12.2022 г.)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endParaRPr lang="ru-RU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Моисеев В.В., История России. С древнейших времен до наших дней</a:t>
            </a: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URL: </a:t>
            </a:r>
            <a:r>
              <a:rPr lang="en-US" sz="17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https://biblioclub.ru/index.php?page=book_view_red&amp;book_id=564646 </a:t>
            </a:r>
            <a:endParaRPr lang="ru-RU" sz="17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(Дата обращения: 11.12.2022 г.)</a:t>
            </a:r>
          </a:p>
        </p:txBody>
      </p:sp>
    </p:spTree>
    <p:extLst>
      <p:ext uri="{BB962C8B-B14F-4D97-AF65-F5344CB8AC3E}">
        <p14:creationId xmlns:p14="http://schemas.microsoft.com/office/powerpoint/2010/main" val="523776546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385454" y="3048000"/>
            <a:ext cx="955963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" panose="02020603050405020304" pitchFamily="18" charset="0"/>
              </a:rPr>
              <a:t>БЛАГОДАРИМ  ЗА 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710908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66456" y="356593"/>
            <a:ext cx="2908300" cy="442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15051" y="1210200"/>
            <a:ext cx="10811110" cy="510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Распад СССР - крупнейшее событие второй половины ХХ века. Несмотря на обилие источников, сегодня это историческое явление в основном описывается в мемуарах, написанных рукой политически ангажированных лиц, непосредственных участников событий последнего этапа существования Советского Союза. Имеющиеся монографии не дают ответов на многие важные вопросы.</a:t>
            </a: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объективной оценки необходимо дать логически и исторически обоснованный анализ социально-экономических и общественно-политических факторов распада Советского Союза в 1985-1991 гг., основанный на изучении документов и монографий крупных исследователей.</a:t>
            </a:r>
          </a:p>
          <a:p>
            <a:pPr indent="450215" algn="just">
              <a:lnSpc>
                <a:spcPct val="125000"/>
              </a:lnSpc>
              <a:spcAft>
                <a:spcPts val="800"/>
              </a:spcAft>
            </a:pPr>
            <a:r>
              <a:rPr lang="ru-R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Актуальность работы также предопределена политически. Сегодня Российская Федерация, как правопреемница, бывшее "ядро" развалившегося Союза, стремится активно выступать в качестве центра реинтеграции стран СНГ. В столь важном для народов бывшего СССР процессе необходимо учитывать исторический опыт, чтобы избежать старых ошибок и выработать хорошо продуманную стратегию и тактику восстановления, пусть даже частично, утраченных позиций на постсоветском пространстве, а также эффективно противостоять возможному отделению.</a:t>
            </a:r>
          </a:p>
        </p:txBody>
      </p:sp>
    </p:spTree>
    <p:extLst>
      <p:ext uri="{BB962C8B-B14F-4D97-AF65-F5344CB8AC3E}">
        <p14:creationId xmlns:p14="http://schemas.microsoft.com/office/powerpoint/2010/main" val="31942379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666456" y="314761"/>
            <a:ext cx="2908300" cy="4429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8FD093-937F-401F-B638-18EF8C19168F}"/>
              </a:ext>
            </a:extLst>
          </p:cNvPr>
          <p:cNvSpPr/>
          <p:nvPr/>
        </p:nvSpPr>
        <p:spPr>
          <a:xfrm>
            <a:off x="235661" y="1682613"/>
            <a:ext cx="11691880" cy="44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работе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Барышевой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А. Д.,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Отечественная история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упоминаются реформы России в 1990-е гг.</a:t>
            </a:r>
          </a:p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Tx/>
              <a:buAutoNum type="arabicPeriod"/>
              <a:tabLst>
                <a:tab pos="457200" algn="l"/>
              </a:tabLs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работе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Конотопова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М. В. , Сметанина С. И.,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Экономическая история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подробностях описывается социально-экономическое развитие России в 1990-е годы</a:t>
            </a: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работе Кузнецова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И.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Н.,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рассказывается об экономическом развитии России, а также ее внешней политики, а также Основные проблемы развития мирового сообщества в конце XX - начале XXI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работе Моисеева В.В.,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История России. С древнейших времен до наших дней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также упоминаются последствия и мероприятия России в 1990-е годы</a:t>
            </a:r>
          </a:p>
        </p:txBody>
      </p:sp>
    </p:spTree>
    <p:extLst>
      <p:ext uri="{BB962C8B-B14F-4D97-AF65-F5344CB8AC3E}">
        <p14:creationId xmlns:p14="http://schemas.microsoft.com/office/powerpoint/2010/main" val="11696401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26652" y="-149084"/>
            <a:ext cx="5538696" cy="927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7679"/>
              </a:lnSpc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705598" y="1485868"/>
            <a:ext cx="10549590" cy="53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определить какими были распад СССР и постсоветская Россия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705598" y="2674447"/>
            <a:ext cx="10549590" cy="263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Aft>
                <a:spcPts val="600"/>
              </a:spcAft>
              <a:defRPr/>
            </a:pPr>
            <a:r>
              <a:rPr lang="ru-RU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Рассказать о развитии России в 1990-е гг.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Охарактеризовать политику страны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основные проблемы развития мирового сообщества в конце XX - начале XXI </a:t>
            </a:r>
            <a:r>
              <a:rPr lang="ru-RU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5390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Общественно-политическое развитие России в 1990-е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5840" y="1199409"/>
            <a:ext cx="10445019" cy="5597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Процесс формирования современной российской государственности начался еще в рамках СССР. Ко времени его распада в Российской Федерации (РФ) уже сложились органы высшей власти: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Съезд народных депутатов РФ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Двухпалатного Верховного Совета (избираемого из числа депутатов, президента и правительства)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 Конституционный суд (высший орган в системе судебной власти)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12 июня 1990 г. была принята Декларация о суверенитете России.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После августа 1991 г. началось укрепление исполнительной власти на местах - был введен институт глав администраций, которых поначалу назначал президент. В субъектах Федерации появились также представители президента России. Однако становление подлинно суверенной российской государственности началось только после ликвидации Советского Союза.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Первой проблемой российского руководства стало недопущение распада России подобно СССР. Эта угроза была реальной, поскольку все российские автономные республики и области объявили себя суверенными. Некоторые из них (Татария, Башкирия, Якутия) взяли курс на выход из России, а Чечня заявила о выходе и о готовности защищать свою независимость вооруженным путем.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31 марта 1992 г. в Москве был подписан Федеративный Договор, который определил характер отношений между 89-ю субъектами РФ (республики, края, области, округа) и федеральным центром. Договор не подписала Чечня, а Татарстан, согласившись присоединиться к нему на особых условиях, начал затяжные переговоры с центральной властью.</a:t>
            </a:r>
          </a:p>
        </p:txBody>
      </p:sp>
    </p:spTree>
    <p:extLst>
      <p:ext uri="{BB962C8B-B14F-4D97-AF65-F5344CB8AC3E}">
        <p14:creationId xmlns:p14="http://schemas.microsoft.com/office/powerpoint/2010/main" val="346860016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Общественно-политическое развитие России в 1990-е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5840" y="1199409"/>
            <a:ext cx="11395648" cy="528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Несмотря на подписание Договора большинством субъектов Федерации, межнациональные отношения остались сложнейшей проблемой внутриполитической жизни в посткоммунистической России: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1992 г. начались вооруженные конфликты на национальной основе на Северном Кавказе.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Единая Чечено-Ингушская республика разделилась на две - Чечню и Ингушетию.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Начался северо-осетино-ингушский кровавый конфликт (для ликвидации федеральный центр использовал вооруженные силы).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Сепаратизм и антирусские настроения охватили Туву.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Обострилась проблема беженцев и вынужденных переселенцев (в Россию шел их поток из Средней Азии, Казахстана, Закавказья)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Усилилась миграция из России в ближнее и дальнее зарубежье.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Стремительно назревал кризис в Чечне.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 исчезновением осенью 1991 г. КПСС как общего врага прежде единый российский демократический лагерь раскололся на либерал-демократов западного толка (были представлены преимущественно в исполнительной власти) и очень неоднородную по идейным и политическим воззрениями категорию политиков, в конечном итоге тяготевших к коммунистическим либо социал-демократическим идеалам (преобладали в советах всех уровней). В основе этого раскола лежали разные взгляды на две фундаментальные проблемы - государственное строительство и социально-экономическое развитие страны. По обеим проблемам шла многолетняя напряженная война.</a:t>
            </a:r>
          </a:p>
        </p:txBody>
      </p:sp>
    </p:spTree>
    <p:extLst>
      <p:ext uri="{BB962C8B-B14F-4D97-AF65-F5344CB8AC3E}">
        <p14:creationId xmlns:p14="http://schemas.microsoft.com/office/powerpoint/2010/main" val="3359900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Общественно-политическое развитие России в 1990-е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8176" y="1456584"/>
            <a:ext cx="11395648" cy="4366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 середины 1990 года - подготовка новой Конституции, поскольку действовавшая тогда Конституция РСФСР со всеми внесенными в нее поправками не соответствовала существовавшей в стране общественно-политической ситуации, функции и компетенции разных ветвей новой российской власти в ней не были определены.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Конституционная комиссия под председательством президента Ельцина несколько раз представляла различные проекты, но Съезды народных депутатов отклоняли их. Единой точки зрения по вопросу о форме государственного устройства страны не было. Две ветви власти - исполнительная и законодательная - боролись за верховенство, пытаясь усилиться за счет другой стороны. По вопросу о том, чем должна быть Россия - президентской или парламентской республикой, не было единства и в обществе.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Политическая жизнь в России в начале 90-х гг. характеризовалась острым противостоянием исполнительной и законодательной властей по всем важным вопросам. К весне 1992 г. также оформилась внешняя по отношению к власти оппозиция в лице левых движений коммунистической ориентации, объединившихся в "Трудовую Россию" (лидер В.И. Анпилов). Вскоре появился Фронт национального спасения. В него вошли несколько национал-патриотических и прокоммунистических организаций, среди которых основной была восстановленная в феврале 1993 г. Компартия РФ (Г. А. Зюганов).</a:t>
            </a:r>
          </a:p>
        </p:txBody>
      </p:sp>
    </p:spTree>
    <p:extLst>
      <p:ext uri="{BB962C8B-B14F-4D97-AF65-F5344CB8AC3E}">
        <p14:creationId xmlns:p14="http://schemas.microsoft.com/office/powerpoint/2010/main" val="54974173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Общественно-политическое развитие России в 1990-е </a:t>
            </a:r>
            <a:r>
              <a:rPr lang="ru-RU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гг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8176" y="1456584"/>
            <a:ext cx="11395648" cy="405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Осенью 1993 г. политический кризис достиг высшей точки. 21 сентября президент объявил о роспуске Съезда народных депутатов и Верховного Совета РФ, о последующем проведении референдума по проекту новой Конституции и выборов в новый высший законодательный орган (Федеральное Собрание) в декабре 1993 г. В ответ Верховный Совет низложил президента Ельцина, возложив его обязанности на вице-президента А.В. Руцкого, и приступил к формированию другого правительства.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 октября в Москве начались вооруженные столкновения сторонников исполнительной и законодательной властей, которые завершились гибелью более сотни простых людей, обстрелом по приказу Ельцина "Белого Дома" (здания Верховного Совета), роспуском Верховного Совета и арестом его руководителей. Конституционный кризис в России был разрешен силовым путем.</a:t>
            </a:r>
          </a:p>
          <a:p>
            <a:pPr algn="just">
              <a:lnSpc>
                <a:spcPct val="125000"/>
              </a:lnSpc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Серией указов президента были распущены местные органы советской власти. Вместо них в 1994 г. были избраны законодательные собрания, думы и т.п. Таким образом, была ликвидирована вторая (после КПСС) политическая опора унаследованной от СССР государственности. Теперь в России предстояло создать совершенно новую структуру государственной власти.</a:t>
            </a:r>
          </a:p>
        </p:txBody>
      </p:sp>
    </p:spTree>
    <p:extLst>
      <p:ext uri="{BB962C8B-B14F-4D97-AF65-F5344CB8AC3E}">
        <p14:creationId xmlns:p14="http://schemas.microsoft.com/office/powerpoint/2010/main" val="88357229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1091</TotalTime>
  <Words>4982</Words>
  <Application>Microsoft Office PowerPoint</Application>
  <PresentationFormat>Широкоэкранный</PresentationFormat>
  <Paragraphs>196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Kikuzawa Sees You</cp:lastModifiedBy>
  <cp:revision>129</cp:revision>
  <dcterms:created xsi:type="dcterms:W3CDTF">2022-10-27T16:31:09Z</dcterms:created>
  <dcterms:modified xsi:type="dcterms:W3CDTF">2023-01-07T16:54:44Z</dcterms:modified>
</cp:coreProperties>
</file>