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imes Neue Roman" charset="1" panose="00000500000000000000"/>
      <p:regular r:id="rId10"/>
    </p:embeddedFont>
    <p:embeddedFont>
      <p:font typeface="Times Neue Roman Bold" charset="1" panose="00000800000000000000"/>
      <p:regular r:id="rId11"/>
    </p:embeddedFont>
    <p:embeddedFont>
      <p:font typeface="Times Neue Roman Italics" charset="1" panose="00000500000000000000"/>
      <p:regular r:id="rId12"/>
    </p:embeddedFont>
    <p:embeddedFont>
      <p:font typeface="Times Neue Roman Bold Italics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23" Target="slides/slide10.xml" Type="http://schemas.openxmlformats.org/officeDocument/2006/relationships/slide"/><Relationship Id="rId24" Target="slides/slide11.xml" Type="http://schemas.openxmlformats.org/officeDocument/2006/relationships/slide"/><Relationship Id="rId25" Target="slides/slide12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46939" y="4420617"/>
            <a:ext cx="14594122" cy="165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9"/>
              </a:lnSpc>
            </a:pPr>
            <a:r>
              <a:rPr lang="en-US" sz="5273">
                <a:solidFill>
                  <a:srgbClr val="000000"/>
                </a:solidFill>
                <a:latin typeface="Times Neue Roman"/>
              </a:rPr>
              <a:t> Особенности социально-экономического развития и политического устройства Новгородской торговой республики.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00493" y="3432315"/>
            <a:ext cx="13487014" cy="636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Times Neue Roman"/>
              </a:rPr>
              <a:t>Презентация по теме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312698" y="265745"/>
            <a:ext cx="20913396" cy="177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ue Roman Bold"/>
              </a:rPr>
              <a:t>Донской Государственный Технический Университет.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ue Roman Bold"/>
              </a:rPr>
              <a:t>Факультет: Информатика и вычислительная техника.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ue Roman Bold"/>
              </a:rPr>
              <a:t>Предмет: история (история России, всеобщая история)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758446" y="6404768"/>
            <a:ext cx="4258121" cy="357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Выполнили:</a:t>
            </a:r>
          </a:p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Заболотный И.А.</a:t>
            </a:r>
          </a:p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Котелевец К.А.</a:t>
            </a:r>
          </a:p>
          <a:p>
            <a:pPr algn="r">
              <a:lnSpc>
                <a:spcPts val="4759"/>
              </a:lnSpc>
              <a:spcBef>
                <a:spcPct val="0"/>
              </a:spcBef>
            </a:pPr>
          </a:p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Проверил:</a:t>
            </a:r>
          </a:p>
          <a:p>
            <a:pPr algn="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Воскобойников С. Г.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03652" y="8880620"/>
            <a:ext cx="3080695" cy="1095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7"/>
              </a:lnSpc>
              <a:spcBef>
                <a:spcPct val="0"/>
              </a:spcBef>
            </a:pPr>
            <a:r>
              <a:rPr lang="en-US" sz="3169">
                <a:solidFill>
                  <a:srgbClr val="000000"/>
                </a:solidFill>
                <a:latin typeface="Times Neue Roman"/>
              </a:rPr>
              <a:t>Ростов-на-Дону</a:t>
            </a:r>
          </a:p>
          <a:p>
            <a:pPr algn="ctr">
              <a:lnSpc>
                <a:spcPts val="4437"/>
              </a:lnSpc>
              <a:spcBef>
                <a:spcPct val="0"/>
              </a:spcBef>
            </a:pPr>
            <a:r>
              <a:rPr lang="en-US" sz="3169">
                <a:solidFill>
                  <a:srgbClr val="000000"/>
                </a:solidFill>
                <a:latin typeface="Times Neue Roman"/>
              </a:rPr>
              <a:t>2022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04106" y="57150"/>
            <a:ext cx="1227978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Times Neue Roman Bold"/>
              </a:rPr>
              <a:t>Заключение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0167" y="1439599"/>
            <a:ext cx="17407665" cy="7703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98"/>
              </a:lnSpc>
              <a:spcBef>
                <a:spcPct val="0"/>
              </a:spcBef>
            </a:pPr>
            <a:r>
              <a:rPr lang="en-US" sz="3141">
                <a:solidFill>
                  <a:srgbClr val="000000"/>
                </a:solidFill>
                <a:latin typeface="Times Neue Roman"/>
              </a:rPr>
              <a:t>История Новгорода Великого говорит нам, что у России есть опыт построения демократического государства, насчитывающий, по крайней мере, три с половиной столетия. Разумеется, никто в Средние века не рассуждал о правах человека и свободе слова, но основной принцип, запечатленный в самом названии демократии (народовластие), был определяющим в новгородском государственном устройстве; новгородцы назывались вольными гражданами Новгорода.</a:t>
            </a:r>
          </a:p>
          <a:p>
            <a:pPr algn="just">
              <a:lnSpc>
                <a:spcPts val="4398"/>
              </a:lnSpc>
              <a:spcBef>
                <a:spcPct val="0"/>
              </a:spcBef>
            </a:pPr>
          </a:p>
          <a:p>
            <a:pPr algn="just">
              <a:lnSpc>
                <a:spcPts val="4398"/>
              </a:lnSpc>
              <a:spcBef>
                <a:spcPct val="0"/>
              </a:spcBef>
            </a:pPr>
            <a:r>
              <a:rPr lang="en-US" sz="3141">
                <a:solidFill>
                  <a:srgbClr val="000000"/>
                </a:solidFill>
                <a:latin typeface="Times Neue Roman"/>
              </a:rPr>
              <a:t>Новгород был крупнейшим центром ремесленного производства. Ремесленники владели множеством техническими приемов во многих отраслях производства, и прежде всего – в металлообработке. Ремесло было многоотраслевым, значительной была дифференциация производства, приводившая к появлению различных, более узких, специальностей в рамках отдельных ремесленных отраслей. В целом, по техническому уровню ремесленного производства и по масштабам его распространения Новгород не уступал средневековым городам Западной Европы.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847223" y="-9525"/>
            <a:ext cx="16615100" cy="194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2"/>
              </a:lnSpc>
            </a:pPr>
            <a:r>
              <a:rPr lang="en-US" sz="6376">
                <a:solidFill>
                  <a:srgbClr val="000000"/>
                </a:solidFill>
                <a:latin typeface="Times Neue Roman Bold"/>
              </a:rPr>
              <a:t>Список использованных источников</a:t>
            </a:r>
          </a:p>
          <a:p>
            <a:pPr algn="ctr" marL="0" indent="0" lvl="0">
              <a:lnSpc>
                <a:spcPts val="765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48252" y="958491"/>
            <a:ext cx="15228141" cy="212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9"/>
              </a:lnSpc>
            </a:pPr>
            <a:r>
              <a:rPr lang="en-US" sz="3028">
                <a:solidFill>
                  <a:srgbClr val="000000"/>
                </a:solidFill>
                <a:latin typeface="Times Neue Roman"/>
              </a:rPr>
              <a:t> </a:t>
            </a:r>
            <a:r>
              <a:rPr lang="en-US" sz="3028">
                <a:solidFill>
                  <a:srgbClr val="000000"/>
                </a:solidFill>
                <a:latin typeface="Times Neue Roman"/>
              </a:rPr>
              <a:t>Горский А. А</a:t>
            </a:r>
            <a:r>
              <a:rPr lang="en-US" sz="3028">
                <a:solidFill>
                  <a:srgbClr val="000000"/>
                </a:solidFill>
                <a:latin typeface="Times Neue Roman"/>
              </a:rPr>
              <a:t>., Русские земли в XIII—XIV веках: пути политического развития, СПб., 2016</a:t>
            </a:r>
          </a:p>
          <a:p>
            <a:pPr>
              <a:lnSpc>
                <a:spcPts val="4239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Times Neue Roman"/>
              </a:rPr>
              <a:t>URL: http://medievalrus.csu.ru/bible/Gorsky_1996.shtml</a:t>
            </a:r>
          </a:p>
          <a:p>
            <a:pPr>
              <a:lnSpc>
                <a:spcPts val="4239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Times Neue Roman"/>
              </a:rPr>
              <a:t>(Дата обращения: 26. 09. 2022 год 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5298" y="968016"/>
            <a:ext cx="323850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1.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6193" y="3344700"/>
            <a:ext cx="362955" cy="64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4"/>
              </a:lnSpc>
              <a:spcBef>
                <a:spcPct val="0"/>
              </a:spcBef>
            </a:pPr>
            <a:r>
              <a:rPr lang="en-US" sz="3810">
                <a:solidFill>
                  <a:srgbClr val="000000"/>
                </a:solidFill>
                <a:latin typeface="Times Neue Roman"/>
              </a:rPr>
              <a:t>2.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8252" y="3344700"/>
            <a:ext cx="15228141" cy="212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39"/>
              </a:lnSpc>
            </a:pPr>
            <a:r>
              <a:rPr lang="en-US" sz="3028">
                <a:solidFill>
                  <a:srgbClr val="000000"/>
                </a:solidFill>
                <a:latin typeface="Times Neue Roman"/>
              </a:rPr>
              <a:t> Долгих Ф.И., История государства и права России. 2-е изд., перераб. и доп., </a:t>
            </a:r>
          </a:p>
          <a:p>
            <a:pPr>
              <a:lnSpc>
                <a:spcPts val="4239"/>
              </a:lnSpc>
            </a:pPr>
            <a:r>
              <a:rPr lang="en-US" sz="3028">
                <a:solidFill>
                  <a:srgbClr val="000000"/>
                </a:solidFill>
                <a:latin typeface="Times Neue Roman"/>
              </a:rPr>
              <a:t>М., 2018</a:t>
            </a:r>
          </a:p>
          <a:p>
            <a:pPr>
              <a:lnSpc>
                <a:spcPts val="4239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Times Neue Roman"/>
              </a:rPr>
              <a:t>URL:https://www.litres.ru/f-i-dolgih/istoriya-gosudarstva-i-prava-rossii/</a:t>
            </a:r>
          </a:p>
          <a:p>
            <a:pPr>
              <a:lnSpc>
                <a:spcPts val="4239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Times Neue Roman"/>
              </a:rPr>
              <a:t>(Дата обращения: 26. 09. 2022 год 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8252" y="5729600"/>
            <a:ext cx="15247694" cy="159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45"/>
              </a:lnSpc>
            </a:pPr>
            <a:r>
              <a:rPr lang="en-US" sz="3032">
                <a:solidFill>
                  <a:srgbClr val="000000"/>
                </a:solidFill>
                <a:latin typeface="Times Neue Roman"/>
              </a:rPr>
              <a:t> Моисеев В.В., История отечества, М., 2019</a:t>
            </a:r>
          </a:p>
          <a:p>
            <a:pPr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000000"/>
                </a:solidFill>
                <a:latin typeface="Times Neue Roman"/>
              </a:rPr>
              <a:t>URL:https://www.directmedia.ru/book-231643-istoriya-otechestva-uchebnik-t-1/</a:t>
            </a:r>
          </a:p>
          <a:p>
            <a:pPr>
              <a:lnSpc>
                <a:spcPts val="4245"/>
              </a:lnSpc>
              <a:spcBef>
                <a:spcPct val="0"/>
              </a:spcBef>
            </a:pPr>
            <a:r>
              <a:rPr lang="en-US" sz="3032">
                <a:solidFill>
                  <a:srgbClr val="000000"/>
                </a:solidFill>
                <a:latin typeface="Times Neue Roman"/>
              </a:rPr>
              <a:t>(Дата обращения: 26. 09. 2022 год 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6193" y="5729600"/>
            <a:ext cx="362955" cy="64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4"/>
              </a:lnSpc>
              <a:spcBef>
                <a:spcPct val="0"/>
              </a:spcBef>
            </a:pPr>
            <a:r>
              <a:rPr lang="en-US" sz="3810">
                <a:solidFill>
                  <a:srgbClr val="000000"/>
                </a:solidFill>
                <a:latin typeface="Times Neue Roman"/>
              </a:rPr>
              <a:t>3.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9595" y="7581968"/>
            <a:ext cx="15286798" cy="2135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56"/>
              </a:lnSpc>
            </a:pPr>
            <a:r>
              <a:rPr lang="en-US" sz="3040">
                <a:solidFill>
                  <a:srgbClr val="000000"/>
                </a:solidFill>
                <a:latin typeface="Times Neue Roman"/>
              </a:rPr>
              <a:t> Н.Л. Подвигина. Очерки социально-экономической и политической истории Новгорода Великого в XII—XIII вв., М., 1976</a:t>
            </a:r>
          </a:p>
          <a:p>
            <a:pPr>
              <a:lnSpc>
                <a:spcPts val="4256"/>
              </a:lnSpc>
              <a:spcBef>
                <a:spcPct val="0"/>
              </a:spcBef>
            </a:pPr>
            <a:r>
              <a:rPr lang="en-US" sz="3040">
                <a:solidFill>
                  <a:srgbClr val="000000"/>
                </a:solidFill>
                <a:latin typeface="Times Neue Roman"/>
              </a:rPr>
              <a:t>URL:http://www.a-nevsky.ru/library/ocherki-istorii-novgoroda-velikogo.html</a:t>
            </a:r>
          </a:p>
          <a:p>
            <a:pPr>
              <a:lnSpc>
                <a:spcPts val="4256"/>
              </a:lnSpc>
              <a:spcBef>
                <a:spcPct val="0"/>
              </a:spcBef>
            </a:pPr>
            <a:r>
              <a:rPr lang="en-US" sz="3040">
                <a:solidFill>
                  <a:srgbClr val="000000"/>
                </a:solidFill>
                <a:latin typeface="Times Neue Roman"/>
              </a:rPr>
              <a:t>(Дата обращения: 26. 09. 2022 год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5745" y="7581968"/>
            <a:ext cx="362955" cy="64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334"/>
              </a:lnSpc>
              <a:spcBef>
                <a:spcPct val="0"/>
              </a:spcBef>
            </a:pPr>
            <a:r>
              <a:rPr lang="en-US" sz="3810">
                <a:solidFill>
                  <a:srgbClr val="000000"/>
                </a:solidFill>
                <a:latin typeface="Times Neue Roman"/>
              </a:rPr>
              <a:t>4.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-1332511" y="3485743"/>
            <a:ext cx="20953022" cy="3315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4"/>
              </a:lnSpc>
            </a:pPr>
            <a:r>
              <a:rPr lang="en-US" sz="10920">
                <a:solidFill>
                  <a:srgbClr val="000000"/>
                </a:solidFill>
                <a:latin typeface="Times Neue Roman Bold"/>
              </a:rPr>
              <a:t>Спасибо</a:t>
            </a:r>
          </a:p>
          <a:p>
            <a:pPr algn="ctr" marL="0" indent="0" lvl="0">
              <a:lnSpc>
                <a:spcPts val="13104"/>
              </a:lnSpc>
            </a:pPr>
            <a:r>
              <a:rPr lang="en-US" sz="10920">
                <a:solidFill>
                  <a:srgbClr val="000000"/>
                </a:solidFill>
                <a:latin typeface="Times Neue Roman Bold"/>
              </a:rPr>
              <a:t>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34880" y="57150"/>
            <a:ext cx="1227978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Times Neue Roman Bold"/>
              </a:rPr>
              <a:t>Содержание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5538" y="1581150"/>
            <a:ext cx="17278474" cy="634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41"/>
              </a:lnSpc>
              <a:spcBef>
                <a:spcPct val="0"/>
              </a:spcBef>
            </a:pPr>
            <a:r>
              <a:rPr lang="en-US" sz="5172">
                <a:solidFill>
                  <a:srgbClr val="000000"/>
                </a:solidFill>
                <a:latin typeface="Times Neue Roman"/>
              </a:rPr>
              <a:t>Введение...................................................................................1</a:t>
            </a:r>
          </a:p>
          <a:p>
            <a:pPr>
              <a:lnSpc>
                <a:spcPts val="7241"/>
              </a:lnSpc>
              <a:spcBef>
                <a:spcPct val="0"/>
              </a:spcBef>
            </a:pPr>
            <a:r>
              <a:rPr lang="en-US" sz="5172">
                <a:solidFill>
                  <a:srgbClr val="000000"/>
                </a:solidFill>
                <a:latin typeface="Times Neue Roman"/>
              </a:rPr>
              <a:t>1.Особенности социально-экономического развития Новгородской республики..................................................4</a:t>
            </a:r>
          </a:p>
          <a:p>
            <a:pPr>
              <a:lnSpc>
                <a:spcPts val="7241"/>
              </a:lnSpc>
              <a:spcBef>
                <a:spcPct val="0"/>
              </a:spcBef>
            </a:pPr>
            <a:r>
              <a:rPr lang="en-US" sz="5172">
                <a:solidFill>
                  <a:srgbClr val="000000"/>
                </a:solidFill>
                <a:latin typeface="Times Neue Roman"/>
              </a:rPr>
              <a:t>2.Особенности политического устройства торговой республики...............................................................................6</a:t>
            </a:r>
          </a:p>
          <a:p>
            <a:pPr>
              <a:lnSpc>
                <a:spcPts val="7241"/>
              </a:lnSpc>
              <a:spcBef>
                <a:spcPct val="0"/>
              </a:spcBef>
            </a:pPr>
            <a:r>
              <a:rPr lang="en-US" sz="5172">
                <a:solidFill>
                  <a:srgbClr val="000000"/>
                </a:solidFill>
                <a:latin typeface="Times Neue Roman"/>
              </a:rPr>
              <a:t>Заключение.............................................................................8</a:t>
            </a:r>
          </a:p>
          <a:p>
            <a:pPr>
              <a:lnSpc>
                <a:spcPts val="7241"/>
              </a:lnSpc>
              <a:spcBef>
                <a:spcPct val="0"/>
              </a:spcBef>
            </a:pPr>
            <a:r>
              <a:rPr lang="en-US" sz="5172">
                <a:solidFill>
                  <a:srgbClr val="000000"/>
                </a:solidFill>
                <a:latin typeface="Times Neue Roman"/>
              </a:rPr>
              <a:t>Список использованных источников.............................9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04106" y="57150"/>
            <a:ext cx="1227978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Times Neue Roman Bold"/>
              </a:rPr>
              <a:t>Введение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5786" y="2799242"/>
            <a:ext cx="17476428" cy="463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10"/>
              </a:lnSpc>
            </a:pPr>
            <a:r>
              <a:rPr lang="en-US" sz="3293">
                <a:solidFill>
                  <a:srgbClr val="000000"/>
                </a:solidFill>
                <a:latin typeface="Times Neue Roman"/>
              </a:rPr>
              <a:t>В период феодальной усобицы в XII-XIII вв. на Северо-Западе Руси появилось самостоятельное государственное образование – Новгородское княжество. Актуальность изучения выбранной темы является в том, что Новгородская республика оказала значительное влияние на развитие исторических событий. Нет нужды подчеркивать роль республики в истории Древней Руси. Одно название ее центра - Господин Великий Новгород – говорит об экономическом и политическом влиянии и авторитете земли.</a:t>
            </a:r>
          </a:p>
          <a:p>
            <a:pPr algn="just">
              <a:lnSpc>
                <a:spcPts val="461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04106" y="57150"/>
            <a:ext cx="1227978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Times Neue Roman Bold"/>
              </a:rPr>
              <a:t>Введение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77285"/>
            <a:ext cx="16230600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В работе Долгих Ф.И., «История государства и права России» [2 упоминается история Новгородской тороговой республики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86350"/>
            <a:ext cx="16230600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В работе Моисеева В.В., «История отечества» [3] рассказывается о Новгородской торговой республике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668145"/>
            <a:ext cx="16230600" cy="177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В работе Горского А. А., «Русские земли в XIII—XIV веках: пути политического развития» [1] рассказывается о Новгородской торговой республике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498418"/>
            <a:ext cx="16230600" cy="1771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В работе Подвигина H. Л., «Очерки социально-экономической и политической истории Новгорода Великого в XII—XIII вв» [4] повествуется о Новгородской торговой республике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004106" y="57150"/>
            <a:ext cx="12279789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Times Neue Roman Bold"/>
              </a:rPr>
              <a:t>Цель и задачи работы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9276" y="1573373"/>
            <a:ext cx="17068236" cy="773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337"/>
              </a:lnSpc>
              <a:spcBef>
                <a:spcPct val="0"/>
              </a:spcBef>
            </a:pPr>
            <a:r>
              <a:rPr lang="en-US" sz="5241">
                <a:solidFill>
                  <a:srgbClr val="000000"/>
                </a:solidFill>
                <a:latin typeface="Times Neue Roman Bold"/>
              </a:rPr>
              <a:t>Цель</a:t>
            </a:r>
            <a:r>
              <a:rPr lang="en-US" sz="5241">
                <a:solidFill>
                  <a:srgbClr val="000000"/>
                </a:solidFill>
                <a:latin typeface="Times Neue Roman"/>
              </a:rPr>
              <a:t>: определить особенности социально-экономического развития и политического устройства Новгородской торговой республики.</a:t>
            </a:r>
          </a:p>
          <a:p>
            <a:pPr>
              <a:lnSpc>
                <a:spcPts val="7897"/>
              </a:lnSpc>
              <a:spcBef>
                <a:spcPct val="0"/>
              </a:spcBef>
            </a:pPr>
            <a:r>
              <a:rPr lang="en-US" sz="5641">
                <a:solidFill>
                  <a:srgbClr val="000000"/>
                </a:solidFill>
                <a:latin typeface="Times Neue Roman Bold"/>
              </a:rPr>
              <a:t>Задачи</a:t>
            </a:r>
            <a:r>
              <a:rPr lang="en-US" sz="5641">
                <a:solidFill>
                  <a:srgbClr val="000000"/>
                </a:solidFill>
                <a:latin typeface="Times Neue Roman"/>
              </a:rPr>
              <a:t>:</a:t>
            </a:r>
          </a:p>
          <a:p>
            <a:pPr>
              <a:lnSpc>
                <a:spcPts val="7897"/>
              </a:lnSpc>
              <a:spcBef>
                <a:spcPct val="0"/>
              </a:spcBef>
            </a:pPr>
            <a:r>
              <a:rPr lang="en-US" sz="5641">
                <a:solidFill>
                  <a:srgbClr val="000000"/>
                </a:solidFill>
                <a:latin typeface="Times Neue Roman"/>
              </a:rPr>
              <a:t>      1. изучить социально-экономическое развитие Новгородской республики</a:t>
            </a:r>
          </a:p>
          <a:p>
            <a:pPr>
              <a:lnSpc>
                <a:spcPts val="7897"/>
              </a:lnSpc>
              <a:spcBef>
                <a:spcPct val="0"/>
              </a:spcBef>
            </a:pPr>
            <a:r>
              <a:rPr lang="en-US" sz="5641">
                <a:solidFill>
                  <a:srgbClr val="000000"/>
                </a:solidFill>
                <a:latin typeface="Times Neue Roman"/>
              </a:rPr>
              <a:t>      2. описать политическое устройство торговой республики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507080" y="180975"/>
            <a:ext cx="17273840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Times Neue Roman Bold"/>
              </a:rPr>
              <a:t>Особенности социально-экономического развития Новгородской республики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080" y="1989177"/>
            <a:ext cx="17511779" cy="7536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Times Neue Roman"/>
              </a:rPr>
              <a:t>Основными занятиями населения были ремесло и торговля. Они торговали не только с русскими землями, но и с другими государствами. Эта Новгородская земля имело огромное богатство – наличие богатого земельного фонда. Пусть в Новгороде и не хватало хлеба, но были развиты другие промыслы: охота, рыболовство, производства железа, бортничество, солеварение и т.д. Кроме того на большое развитие Новгородской республики сыграло географическое положение – город находился на перекрестке путей, связывавших Западную Европу с Русью, а через нее с Востоком и Византией. Торговля особо осуществлялась с соседними регионами: Прибалтика, немецкие города, Волжская Булгария, Скандинавия. Основным товаром были – пушнина, мед, воск, изделия из железа, гончарные изделия, оружие и так далее. Также прибыльным промыслом считалась добыча жемчуга, так как он был крупный и чистый. Распронялось производство таких музыкальных инструментов: гусли, дудки, свистки и др.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3393645" y="363627"/>
            <a:ext cx="11500711" cy="862553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123927" y="8932010"/>
            <a:ext cx="8040147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Рисунок 1 - Карта: Новгородская земля XII - XIII в.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792973" y="180975"/>
            <a:ext cx="14702053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Times Neue Roman Bold"/>
              </a:rPr>
              <a:t>Особенности политического устройства торговой республики</a:t>
            </a:r>
            <a:r>
              <a:rPr lang="en-US" sz="5600">
                <a:solidFill>
                  <a:srgbClr val="000000"/>
                </a:solidFill>
                <a:latin typeface="Times Neue Roman Bold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6869" y="1989177"/>
            <a:ext cx="16734262" cy="879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Times Neue Roman"/>
              </a:rPr>
              <a:t>Высшая власть была в руках народного собрания – вече. Главную роль в решении вопросов играл боярский совет, а главой государства был посадник. Он контролировал управление и суд, однако свои полномочия делил с князем. </a:t>
            </a:r>
          </a:p>
          <a:p>
            <a:pPr>
              <a:lnSpc>
                <a:spcPts val="4620"/>
              </a:lnSpc>
            </a:pP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Times Neue Roman"/>
              </a:rPr>
              <a:t>Главная задача князя – обеспечение защиты государства от внешних врагов. Кроме князя военную обязанность выполнял тысяцкий – глава городского ополчения, он ведал судом по торговым делал и сбором налогов. </a:t>
            </a:r>
          </a:p>
          <a:p>
            <a:pPr>
              <a:lnSpc>
                <a:spcPts val="4620"/>
              </a:lnSpc>
            </a:pPr>
          </a:p>
          <a:p>
            <a:pPr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Times Neue Roman"/>
              </a:rPr>
              <a:t>Архиепископ – глава Новгородской церкви, который распоряжался казной и контролировал внешние сношения Великого Новгорода. Его назначала вече. </a:t>
            </a:r>
          </a:p>
          <a:p>
            <a:pPr>
              <a:lnSpc>
                <a:spcPts val="4620"/>
              </a:lnSpc>
            </a:pPr>
          </a:p>
          <a:p>
            <a:pPr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Город же делился на 5 районов - концов, а сама Новгородская земля на 5 областей – пятин. Кроме вече существовали кончанские и уличанские вечевые сходы.</a:t>
            </a:r>
          </a:p>
          <a:p>
            <a:pPr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15094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64425" y="1028700"/>
            <a:ext cx="14328361" cy="802016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256696" y="9201150"/>
            <a:ext cx="9774608" cy="117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ue Roman"/>
              </a:rPr>
              <a:t>Рисунок 2 - Новгородская боярская республика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DAFND7EtUhs</dc:identifier>
  <dcterms:modified xsi:type="dcterms:W3CDTF">2011-08-01T06:04:30Z</dcterms:modified>
  <cp:revision>1</cp:revision>
  <dc:title>Особенности социально-экономического развития и политического устройства Новгородской торговой республики.</dc:title>
</cp:coreProperties>
</file>