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4" r:id="rId4"/>
    <p:sldId id="296" r:id="rId5"/>
    <p:sldId id="297" r:id="rId6"/>
    <p:sldId id="298" r:id="rId7"/>
    <p:sldId id="299" r:id="rId8"/>
    <p:sldId id="300" r:id="rId9"/>
    <p:sldId id="325" r:id="rId10"/>
    <p:sldId id="302" r:id="rId11"/>
    <p:sldId id="303" r:id="rId12"/>
    <p:sldId id="353" r:id="rId13"/>
    <p:sldId id="354" r:id="rId14"/>
    <p:sldId id="355" r:id="rId15"/>
    <p:sldId id="356" r:id="rId16"/>
    <p:sldId id="357" r:id="rId17"/>
    <p:sldId id="358" r:id="rId18"/>
    <p:sldId id="362" r:id="rId19"/>
    <p:sldId id="360" r:id="rId20"/>
    <p:sldId id="361" r:id="rId21"/>
    <p:sldId id="313" r:id="rId22"/>
    <p:sldId id="314" r:id="rId23"/>
    <p:sldId id="315" r:id="rId24"/>
    <p:sldId id="316" r:id="rId25"/>
    <p:sldId id="317" r:id="rId26"/>
    <p:sldId id="318" r:id="rId27"/>
    <p:sldId id="319" r:id="rId28"/>
    <p:sldId id="320" r:id="rId29"/>
    <p:sldId id="321" r:id="rId30"/>
    <p:sldId id="364" r:id="rId31"/>
    <p:sldId id="363" r:id="rId32"/>
    <p:sldId id="324" r:id="rId33"/>
    <p:sldId id="365" r:id="rId34"/>
    <p:sldId id="366" r:id="rId35"/>
    <p:sldId id="328" r:id="rId36"/>
    <p:sldId id="329" r:id="rId37"/>
    <p:sldId id="330" r:id="rId38"/>
    <p:sldId id="346" r:id="rId39"/>
    <p:sldId id="347" r:id="rId40"/>
    <p:sldId id="348" r:id="rId41"/>
    <p:sldId id="349" r:id="rId42"/>
    <p:sldId id="350" r:id="rId43"/>
    <p:sldId id="331" r:id="rId44"/>
    <p:sldId id="345" r:id="rId45"/>
    <p:sldId id="367" r:id="rId46"/>
    <p:sldId id="351" r:id="rId47"/>
    <p:sldId id="352" r:id="rId48"/>
    <p:sldId id="270"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81" autoAdjust="0"/>
    <p:restoredTop sz="94660"/>
  </p:normalViewPr>
  <p:slideViewPr>
    <p:cSldViewPr snapToGrid="0">
      <p:cViewPr varScale="1">
        <p:scale>
          <a:sx n="114" d="100"/>
          <a:sy n="114" d="100"/>
        </p:scale>
        <p:origin x="12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1/13/2023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1/13/2023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1/13/2023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biblioclub.ru/index.php?page=book_view_red&amp;book_id=499631" TargetMode="External"/><Relationship Id="rId2" Type="http://schemas.openxmlformats.org/officeDocument/2006/relationships/hyperlink" Target="https://biblioclub.ru/index.php?page=book_view_red&amp;book_id=437430" TargetMode="External"/><Relationship Id="rId1" Type="http://schemas.openxmlformats.org/officeDocument/2006/relationships/slideLayout" Target="../slideLayouts/slideLayout1.xml"/><Relationship Id="rId5" Type="http://schemas.openxmlformats.org/officeDocument/2006/relationships/hyperlink" Target="https://biblioclub.ru/index.php?page=book_view_red&amp;book_id=256580" TargetMode="External"/><Relationship Id="rId4" Type="http://schemas.openxmlformats.org/officeDocument/2006/relationships/hyperlink" Target="https://biblioclub.ru/index.php?page=book_view_red&amp;book_id=615586"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132407" y="136252"/>
            <a:ext cx="79763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r>
              <a:rPr lang="ru-RU" altLang="ru-RU" sz="2000" b="1" dirty="0">
                <a:ea typeface="Tahoma" panose="020B0604030504040204" pitchFamily="34" charset="0"/>
                <a:cs typeface="Tahoma" panose="020B0604030504040204" pitchFamily="34" charset="0"/>
              </a:rPr>
              <a:t>Донской Государственный Технический Университет.</a:t>
            </a:r>
          </a:p>
          <a:p>
            <a:pPr algn="ctr" eaLnBrk="1" hangingPunct="1">
              <a:defRPr/>
            </a:pPr>
            <a:r>
              <a:rPr lang="ru-RU" altLang="ru-RU" sz="2000" b="1" dirty="0">
                <a:ea typeface="Tahoma" panose="020B0604030504040204" pitchFamily="34" charset="0"/>
                <a:cs typeface="Tahoma" panose="020B0604030504040204" pitchFamily="34" charset="0"/>
              </a:rPr>
              <a:t>Факультет: Информатика и вычислительная техника.</a:t>
            </a:r>
          </a:p>
          <a:p>
            <a:pPr algn="ctr" eaLnBrk="1" hangingPunct="1">
              <a:defRPr/>
            </a:pPr>
            <a:r>
              <a:rPr lang="ru-RU" altLang="ru-RU" sz="2000" b="1" dirty="0">
                <a:ea typeface="Tahoma" panose="020B0604030504040204" pitchFamily="34" charset="0"/>
                <a:cs typeface="Tahoma" panose="020B0604030504040204" pitchFamily="34" charset="0"/>
              </a:rPr>
              <a:t>Предмет: история (история России, всеобщая история)</a:t>
            </a:r>
          </a:p>
        </p:txBody>
      </p:sp>
      <p:sp>
        <p:nvSpPr>
          <p:cNvPr id="6" name="Прямоугольник 5"/>
          <p:cNvSpPr/>
          <p:nvPr/>
        </p:nvSpPr>
        <p:spPr>
          <a:xfrm>
            <a:off x="1548602" y="2256352"/>
            <a:ext cx="9143999" cy="430887"/>
          </a:xfrm>
          <a:prstGeom prst="rect">
            <a:avLst/>
          </a:prstGeom>
        </p:spPr>
        <p:txBody>
          <a:bodyPr wrap="square">
            <a:spAutoFit/>
          </a:bodyPr>
          <a:lstStyle/>
          <a:p>
            <a:pPr algn="ctr" eaLnBrk="1" hangingPunct="1">
              <a:defRPr/>
            </a:pPr>
            <a:r>
              <a:rPr lang="ru-RU" altLang="ru-RU" sz="2200" b="1" dirty="0">
                <a:latin typeface="Tahoma" panose="020B0604030504040204" pitchFamily="34" charset="0"/>
                <a:ea typeface="Tahoma" panose="020B0604030504040204" pitchFamily="34" charset="0"/>
                <a:cs typeface="Tahoma" panose="020B0604030504040204" pitchFamily="34" charset="0"/>
              </a:rPr>
              <a:t>Презентация по темам:</a:t>
            </a:r>
            <a:endParaRPr lang="ru-RU" sz="22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2"/>
          <p:cNvSpPr>
            <a:spLocks noChangeArrowheads="1"/>
          </p:cNvSpPr>
          <p:nvPr/>
        </p:nvSpPr>
        <p:spPr bwMode="auto">
          <a:xfrm>
            <a:off x="1264047" y="2687239"/>
            <a:ext cx="9663905"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lnSpc>
                <a:spcPct val="80000"/>
              </a:lnSpc>
              <a:spcBef>
                <a:spcPct val="0"/>
              </a:spcBef>
              <a:buClrTx/>
              <a:buSzTx/>
              <a:buNone/>
            </a:pPr>
            <a:r>
              <a:rPr lang="ru-RU" sz="1800" b="1" dirty="0">
                <a:latin typeface="Times New Roman" panose="02020603050405020304" pitchFamily="18" charset="0"/>
                <a:ea typeface="Calibri" panose="020F0502020204030204" pitchFamily="34" charset="0"/>
              </a:rPr>
              <a:t>«Великие реформы» и Контрреформы второй половины XIX вв.</a:t>
            </a:r>
            <a:endParaRPr lang="ru-RU" altLang="ru-RU" b="1" dirty="0">
              <a:ea typeface="Tahoma" panose="020B0604030504040204" pitchFamily="34" charset="0"/>
              <a:cs typeface="Tahoma" panose="020B0604030504040204" pitchFamily="34" charset="0"/>
            </a:endParaRPr>
          </a:p>
        </p:txBody>
      </p:sp>
      <p:sp>
        <p:nvSpPr>
          <p:cNvPr id="10" name="TextBox 6"/>
          <p:cNvSpPr txBox="1"/>
          <p:nvPr/>
        </p:nvSpPr>
        <p:spPr>
          <a:xfrm>
            <a:off x="7258640" y="3705980"/>
            <a:ext cx="4532720" cy="2031325"/>
          </a:xfrm>
          <a:prstGeom prst="rect">
            <a:avLst/>
          </a:prstGeom>
        </p:spPr>
        <p:txBody>
          <a:bodyPr wrap="square" lIns="0" tIns="0" rIns="0" bIns="0" rtlCol="0" anchor="t">
            <a:spAutoFit/>
          </a:bodyPr>
          <a:lstStyle/>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Выполнили</a:t>
            </a:r>
            <a:r>
              <a:rPr lang="en-US" sz="2200" dirty="0">
                <a:latin typeface="Tahoma" panose="020B0604030504040204" pitchFamily="34" charset="0"/>
                <a:ea typeface="Tahoma" panose="020B0604030504040204" pitchFamily="34" charset="0"/>
                <a:cs typeface="Tahoma" panose="020B0604030504040204" pitchFamily="34" charset="0"/>
              </a:rPr>
              <a:t>:</a:t>
            </a: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Заболотный</a:t>
            </a:r>
            <a:r>
              <a:rPr lang="en-US" sz="2200" dirty="0">
                <a:latin typeface="Tahoma" panose="020B0604030504040204" pitchFamily="34" charset="0"/>
                <a:ea typeface="Tahoma" panose="020B0604030504040204" pitchFamily="34" charset="0"/>
                <a:cs typeface="Tahoma" panose="020B0604030504040204" pitchFamily="34" charset="0"/>
              </a:rPr>
              <a:t> И.А.</a:t>
            </a:r>
          </a:p>
          <a:p>
            <a:pPr algn="r">
              <a:spcBef>
                <a:spcPct val="0"/>
              </a:spcBef>
            </a:pPr>
            <a:r>
              <a:rPr lang="en-US" sz="2200" dirty="0">
                <a:latin typeface="Tahoma" panose="020B0604030504040204" pitchFamily="34" charset="0"/>
                <a:ea typeface="Tahoma" panose="020B0604030504040204" pitchFamily="34" charset="0"/>
                <a:cs typeface="Tahoma" panose="020B0604030504040204" pitchFamily="34" charset="0"/>
              </a:rPr>
              <a:t>Котелевец К.А.</a:t>
            </a:r>
            <a:endParaRPr lang="ru-RU" sz="2200" dirty="0">
              <a:latin typeface="Tahoma" panose="020B0604030504040204" pitchFamily="34" charset="0"/>
              <a:ea typeface="Tahoma" panose="020B0604030504040204" pitchFamily="34" charset="0"/>
              <a:cs typeface="Tahoma" panose="020B0604030504040204" pitchFamily="34" charset="0"/>
            </a:endParaRPr>
          </a:p>
          <a:p>
            <a:pPr algn="r">
              <a:spcBef>
                <a:spcPct val="0"/>
              </a:spcBef>
            </a:pPr>
            <a:endParaRPr lang="en-US" sz="2200" dirty="0">
              <a:latin typeface="Tahoma" panose="020B0604030504040204" pitchFamily="34" charset="0"/>
              <a:ea typeface="Tahoma" panose="020B0604030504040204" pitchFamily="34" charset="0"/>
              <a:cs typeface="Tahoma" panose="020B0604030504040204" pitchFamily="34" charset="0"/>
            </a:endParaRP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Проверил</a:t>
            </a:r>
            <a:r>
              <a:rPr lang="en-US" sz="2200" dirty="0">
                <a:latin typeface="Tahoma" panose="020B0604030504040204" pitchFamily="34" charset="0"/>
                <a:ea typeface="Tahoma" panose="020B0604030504040204" pitchFamily="34" charset="0"/>
                <a:cs typeface="Tahoma" panose="020B0604030504040204" pitchFamily="34" charset="0"/>
              </a:rPr>
              <a:t>:</a:t>
            </a: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Воскобойников</a:t>
            </a:r>
            <a:r>
              <a:rPr lang="en-US" sz="2200" dirty="0">
                <a:latin typeface="Tahoma" panose="020B0604030504040204" pitchFamily="34" charset="0"/>
                <a:ea typeface="Tahoma" panose="020B0604030504040204" pitchFamily="34" charset="0"/>
                <a:cs typeface="Tahoma" panose="020B0604030504040204" pitchFamily="34" charset="0"/>
              </a:rPr>
              <a:t> С. Г.</a:t>
            </a:r>
          </a:p>
        </p:txBody>
      </p:sp>
      <p:sp>
        <p:nvSpPr>
          <p:cNvPr id="11" name="TextBox 7"/>
          <p:cNvSpPr txBox="1"/>
          <p:nvPr/>
        </p:nvSpPr>
        <p:spPr>
          <a:xfrm>
            <a:off x="4580256" y="6087930"/>
            <a:ext cx="3080695" cy="677108"/>
          </a:xfrm>
          <a:prstGeom prst="rect">
            <a:avLst/>
          </a:prstGeom>
        </p:spPr>
        <p:txBody>
          <a:bodyPr lIns="0" tIns="0" rIns="0" bIns="0" rtlCol="0" anchor="t">
            <a:spAutoFit/>
          </a:bodyPr>
          <a:lstStyle/>
          <a:p>
            <a:pPr algn="ct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Ростов-на-Дону</a:t>
            </a:r>
            <a:endParaRPr lang="en-US" sz="2200" dirty="0">
              <a:latin typeface="Tahoma" panose="020B0604030504040204" pitchFamily="34" charset="0"/>
              <a:ea typeface="Tahoma" panose="020B0604030504040204" pitchFamily="34" charset="0"/>
              <a:cs typeface="Tahoma" panose="020B0604030504040204" pitchFamily="34" charset="0"/>
            </a:endParaRPr>
          </a:p>
          <a:p>
            <a:pPr algn="ctr">
              <a:spcBef>
                <a:spcPct val="0"/>
              </a:spcBef>
            </a:pPr>
            <a:r>
              <a:rPr lang="en-US" sz="2200" dirty="0">
                <a:latin typeface="Tahoma" panose="020B0604030504040204" pitchFamily="34" charset="0"/>
                <a:ea typeface="Tahoma" panose="020B0604030504040204" pitchFamily="34" charset="0"/>
                <a:cs typeface="Tahoma" panose="020B0604030504040204" pitchFamily="34" charset="0"/>
              </a:rPr>
              <a:t>2022</a:t>
            </a:r>
          </a:p>
        </p:txBody>
      </p:sp>
    </p:spTree>
    <p:extLst>
      <p:ext uri="{BB962C8B-B14F-4D97-AF65-F5344CB8AC3E}">
        <p14:creationId xmlns:p14="http://schemas.microsoft.com/office/powerpoint/2010/main" val="38241234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9</a:t>
            </a:r>
            <a:endParaRPr lang="ru-RU" sz="2400" dirty="0"/>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Городская реформа 1870 г.</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Прямоугольник 2"/>
          <p:cNvSpPr/>
          <p:nvPr/>
        </p:nvSpPr>
        <p:spPr>
          <a:xfrm>
            <a:off x="153798" y="1562773"/>
            <a:ext cx="6163112" cy="4093428"/>
          </a:xfrm>
          <a:prstGeom prst="rect">
            <a:avLst/>
          </a:prstGeom>
        </p:spPr>
        <p:txBody>
          <a:bodyPr wrap="square">
            <a:spAutoFit/>
          </a:bodyPr>
          <a:lstStyle/>
          <a:p>
            <a:pPr algn="just"/>
            <a:r>
              <a:rPr lang="ru-RU" sz="2000" dirty="0"/>
              <a:t>Городская реформа стала продолжением земской. Подготовка к ней началась в 1862 г. в губернских и уездных комиссиях, созданных для выработки предложений. В 1864 г. «</a:t>
            </a:r>
            <a:r>
              <a:rPr lang="ru-RU" sz="2000" dirty="0" err="1"/>
              <a:t>Городовое</a:t>
            </a:r>
            <a:r>
              <a:rPr lang="ru-RU" sz="2000" dirty="0"/>
              <a:t> положение», составленное в Министерстве внутренних дел под началом П. А. </a:t>
            </a:r>
            <a:r>
              <a:rPr lang="ru-RU" sz="2000" dirty="0" err="1"/>
              <a:t>Валуева</a:t>
            </a:r>
            <a:r>
              <a:rPr lang="ru-RU" sz="2000" dirty="0"/>
              <a:t>, поступило на рассмотрение в Государственный совет. Спустя два года Александр II был вынужден дать ход новому законопроекту с принципом «</a:t>
            </a:r>
            <a:r>
              <a:rPr lang="ru-RU" sz="2000" dirty="0" err="1"/>
              <a:t>всесословности</a:t>
            </a:r>
            <a:r>
              <a:rPr lang="ru-RU" sz="2000" dirty="0"/>
              <a:t>» (выдаче избирательных прав всем сословиям). 16 июня 1870 г. проект был утвержден и обрел силу закона.</a:t>
            </a:r>
          </a:p>
        </p:txBody>
      </p:sp>
      <p:pic>
        <p:nvPicPr>
          <p:cNvPr id="4098" name="Picture 2" descr="https://foxford.ru/uploads/tinymce_image/image/20115/6_%D0%B2%D0%B0%D0%BB%D1%83%D0%B5%D0%B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1727" y="1406216"/>
            <a:ext cx="3471640" cy="4406542"/>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6971728" y="5812758"/>
            <a:ext cx="3471640" cy="646331"/>
          </a:xfrm>
          <a:prstGeom prst="rect">
            <a:avLst/>
          </a:prstGeom>
        </p:spPr>
        <p:txBody>
          <a:bodyPr wrap="square">
            <a:spAutoFit/>
          </a:bodyPr>
          <a:lstStyle/>
          <a:p>
            <a:pPr algn="ctr"/>
            <a:r>
              <a:rPr lang="ru-RU" dirty="0" smtClean="0"/>
              <a:t>Рисунок 4 </a:t>
            </a:r>
            <a:r>
              <a:rPr lang="ru-RU" dirty="0"/>
              <a:t>– И. Крамской. Портрет Петра </a:t>
            </a:r>
            <a:r>
              <a:rPr lang="ru-RU" dirty="0" err="1"/>
              <a:t>Валуева</a:t>
            </a:r>
            <a:r>
              <a:rPr lang="ru-RU" dirty="0"/>
              <a:t>.</a:t>
            </a:r>
          </a:p>
        </p:txBody>
      </p:sp>
    </p:spTree>
    <p:extLst>
      <p:ext uri="{BB962C8B-B14F-4D97-AF65-F5344CB8AC3E}">
        <p14:creationId xmlns:p14="http://schemas.microsoft.com/office/powerpoint/2010/main" val="236804172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a:t>1</a:t>
            </a:r>
            <a:r>
              <a:rPr lang="en-US" sz="2400" dirty="0"/>
              <a:t>0</a:t>
            </a:r>
            <a:endParaRPr lang="ru-RU" sz="2400" dirty="0"/>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Городская реформа 1870 г.</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Прямоугольник 1">
            <a:extLst>
              <a:ext uri="{FF2B5EF4-FFF2-40B4-BE49-F238E27FC236}">
                <a16:creationId xmlns:a16="http://schemas.microsoft.com/office/drawing/2014/main" xmlns="" id="{55EEF861-0EDC-7896-7D6A-07F0A9E06D3A}"/>
              </a:ext>
            </a:extLst>
          </p:cNvPr>
          <p:cNvSpPr/>
          <p:nvPr/>
        </p:nvSpPr>
        <p:spPr>
          <a:xfrm>
            <a:off x="238817" y="1118156"/>
            <a:ext cx="11488991" cy="4770537"/>
          </a:xfrm>
          <a:prstGeom prst="rect">
            <a:avLst/>
          </a:prstGeom>
        </p:spPr>
        <p:txBody>
          <a:bodyPr wrap="square">
            <a:spAutoFit/>
          </a:bodyPr>
          <a:lstStyle/>
          <a:p>
            <a:pPr algn="just"/>
            <a:r>
              <a:rPr lang="ru-RU" sz="1600" dirty="0">
                <a:ea typeface="Tahoma" panose="020B0604030504040204" pitchFamily="34" charset="0"/>
                <a:cs typeface="Tahoma" panose="020B0604030504040204" pitchFamily="34" charset="0"/>
              </a:rPr>
              <a:t>В 509 из 1130 городов вводилось выборное самоуправление  городские думы. Число гласных членов думы зависело от численности избирателей в городе  от 30 до 72 человек. Дума избиралась на 4 года. Она являлась распорядительным органом и имела свой постоянно действующий исполнительный орган  городскую управу. В состав управы входили городской голова, который избирался на 4 года и также являлся председателем городской думы, и несколько членов. Городские думы были поставлены под контроль правительственных чиновников.</a:t>
            </a:r>
          </a:p>
          <a:p>
            <a:pPr algn="just"/>
            <a:endParaRPr lang="ru-RU" sz="1600" dirty="0">
              <a:ea typeface="Tahoma" panose="020B0604030504040204" pitchFamily="34" charset="0"/>
              <a:cs typeface="Tahoma" panose="020B0604030504040204" pitchFamily="34" charset="0"/>
            </a:endParaRPr>
          </a:p>
          <a:p>
            <a:pPr algn="just"/>
            <a:r>
              <a:rPr lang="ru-RU" sz="1600" dirty="0">
                <a:ea typeface="Tahoma" panose="020B0604030504040204" pitchFamily="34" charset="0"/>
                <a:cs typeface="Tahoma" panose="020B0604030504040204" pitchFamily="34" charset="0"/>
              </a:rPr>
              <a:t>В компетенцию думы входило устройство больниц, школ, культурных учреждений, благоустройство городов, попечение о развитии торговли, городское налогообложение, противопожарные меры, водоснабжение, канализация, уличное освещение, транспорт, озеленение, градостроительные проблемы.</a:t>
            </a:r>
          </a:p>
          <a:p>
            <a:pPr algn="just"/>
            <a:endParaRPr lang="ru-RU" sz="1600" dirty="0">
              <a:ea typeface="Tahoma" panose="020B0604030504040204" pitchFamily="34" charset="0"/>
              <a:cs typeface="Tahoma" panose="020B0604030504040204" pitchFamily="34" charset="0"/>
            </a:endParaRPr>
          </a:p>
          <a:p>
            <a:pPr algn="just"/>
            <a:r>
              <a:rPr lang="ru-RU" sz="1600" dirty="0">
                <a:ea typeface="Tahoma" panose="020B0604030504040204" pitchFamily="34" charset="0"/>
                <a:cs typeface="Tahoma" panose="020B0604030504040204" pitchFamily="34" charset="0"/>
              </a:rPr>
              <a:t>Право выбирать и быть избранными в городские думы имели лица, достигшие 25 лет и владевшие недвижимой собственностью, обложенной оценочным сбором, владельцы промышленных и торговых предприятий и купцы, вносившие городские сборы. При этом избиратели делились на три избирательных собрания согласно размеру налога</a:t>
            </a:r>
            <a:r>
              <a:rPr lang="ru-RU" sz="1600" dirty="0" smtClean="0">
                <a:ea typeface="Tahoma" panose="020B0604030504040204" pitchFamily="34" charset="0"/>
                <a:cs typeface="Tahoma" panose="020B0604030504040204" pitchFamily="34" charset="0"/>
              </a:rPr>
              <a:t>.</a:t>
            </a:r>
          </a:p>
          <a:p>
            <a:pPr algn="just"/>
            <a:endParaRPr lang="ru-RU" sz="1600" dirty="0">
              <a:ea typeface="Tahoma" panose="020B0604030504040204" pitchFamily="34" charset="0"/>
              <a:cs typeface="Tahoma" panose="020B0604030504040204" pitchFamily="34" charset="0"/>
            </a:endParaRPr>
          </a:p>
          <a:p>
            <a:pPr algn="just"/>
            <a:r>
              <a:rPr lang="ru-RU" sz="1600" dirty="0">
                <a:ea typeface="Tahoma" panose="020B0604030504040204" pitchFamily="34" charset="0"/>
                <a:cs typeface="Tahoma" panose="020B0604030504040204" pitchFamily="34" charset="0"/>
              </a:rPr>
              <a:t>Положительная сторона реформы заключалась в том, город сам управлял собственным хозяйством и мог более оперативно реагировать на нужды населения. Отрицательным моментом было то, что город не всегда справлялся из-за недостатка средств с задачей содержания ряда государственных учреждений.</a:t>
            </a:r>
            <a:endParaRPr lang="ru-RU" sz="16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6256713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1</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Судебная реформа 1864 г.</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Прямоугольник 1">
            <a:extLst>
              <a:ext uri="{FF2B5EF4-FFF2-40B4-BE49-F238E27FC236}">
                <a16:creationId xmlns:a16="http://schemas.microsoft.com/office/drawing/2014/main" xmlns="" id="{55EEF861-0EDC-7896-7D6A-07F0A9E06D3A}"/>
              </a:ext>
            </a:extLst>
          </p:cNvPr>
          <p:cNvSpPr/>
          <p:nvPr/>
        </p:nvSpPr>
        <p:spPr>
          <a:xfrm>
            <a:off x="297540" y="1997234"/>
            <a:ext cx="6304595" cy="2862322"/>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Вопрос о соблюдении гражданских прав населения после 1861 г. решила судебная реформа. В апреле 1862 г. группа юристов завершила составление проекта «Основные положения преобразования судебной части в России». 20 ноября 1864 г. царь утвердил новые судебные уставы, составленные под руководством статс-секретаря Государственного совета С. И. Зарудного.</a:t>
            </a:r>
            <a:endParaRPr lang="ru-RU" sz="2000" dirty="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xmlns="" id="{CFA35937-5001-4F1A-8673-214D292F7430}"/>
              </a:ext>
            </a:extLst>
          </p:cNvPr>
          <p:cNvSpPr txBox="1"/>
          <p:nvPr/>
        </p:nvSpPr>
        <p:spPr>
          <a:xfrm>
            <a:off x="6001371" y="5566009"/>
            <a:ext cx="5365188" cy="369332"/>
          </a:xfrm>
          <a:prstGeom prst="rect">
            <a:avLst/>
          </a:prstGeom>
          <a:noFill/>
        </p:spPr>
        <p:txBody>
          <a:bodyPr wrap="square">
            <a:spAutoFit/>
          </a:bodyPr>
          <a:lstStyle/>
          <a:p>
            <a:pPr algn="ctr"/>
            <a:r>
              <a:rPr lang="ru-RU" dirty="0"/>
              <a:t>Рисунок </a:t>
            </a:r>
            <a:r>
              <a:rPr lang="ru-RU" dirty="0" smtClean="0"/>
              <a:t>5 </a:t>
            </a:r>
            <a:r>
              <a:rPr lang="ru-RU" dirty="0"/>
              <a:t>– С. И. Зарудный. Фото</a:t>
            </a:r>
            <a:endParaRPr lang="ru-RU" dirty="0"/>
          </a:p>
        </p:txBody>
      </p:sp>
      <p:pic>
        <p:nvPicPr>
          <p:cNvPr id="5122" name="Picture 2" descr="https://foxford.ru/uploads/tinymce_image/image/20117/9_%D0%B7%D0%B0%D1%80%D1%83%D0%B4%D0%BD%D1%8B%D0%B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954" y="1290780"/>
            <a:ext cx="3200022" cy="4275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097553"/>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2</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Судебная реформа 1864 г.</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Прямоугольник 1">
            <a:extLst>
              <a:ext uri="{FF2B5EF4-FFF2-40B4-BE49-F238E27FC236}">
                <a16:creationId xmlns:a16="http://schemas.microsoft.com/office/drawing/2014/main" xmlns="" id="{55EEF861-0EDC-7896-7D6A-07F0A9E06D3A}"/>
              </a:ext>
            </a:extLst>
          </p:cNvPr>
          <p:cNvSpPr/>
          <p:nvPr/>
        </p:nvSpPr>
        <p:spPr>
          <a:xfrm>
            <a:off x="201336" y="1118156"/>
            <a:ext cx="11836866" cy="5739844"/>
          </a:xfrm>
          <a:prstGeom prst="rect">
            <a:avLst/>
          </a:prstGeom>
        </p:spPr>
        <p:txBody>
          <a:bodyPr wrap="square">
            <a:spAutoFit/>
          </a:bodyPr>
          <a:lstStyle/>
          <a:p>
            <a:pPr algn="just"/>
            <a:r>
              <a:rPr lang="ru-RU" sz="1400" dirty="0">
                <a:ea typeface="Tahoma" panose="020B0604030504040204" pitchFamily="34" charset="0"/>
                <a:cs typeface="Tahoma" panose="020B0604030504040204" pitchFamily="34" charset="0"/>
              </a:rPr>
              <a:t>В стране вводились мировой и коронный суды. Мировой суд имел упрощенное судопроизводство и рассматривал мелкие уголовные преступления и гражданские иски до 500 руб. в уездах и городах. Уезд составлял мировой округ, разделенный на мировые участки. Мировых судей выбирали уездные земские собрания, а утверждал Сенат.</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Коронный суд состоял из окружных судов (I инстанция) и судебных палат (II инстанция). Первые рассматривали уголовные и гражданские дела, кроме государственных (политических) и должностных преступлений, совершенных лицами, имевшими чин старше титулярного советника. Присяжные заседатели, приглашенные для слушания дел о преступлениях или проступках, за которые законом были положены наказания, соединенные с лишением всех прав состояния или всех лично присвоенных прав и преимуществ, устанавливали виновность или невиновность подсудимого. Меру наказания определял судья</a:t>
            </a:r>
            <a:r>
              <a:rPr lang="ru-RU" sz="1400" dirty="0" smtClean="0">
                <a:ea typeface="Tahoma" panose="020B0604030504040204" pitchFamily="34" charset="0"/>
                <a:cs typeface="Tahoma" panose="020B0604030504040204" pitchFamily="34" charset="0"/>
              </a:rPr>
              <a:t>.</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Судебные палаты рассматривали государственные и должностные преступления, совершенные чиновниками до V класса. Они являлись апелляционной инстанцией для окружного суда. Высшей кассационной инстанцией был Сенат, где можно было обжаловать решения окружных судов и судебных палат. В кассационном департаменте Сената рассматривались преступления чиновников выше V класса. Председатели и члены судебных палат и окружных судов утверждались императором. В каждой губернии действовали 1–3 окружных суда. Судебные округа во главе с судебными палатами объединяли несколько губерний. При окружных судах и судебных палатах состояли судебные следователи, судебные приставы, прокуратура, при судебных палатах также адвокаты (присяжные поверенные).</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Новое прогрессивное законодательство предусматривало бессословность суда и его независимость от администрации, несменяемость судей и судебных следователей, равенство всех сословий перед законом, устный характер, состязательность и гласность судебного процесса с участием в нем присяжных заседателей и адвокатов.</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Однако судебная система России не была свободна от некоторых недостатков. Продолжали действовать духовный суд (консистория) по делам духовенства и военные суды для военнослужащих. «Положение 19 февраля 1861 года» ввело в деревне сословный крестьянский волостной суд, рассматривавший маловажные дела крестьян. Он действовал на основе обычного крестьянского права, а не государственных законов.</a:t>
            </a:r>
            <a:endParaRPr lang="ru-RU" sz="1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74980852"/>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3</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b="1"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Военная реформа</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Прямоугольник 1">
            <a:extLst>
              <a:ext uri="{FF2B5EF4-FFF2-40B4-BE49-F238E27FC236}">
                <a16:creationId xmlns:a16="http://schemas.microsoft.com/office/drawing/2014/main" xmlns="" id="{55EEF861-0EDC-7896-7D6A-07F0A9E06D3A}"/>
              </a:ext>
            </a:extLst>
          </p:cNvPr>
          <p:cNvSpPr/>
          <p:nvPr/>
        </p:nvSpPr>
        <p:spPr>
          <a:xfrm>
            <a:off x="163317" y="1770733"/>
            <a:ext cx="5949462" cy="3416320"/>
          </a:xfrm>
          <a:prstGeom prst="rect">
            <a:avLst/>
          </a:prstGeom>
        </p:spPr>
        <p:txBody>
          <a:bodyPr wrap="square">
            <a:spAutoFit/>
          </a:bodyPr>
          <a:lstStyle/>
          <a:p>
            <a:pPr algn="just"/>
            <a:r>
              <a:rPr lang="ru-RU" dirty="0">
                <a:ea typeface="Tahoma" panose="020B0604030504040204" pitchFamily="34" charset="0"/>
                <a:cs typeface="Tahoma" panose="020B0604030504040204" pitchFamily="34" charset="0"/>
              </a:rPr>
              <a:t>Поражение России в Крымской войне вскрыло военно-техническую отсталость царской армии. Для ее преодоления требовалась коренная реорганизация военного дела в стране. В 1860–1870-х гг. с этой целью была проведена серия преобразований.</a:t>
            </a:r>
          </a:p>
          <a:p>
            <a:pPr algn="just"/>
            <a:endParaRPr lang="ru-RU" dirty="0">
              <a:ea typeface="Tahoma" panose="020B0604030504040204" pitchFamily="34" charset="0"/>
              <a:cs typeface="Tahoma" panose="020B0604030504040204" pitchFamily="34" charset="0"/>
            </a:endParaRPr>
          </a:p>
          <a:p>
            <a:pPr algn="just"/>
            <a:r>
              <a:rPr lang="ru-RU" dirty="0">
                <a:ea typeface="Tahoma" panose="020B0604030504040204" pitchFamily="34" charset="0"/>
                <a:cs typeface="Tahoma" panose="020B0604030504040204" pitchFamily="34" charset="0"/>
              </a:rPr>
              <a:t>Подготовка к ним началась в 1861 г., когда Военное министерство возглавил Д. А. </a:t>
            </a:r>
            <a:r>
              <a:rPr lang="ru-RU" dirty="0" err="1">
                <a:ea typeface="Tahoma" panose="020B0604030504040204" pitchFamily="34" charset="0"/>
                <a:cs typeface="Tahoma" panose="020B0604030504040204" pitchFamily="34" charset="0"/>
              </a:rPr>
              <a:t>Милютин</a:t>
            </a:r>
            <a:r>
              <a:rPr lang="ru-RU" dirty="0">
                <a:ea typeface="Tahoma" panose="020B0604030504040204" pitchFamily="34" charset="0"/>
                <a:cs typeface="Tahoma" panose="020B0604030504040204" pitchFamily="34" charset="0"/>
              </a:rPr>
              <a:t>, участник Кавказской войны, бывший профессор Императорской военной академии, один из основоположников русской военной науки.</a:t>
            </a:r>
            <a:endParaRPr lang="ru-RU" dirty="0">
              <a:ea typeface="Tahoma" panose="020B0604030504040204" pitchFamily="34" charset="0"/>
              <a:cs typeface="Tahoma" panose="020B0604030504040204" pitchFamily="34" charset="0"/>
            </a:endParaRPr>
          </a:p>
        </p:txBody>
      </p:sp>
      <p:pic>
        <p:nvPicPr>
          <p:cNvPr id="6146" name="Picture 2" descr="https://foxford.ru/uploads/tinymce_image/image/20120/13_%D0%BC%D0%B8%D0%BB%D1%8E%D1%82%D0%B8%D0%B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2009" y="1298535"/>
            <a:ext cx="3401358" cy="43607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xmlns="" id="{CFA35937-5001-4F1A-8673-214D292F7430}"/>
              </a:ext>
            </a:extLst>
          </p:cNvPr>
          <p:cNvSpPr txBox="1"/>
          <p:nvPr/>
        </p:nvSpPr>
        <p:spPr>
          <a:xfrm>
            <a:off x="6060094" y="5659250"/>
            <a:ext cx="5365188" cy="646331"/>
          </a:xfrm>
          <a:prstGeom prst="rect">
            <a:avLst/>
          </a:prstGeom>
          <a:noFill/>
        </p:spPr>
        <p:txBody>
          <a:bodyPr wrap="square">
            <a:spAutoFit/>
          </a:bodyPr>
          <a:lstStyle/>
          <a:p>
            <a:pPr algn="ctr"/>
            <a:r>
              <a:rPr lang="ru-RU" dirty="0"/>
              <a:t>Рисунок </a:t>
            </a:r>
            <a:r>
              <a:rPr lang="ru-RU" dirty="0" smtClean="0"/>
              <a:t>6 </a:t>
            </a:r>
            <a:r>
              <a:rPr lang="ru-RU" dirty="0"/>
              <a:t>– И. П. </a:t>
            </a:r>
            <a:r>
              <a:rPr lang="ru-RU" dirty="0" err="1"/>
              <a:t>Пожалостин</a:t>
            </a:r>
            <a:r>
              <a:rPr lang="ru-RU" dirty="0"/>
              <a:t>. Дмитрий Алексеевич </a:t>
            </a:r>
            <a:r>
              <a:rPr lang="ru-RU" dirty="0" err="1"/>
              <a:t>Милютин</a:t>
            </a:r>
            <a:r>
              <a:rPr lang="ru-RU" dirty="0"/>
              <a:t>. Гравюра</a:t>
            </a:r>
            <a:endParaRPr lang="ru-RU" dirty="0"/>
          </a:p>
        </p:txBody>
      </p:sp>
    </p:spTree>
    <p:extLst>
      <p:ext uri="{BB962C8B-B14F-4D97-AF65-F5344CB8AC3E}">
        <p14:creationId xmlns:p14="http://schemas.microsoft.com/office/powerpoint/2010/main" val="2958584400"/>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4</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Военная реформа</a:t>
            </a:r>
          </a:p>
        </p:txBody>
      </p:sp>
      <p:sp>
        <p:nvSpPr>
          <p:cNvPr id="2" name="Прямоугольник 1">
            <a:extLst>
              <a:ext uri="{FF2B5EF4-FFF2-40B4-BE49-F238E27FC236}">
                <a16:creationId xmlns:a16="http://schemas.microsoft.com/office/drawing/2014/main" xmlns="" id="{55EEF861-0EDC-7896-7D6A-07F0A9E06D3A}"/>
              </a:ext>
            </a:extLst>
          </p:cNvPr>
          <p:cNvSpPr/>
          <p:nvPr/>
        </p:nvSpPr>
        <p:spPr>
          <a:xfrm>
            <a:off x="146537" y="1140204"/>
            <a:ext cx="11514159" cy="5509200"/>
          </a:xfrm>
          <a:prstGeom prst="rect">
            <a:avLst/>
          </a:prstGeom>
        </p:spPr>
        <p:txBody>
          <a:bodyPr wrap="square">
            <a:spAutoFit/>
          </a:bodyPr>
          <a:lstStyle/>
          <a:p>
            <a:pPr algn="just"/>
            <a:r>
              <a:rPr lang="ru-RU" sz="1100" dirty="0">
                <a:ea typeface="Tahoma" panose="020B0604030504040204" pitchFamily="34" charset="0"/>
                <a:cs typeface="Tahoma" panose="020B0604030504040204" pitchFamily="34" charset="0"/>
              </a:rPr>
              <a:t>С 1862 г. осуществлялось постепенное сокращение армии. В 1864 г. была введена военно-окружная система управления: образовано 15 военных округов. Состоялась реорганизация Военного министерства. В середине 60-х гг. была проведена реформа военного образования: учреждались военные училища (</a:t>
            </a:r>
            <a:r>
              <a:rPr lang="ru-RU" sz="1100" dirty="0" err="1">
                <a:ea typeface="Tahoma" panose="020B0604030504040204" pitchFamily="34" charset="0"/>
                <a:cs typeface="Tahoma" panose="020B0604030504040204" pitchFamily="34" charset="0"/>
              </a:rPr>
              <a:t>Константиновское</a:t>
            </a:r>
            <a:r>
              <a:rPr lang="ru-RU" sz="1100" dirty="0">
                <a:ea typeface="Tahoma" panose="020B0604030504040204" pitchFamily="34" charset="0"/>
                <a:cs typeface="Tahoma" panose="020B0604030504040204" pitchFamily="34" charset="0"/>
              </a:rPr>
              <a:t>, Павловское, Александровское, 1863 г.), затем юнкерские училища (Московское, </a:t>
            </a:r>
            <a:r>
              <a:rPr lang="ru-RU" sz="1100" dirty="0" err="1">
                <a:ea typeface="Tahoma" panose="020B0604030504040204" pitchFamily="34" charset="0"/>
                <a:cs typeface="Tahoma" panose="020B0604030504040204" pitchFamily="34" charset="0"/>
              </a:rPr>
              <a:t>Виленское</a:t>
            </a:r>
            <a:r>
              <a:rPr lang="ru-RU" sz="1100" dirty="0">
                <a:ea typeface="Tahoma" panose="020B0604030504040204" pitchFamily="34" charset="0"/>
                <a:cs typeface="Tahoma" panose="020B0604030504040204" pitchFamily="34" charset="0"/>
              </a:rPr>
              <a:t>, </a:t>
            </a:r>
            <a:r>
              <a:rPr lang="ru-RU" sz="1100" dirty="0" err="1">
                <a:ea typeface="Tahoma" panose="020B0604030504040204" pitchFamily="34" charset="0"/>
                <a:cs typeface="Tahoma" panose="020B0604030504040204" pitchFamily="34" charset="0"/>
              </a:rPr>
              <a:t>Гельсингфорсское</a:t>
            </a:r>
            <a:r>
              <a:rPr lang="ru-RU" sz="1100" dirty="0">
                <a:ea typeface="Tahoma" panose="020B0604030504040204" pitchFamily="34" charset="0"/>
                <a:cs typeface="Tahoma" panose="020B0604030504040204" pitchFamily="34" charset="0"/>
              </a:rPr>
              <a:t> и Варшавское, 1864 г.), открылся ряд специальных академий (Военно-юридическая, 1867 г.). В 1867 г. была осуществлена военно-судебная реформа, в 1868 г. отменены телесные наказания в армии</a:t>
            </a:r>
            <a:r>
              <a:rPr lang="ru-RU" sz="1100" dirty="0" smtClean="0">
                <a:ea typeface="Tahoma" panose="020B0604030504040204" pitchFamily="34" charset="0"/>
                <a:cs typeface="Tahoma" panose="020B0604030504040204" pitchFamily="34" charset="0"/>
              </a:rPr>
              <a:t>.</a:t>
            </a:r>
          </a:p>
          <a:p>
            <a:pPr algn="just"/>
            <a:endParaRPr lang="ru-RU" sz="1100" dirty="0">
              <a:ea typeface="Tahoma" panose="020B0604030504040204" pitchFamily="34" charset="0"/>
              <a:cs typeface="Tahoma" panose="020B0604030504040204" pitchFamily="34" charset="0"/>
            </a:endParaRPr>
          </a:p>
          <a:p>
            <a:pPr algn="just"/>
            <a:r>
              <a:rPr lang="ru-RU" sz="1100" dirty="0">
                <a:ea typeface="Tahoma" panose="020B0604030504040204" pitchFamily="34" charset="0"/>
                <a:cs typeface="Tahoma" panose="020B0604030504040204" pitchFamily="34" charset="0"/>
              </a:rPr>
              <a:t>В 1874 г. указ о реорганизации армии ввел всеобщую воинскую повинность, распространявшуюся на мужское население, достигшее 20-летнего возраста, без различия сословий. Территориально она распространялась на все мужское население империи и Царства Польского, за исключением Закавказского края, Туркестанского военного округа, Приморской и Амурской областей, северных областей Енисейской, Тобольской и Томской губерний.</a:t>
            </a:r>
          </a:p>
          <a:p>
            <a:pPr algn="just"/>
            <a:endParaRPr lang="ru-RU" sz="1100" dirty="0">
              <a:ea typeface="Tahoma" panose="020B0604030504040204" pitchFamily="34" charset="0"/>
              <a:cs typeface="Tahoma" panose="020B0604030504040204" pitchFamily="34" charset="0"/>
            </a:endParaRPr>
          </a:p>
          <a:p>
            <a:pPr algn="just"/>
            <a:r>
              <a:rPr lang="ru-RU" sz="1100" dirty="0">
                <a:ea typeface="Tahoma" panose="020B0604030504040204" pitchFamily="34" charset="0"/>
                <a:cs typeface="Tahoma" panose="020B0604030504040204" pitchFamily="34" charset="0"/>
              </a:rPr>
              <a:t>Общий срок службы по призыву был установлен в сухопутных войсках в 15 лет (6 лет действительной и 9 лет в запасе), на флоте в 10 лет (7 лет службы и 3 года в запасе) и по ее окончании  пребывание в ополчении до 38 лет. Создание запаса привело к резкому сокращению численности армии и превращало ее в армию буржуазного образца. Вопрос о призыве определялся наличием льготы, а при ее отсутствии  жеребьевкой</a:t>
            </a:r>
            <a:r>
              <a:rPr lang="ru-RU" sz="1100" dirty="0" smtClean="0">
                <a:ea typeface="Tahoma" panose="020B0604030504040204" pitchFamily="34" charset="0"/>
                <a:cs typeface="Tahoma" panose="020B0604030504040204" pitchFamily="34" charset="0"/>
              </a:rPr>
              <a:t>.</a:t>
            </a:r>
          </a:p>
          <a:p>
            <a:pPr algn="just"/>
            <a:endParaRPr lang="ru-RU" sz="1100" dirty="0">
              <a:ea typeface="Tahoma" panose="020B0604030504040204" pitchFamily="34" charset="0"/>
              <a:cs typeface="Tahoma" panose="020B0604030504040204" pitchFamily="34" charset="0"/>
            </a:endParaRPr>
          </a:p>
          <a:p>
            <a:pPr algn="just"/>
            <a:r>
              <a:rPr lang="ru-RU" sz="1100" dirty="0">
                <a:ea typeface="Tahoma" panose="020B0604030504040204" pitchFamily="34" charset="0"/>
                <a:cs typeface="Tahoma" panose="020B0604030504040204" pitchFamily="34" charset="0"/>
              </a:rPr>
              <a:t>На срок службы влиял уровень образования: лица, окончившие начальную школу, служили 4 года, городскую  3 года, гимназию  1,5 года, имевшие высшее образование  полгода. Предоставлялась отсрочка от призыва до окончания высших и средних учебных заведений. Льготы по семейному положению были положены единственному сыну при неработоспособном отце или матери-вдове и при смерти отца при наличии нетрудоспособных членов семьи (I разряд), единственному сыну при работающем отце (II разряд), лицам, непосредственно следующим за братьями, находящимися на действительной военной службе (III разряд).</a:t>
            </a:r>
          </a:p>
          <a:p>
            <a:pPr algn="just"/>
            <a:endParaRPr lang="ru-RU" sz="1100" dirty="0">
              <a:ea typeface="Tahoma" panose="020B0604030504040204" pitchFamily="34" charset="0"/>
              <a:cs typeface="Tahoma" panose="020B0604030504040204" pitchFamily="34" charset="0"/>
            </a:endParaRPr>
          </a:p>
          <a:p>
            <a:pPr algn="just"/>
            <a:r>
              <a:rPr lang="ru-RU" sz="1100" dirty="0">
                <a:ea typeface="Tahoma" panose="020B0604030504040204" pitchFamily="34" charset="0"/>
                <a:cs typeface="Tahoma" panose="020B0604030504040204" pitchFamily="34" charset="0"/>
              </a:rPr>
              <a:t>Отсрочку от призыва на год получали бессемейные одиночки, владеющие и управляющие земельным участком с хозяйством или торговыми или промышленными заведениями.</a:t>
            </a:r>
          </a:p>
          <a:p>
            <a:pPr algn="just"/>
            <a:endParaRPr lang="ru-RU" sz="1100" dirty="0">
              <a:ea typeface="Tahoma" panose="020B0604030504040204" pitchFamily="34" charset="0"/>
              <a:cs typeface="Tahoma" panose="020B0604030504040204" pitchFamily="34" charset="0"/>
            </a:endParaRPr>
          </a:p>
          <a:p>
            <a:pPr algn="just"/>
            <a:r>
              <a:rPr lang="ru-RU" sz="1100" dirty="0">
                <a:ea typeface="Tahoma" panose="020B0604030504040204" pitchFamily="34" charset="0"/>
                <a:cs typeface="Tahoma" panose="020B0604030504040204" pitchFamily="34" charset="0"/>
              </a:rPr>
              <a:t>Предоставлялись льготы по роду занятий: полное освобождение  священнослужителям всех христианских вероисповеданий; с зачислением в запас  медицинским и ветеринарным врачам, фармацевтам, пансионерам Академии художеств и артистам Императорских театров, преподавателям.</a:t>
            </a:r>
          </a:p>
          <a:p>
            <a:pPr algn="just"/>
            <a:endParaRPr lang="ru-RU" sz="1100" dirty="0">
              <a:ea typeface="Tahoma" panose="020B0604030504040204" pitchFamily="34" charset="0"/>
              <a:cs typeface="Tahoma" panose="020B0604030504040204" pitchFamily="34" charset="0"/>
            </a:endParaRPr>
          </a:p>
          <a:p>
            <a:pPr algn="just"/>
            <a:r>
              <a:rPr lang="ru-RU" sz="1100" dirty="0">
                <a:ea typeface="Tahoma" panose="020B0604030504040204" pitchFamily="34" charset="0"/>
                <a:cs typeface="Tahoma" panose="020B0604030504040204" pitchFamily="34" charset="0"/>
              </a:rPr>
              <a:t>Началось перевооружение армии и флота на новые современные образцы техники и вооружения. Гладкоствольное оружие было заменено нарезным и скорострельным. На вооружение поступила малокалиберная винтовка системы </a:t>
            </a:r>
            <a:r>
              <a:rPr lang="ru-RU" sz="1100" dirty="0" err="1">
                <a:ea typeface="Tahoma" panose="020B0604030504040204" pitchFamily="34" charset="0"/>
                <a:cs typeface="Tahoma" panose="020B0604030504040204" pitchFamily="34" charset="0"/>
              </a:rPr>
              <a:t>Бердана</a:t>
            </a:r>
            <a:r>
              <a:rPr lang="ru-RU" sz="1100" dirty="0">
                <a:ea typeface="Tahoma" panose="020B0604030504040204" pitchFamily="34" charset="0"/>
                <a:cs typeface="Tahoma" panose="020B0604030504040204" pitchFamily="34" charset="0"/>
              </a:rPr>
              <a:t>. За три года Морское министерство перешло от закупок броненосцев за рубежом к постройке их в России. В 1864 г. оно приняло программу строительства 8 броненосных кораблей с завершением в 1869 г.</a:t>
            </a:r>
          </a:p>
          <a:p>
            <a:pPr algn="just"/>
            <a:endParaRPr lang="ru-RU" sz="1100" dirty="0">
              <a:ea typeface="Tahoma" panose="020B0604030504040204" pitchFamily="34" charset="0"/>
              <a:cs typeface="Tahoma" panose="020B0604030504040204" pitchFamily="34" charset="0"/>
            </a:endParaRPr>
          </a:p>
          <a:p>
            <a:pPr algn="just"/>
            <a:r>
              <a:rPr lang="ru-RU" sz="1100" dirty="0">
                <a:ea typeface="Tahoma" panose="020B0604030504040204" pitchFamily="34" charset="0"/>
                <a:cs typeface="Tahoma" panose="020B0604030504040204" pitchFamily="34" charset="0"/>
              </a:rPr>
              <a:t>В целом </a:t>
            </a:r>
            <a:r>
              <a:rPr lang="ru-RU" sz="1100" dirty="0" err="1">
                <a:ea typeface="Tahoma" panose="020B0604030504040204" pitchFamily="34" charset="0"/>
                <a:cs typeface="Tahoma" panose="020B0604030504040204" pitchFamily="34" charset="0"/>
              </a:rPr>
              <a:t>милютинская</a:t>
            </a:r>
            <a:r>
              <a:rPr lang="ru-RU" sz="1100" dirty="0">
                <a:ea typeface="Tahoma" panose="020B0604030504040204" pitchFamily="34" charset="0"/>
                <a:cs typeface="Tahoma" panose="020B0604030504040204" pitchFamily="34" charset="0"/>
              </a:rPr>
              <a:t> военная реформа сыграла важную роль в реорганизации вооруженных сил, системы их подготовки, комплектования и перевооружения. Однако из-за ее незавершенности к началу войны 1877–1878 гг. не была в полной мере обеспечена обороноспособность государства.</a:t>
            </a:r>
            <a:endParaRPr lang="ru-RU" sz="11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35565583"/>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5</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Реформы в области образования и печати</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Прямоугольник 1">
            <a:extLst>
              <a:ext uri="{FF2B5EF4-FFF2-40B4-BE49-F238E27FC236}">
                <a16:creationId xmlns:a16="http://schemas.microsoft.com/office/drawing/2014/main" xmlns="" id="{55EEF861-0EDC-7896-7D6A-07F0A9E06D3A}"/>
              </a:ext>
            </a:extLst>
          </p:cNvPr>
          <p:cNvSpPr/>
          <p:nvPr/>
        </p:nvSpPr>
        <p:spPr>
          <a:xfrm>
            <a:off x="146537" y="1208013"/>
            <a:ext cx="11790997" cy="4616648"/>
          </a:xfrm>
          <a:prstGeom prst="rect">
            <a:avLst/>
          </a:prstGeom>
        </p:spPr>
        <p:txBody>
          <a:bodyPr wrap="square">
            <a:spAutoFit/>
          </a:bodyPr>
          <a:lstStyle/>
          <a:p>
            <a:pPr algn="just"/>
            <a:r>
              <a:rPr lang="ru-RU" sz="1400" dirty="0">
                <a:ea typeface="Tahoma" panose="020B0604030504040204" pitchFamily="34" charset="0"/>
                <a:cs typeface="Tahoma" panose="020B0604030504040204" pitchFamily="34" charset="0"/>
              </a:rPr>
              <a:t>Задача модернизации ускорила проведение реформ в области образования. 18 июня 1863 г. был утвержден университетский устав, который вернул университетам автономию, расширил права совета вуза, ввел выборность ректора, деканов, профессоров.</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Начало школьной реформы положил «Проект устава низших и средних училищ, состоящих в ведомстве Министерства народного просвещения» 1860 г. В окончательной редакции положение о начальных школах и устав о средних учебных заведениях были утверждены 14 июля и 19 ноября 1864 г. «Положение о начальных народных училищах» разрешало открывать и содержать начальные школы государственным органам, общественным учреждениям (земствам) и частным лицам</a:t>
            </a:r>
            <a:r>
              <a:rPr lang="ru-RU" sz="1400" dirty="0" smtClean="0">
                <a:ea typeface="Tahoma" panose="020B0604030504040204" pitchFamily="34" charset="0"/>
                <a:cs typeface="Tahoma" panose="020B0604030504040204" pitchFamily="34" charset="0"/>
              </a:rPr>
              <a:t>.</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Устав разделил средние учебные заведения на классические (уклон в сторону изучения латинского и греческого языков) и реальные гимназии (уклон на предметы естественной направленности и математику). Вводился принцип равенства в среднем образовании для всех сословий и вероисповеданий. Ограничением являлась высокая плата за обучение в гимназиях</a:t>
            </a:r>
            <a:r>
              <a:rPr lang="ru-RU" sz="1400" dirty="0" smtClean="0">
                <a:ea typeface="Tahoma" panose="020B0604030504040204" pitchFamily="34" charset="0"/>
                <a:cs typeface="Tahoma" panose="020B0604030504040204" pitchFamily="34" charset="0"/>
              </a:rPr>
              <a:t>.</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В 1871 г. по инициативе министра народного просвещения Д. А. Толстого в учебные программы средних учебных заведений в больших объемах вводилась математика вместе со значительным усилением преподавания латинского и греческого языков в гимназиях. Право поступления в университет было предоставлено только воспитанникам классических гимназий. Бывшие реальные гимназии преобразовали в реальные училища.</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16 ноября 1862 г. был утвержден устав женских гимназий. Руководство открытыми женскими гимназиями возлагалось на незаурядного педагога Н. А. </a:t>
            </a:r>
            <a:r>
              <a:rPr lang="ru-RU" sz="1400" dirty="0" err="1">
                <a:ea typeface="Tahoma" panose="020B0604030504040204" pitchFamily="34" charset="0"/>
                <a:cs typeface="Tahoma" panose="020B0604030504040204" pitchFamily="34" charset="0"/>
              </a:rPr>
              <a:t>Вышнеградского</a:t>
            </a:r>
            <a:r>
              <a:rPr lang="ru-RU" sz="1400" dirty="0">
                <a:ea typeface="Tahoma" panose="020B0604030504040204" pitchFamily="34" charset="0"/>
                <a:cs typeface="Tahoma" panose="020B0604030504040204" pitchFamily="34" charset="0"/>
              </a:rPr>
              <a:t>. Их курс соответствовал в немного сокращенном виде курсу реальных училищ. В 1878 г. начали работу Высшие женские курсы (</a:t>
            </a:r>
            <a:r>
              <a:rPr lang="ru-RU" sz="1400" dirty="0" err="1">
                <a:ea typeface="Tahoma" panose="020B0604030504040204" pitchFamily="34" charset="0"/>
                <a:cs typeface="Tahoma" panose="020B0604030504040204" pitchFamily="34" charset="0"/>
              </a:rPr>
              <a:t>Бестужевские</a:t>
            </a:r>
            <a:r>
              <a:rPr lang="ru-RU" sz="1400" dirty="0">
                <a:ea typeface="Tahoma" panose="020B0604030504040204" pitchFamily="34" charset="0"/>
                <a:cs typeface="Tahoma" panose="020B0604030504040204" pitchFamily="34" charset="0"/>
              </a:rPr>
              <a:t>).</a:t>
            </a:r>
            <a:endParaRPr lang="ru-RU" sz="1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14864657"/>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6</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Реформы в области образования и печати</a:t>
            </a:r>
          </a:p>
        </p:txBody>
      </p:sp>
      <p:sp>
        <p:nvSpPr>
          <p:cNvPr id="2" name="Прямоугольник 1">
            <a:extLst>
              <a:ext uri="{FF2B5EF4-FFF2-40B4-BE49-F238E27FC236}">
                <a16:creationId xmlns:a16="http://schemas.microsoft.com/office/drawing/2014/main" xmlns="" id="{55EEF861-0EDC-7896-7D6A-07F0A9E06D3A}"/>
              </a:ext>
            </a:extLst>
          </p:cNvPr>
          <p:cNvSpPr/>
          <p:nvPr/>
        </p:nvSpPr>
        <p:spPr>
          <a:xfrm>
            <a:off x="203221" y="1589612"/>
            <a:ext cx="6071743" cy="4401205"/>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В 1855 г. П. А. Валуев в своей известной записке «Дума русского» утверждал, что раньше других реформ необходимо даровать известную свободу печати. Вскоре был упразднен </a:t>
            </a:r>
            <a:r>
              <a:rPr lang="ru-RU" sz="2000" dirty="0" err="1">
                <a:ea typeface="Tahoma" panose="020B0604030504040204" pitchFamily="34" charset="0"/>
                <a:cs typeface="Tahoma" panose="020B0604030504040204" pitchFamily="34" charset="0"/>
              </a:rPr>
              <a:t>бутурлинский</a:t>
            </a:r>
            <a:r>
              <a:rPr lang="ru-RU" sz="2000" dirty="0">
                <a:ea typeface="Tahoma" panose="020B0604030504040204" pitchFamily="34" charset="0"/>
                <a:cs typeface="Tahoma" panose="020B0604030504040204" pitchFamily="34" charset="0"/>
              </a:rPr>
              <a:t> комитет. Журналы получили возможность публиковать статьи по вопросам внутренней и внешней политики. После издания рескрипта 20 ноября 1857 г. они получили право обсуждать крестьянский вопрос и говорить об отмене крепостного права. Министром народного просвещения стал либерал А. В. Головнин, который готовил реформу цензурного устава.</a:t>
            </a:r>
            <a:endParaRPr lang="ru-RU" sz="2000" dirty="0">
              <a:ea typeface="Tahoma" panose="020B0604030504040204" pitchFamily="34" charset="0"/>
              <a:cs typeface="Tahoma" panose="020B0604030504040204" pitchFamily="34" charset="0"/>
            </a:endParaRPr>
          </a:p>
        </p:txBody>
      </p:sp>
      <p:pic>
        <p:nvPicPr>
          <p:cNvPr id="7170" name="Picture 2" descr="https://foxford.ru/uploads/tinymce_image/image/20124/19_%D0%B3%D0%BE%D0%BB%D0%BE%D0%B2%D0%BD%D0%B8%D0%B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043" y="1589612"/>
            <a:ext cx="4861730" cy="363672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CFA35937-5001-4F1A-8673-214D292F7430}"/>
              </a:ext>
            </a:extLst>
          </p:cNvPr>
          <p:cNvSpPr txBox="1"/>
          <p:nvPr/>
        </p:nvSpPr>
        <p:spPr>
          <a:xfrm>
            <a:off x="6657043" y="5226341"/>
            <a:ext cx="4861730" cy="369332"/>
          </a:xfrm>
          <a:prstGeom prst="rect">
            <a:avLst/>
          </a:prstGeom>
          <a:noFill/>
        </p:spPr>
        <p:txBody>
          <a:bodyPr wrap="square">
            <a:spAutoFit/>
          </a:bodyPr>
          <a:lstStyle/>
          <a:p>
            <a:pPr algn="ctr"/>
            <a:r>
              <a:rPr lang="ru-RU" dirty="0"/>
              <a:t>Рисунок </a:t>
            </a:r>
            <a:r>
              <a:rPr lang="ru-RU" dirty="0" smtClean="0"/>
              <a:t>7 </a:t>
            </a:r>
            <a:r>
              <a:rPr lang="ru-RU" dirty="0"/>
              <a:t>– А. В. Головнин. Фото</a:t>
            </a:r>
            <a:endParaRPr lang="ru-RU" dirty="0"/>
          </a:p>
        </p:txBody>
      </p:sp>
    </p:spTree>
    <p:extLst>
      <p:ext uri="{BB962C8B-B14F-4D97-AF65-F5344CB8AC3E}">
        <p14:creationId xmlns:p14="http://schemas.microsoft.com/office/powerpoint/2010/main" val="2516308622"/>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6</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Реформы в области образования и печати</a:t>
            </a:r>
          </a:p>
        </p:txBody>
      </p:sp>
      <p:sp>
        <p:nvSpPr>
          <p:cNvPr id="2" name="Прямоугольник 1">
            <a:extLst>
              <a:ext uri="{FF2B5EF4-FFF2-40B4-BE49-F238E27FC236}">
                <a16:creationId xmlns:a16="http://schemas.microsoft.com/office/drawing/2014/main" xmlns="" id="{55EEF861-0EDC-7896-7D6A-07F0A9E06D3A}"/>
              </a:ext>
            </a:extLst>
          </p:cNvPr>
          <p:cNvSpPr/>
          <p:nvPr/>
        </p:nvSpPr>
        <p:spPr>
          <a:xfrm>
            <a:off x="211610" y="1841282"/>
            <a:ext cx="11642034" cy="4093428"/>
          </a:xfrm>
          <a:prstGeom prst="rect">
            <a:avLst/>
          </a:prstGeom>
        </p:spPr>
        <p:txBody>
          <a:bodyPr wrap="square">
            <a:spAutoFit/>
          </a:bodyPr>
          <a:lstStyle/>
          <a:p>
            <a:pPr algn="just"/>
            <a:r>
              <a:rPr lang="ru-RU" sz="2000" dirty="0">
                <a:ea typeface="Tahoma" panose="020B0604030504040204" pitchFamily="34" charset="0"/>
                <a:cs typeface="Tahoma" panose="020B0604030504040204" pitchFamily="34" charset="0"/>
              </a:rPr>
              <a:t>В 1865 г. были приняты «Временные правила о печати». Новый закон сохранил предварительную цензуру в обязательном порядке только на местах. Для столичных газет, журналов, книг объемом более 10 печатных листов устанавливалась только карательная цензура: автор не предоставлял материалы цензору до печати и нес за них ответственность. Редакторы, а также авторы книг могли освобождаться с разрешения министра внутренних дел от цензуры при внесении большого залога.</a:t>
            </a:r>
          </a:p>
          <a:p>
            <a:pPr algn="just"/>
            <a:endParaRPr lang="ru-RU" sz="2000" dirty="0">
              <a:ea typeface="Tahoma" panose="020B0604030504040204" pitchFamily="34" charset="0"/>
              <a:cs typeface="Tahoma" panose="020B0604030504040204" pitchFamily="34" charset="0"/>
            </a:endParaRPr>
          </a:p>
          <a:p>
            <a:pPr algn="just"/>
            <a:r>
              <a:rPr lang="ru-RU" sz="2000" dirty="0">
                <a:ea typeface="Tahoma" panose="020B0604030504040204" pitchFamily="34" charset="0"/>
                <a:cs typeface="Tahoma" panose="020B0604030504040204" pitchFamily="34" charset="0"/>
              </a:rPr>
              <a:t>Содержание печатной продукции контролировало Министерство внутренних дел. Был определен перечень запрещенных тем. При нарушении министр имел право объявлять предостережение редактору газеты или журнала. Издание, получившее третье предостережение, закрывалось на полгода, затем принималось решение о дальнейшей судьбе издания. Из буржуазных реформ 1860–1870-х гг. эта была наиболее осторожной.</a:t>
            </a:r>
            <a:endParaRPr lang="ru-RU" sz="20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22788005"/>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8</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b="1" dirty="0" smtClean="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Оценка </a:t>
            </a: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реформ</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Прямоугольник 1">
            <a:extLst>
              <a:ext uri="{FF2B5EF4-FFF2-40B4-BE49-F238E27FC236}">
                <a16:creationId xmlns:a16="http://schemas.microsoft.com/office/drawing/2014/main" xmlns="" id="{55EEF861-0EDC-7896-7D6A-07F0A9E06D3A}"/>
              </a:ext>
            </a:extLst>
          </p:cNvPr>
          <p:cNvSpPr/>
          <p:nvPr/>
        </p:nvSpPr>
        <p:spPr>
          <a:xfrm>
            <a:off x="152888" y="1118156"/>
            <a:ext cx="11791462" cy="4616648"/>
          </a:xfrm>
          <a:prstGeom prst="rect">
            <a:avLst/>
          </a:prstGeom>
        </p:spPr>
        <p:txBody>
          <a:bodyPr wrap="square">
            <a:spAutoFit/>
          </a:bodyPr>
          <a:lstStyle/>
          <a:p>
            <a:pPr algn="just"/>
            <a:r>
              <a:rPr lang="ru-RU" sz="1400" dirty="0">
                <a:ea typeface="Tahoma" panose="020B0604030504040204" pitchFamily="34" charset="0"/>
                <a:cs typeface="Tahoma" panose="020B0604030504040204" pitchFamily="34" charset="0"/>
              </a:rPr>
              <a:t>Реформы 1860–1870-х гг. расширили границы гражданского общества и правового государства в России. Они получили неоднозначную оценку исследователей. Современники называли 1860–1870-е гг. «эпохой Великих реформ».</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Буржуазные реформы Александра II стали предметом внимания современных авторов. Писатель Б. Л. Васильев назвал Александра II «революционером на троне», писатель и историк Н. Я. Эйдельман писал о буржуазных реформах как о «революционных действиях сверху».</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Другие историки считают, что преобразования Александра II нельзя определять как «революцию сверху». Реформы были не завершены: отказа от самодержавия, от сословности общества, привлечения к управлению государством представителей всех слоев общества не произошло. Правительство осуществило реформы как полумеры. Б. Г. Литвак подчеркнул, что, не решив этих проблем, самодержавие упустило уникальную возможность политической модернизации общества, поэтому в порядок дня встала подготовка революции в ее классической форме.</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Реформы 1860–1870-х гг. знаменовали собой существенные изменения в политическом строе России. Они дали толчок быстрому росту экономики и развитию культуры. Буржуазные по своему содержанию реформы 1860–1870-х гг. носили незавершенный характер. Наряду с буржуазными принципами в новых органах местного управления, судебной системе, народном образовании реформы вместе с тем сохранили сословные преимущества дворян и неравноправное положение податных сословий. Уступки, сделанные крупной буржуазии, не нарушали дворянских привилегий. Новые органы местного управления, школа и печать контролировались царской администрацией. Во внутренней политике Александра II сочетались и реформаторство, и реакционные тенденции. Последние заявили о себе после покушения на императора Д. В. Каракозова в 1866 г.</a:t>
            </a:r>
            <a:endParaRPr lang="ru-RU" sz="1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4520072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4351734" y="314761"/>
            <a:ext cx="3537744"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Содержание</a:t>
            </a:r>
          </a:p>
        </p:txBody>
      </p:sp>
      <p:sp>
        <p:nvSpPr>
          <p:cNvPr id="14" name="Прямоугольник 13"/>
          <p:cNvSpPr/>
          <p:nvPr/>
        </p:nvSpPr>
        <p:spPr>
          <a:xfrm>
            <a:off x="276727" y="1418074"/>
            <a:ext cx="13383150" cy="2246769"/>
          </a:xfrm>
          <a:prstGeom prst="rect">
            <a:avLst/>
          </a:prstGeom>
        </p:spPr>
        <p:txBody>
          <a:bodyPr wrap="square">
            <a:spAutoFit/>
          </a:bodyPr>
          <a:lstStyle/>
          <a:p>
            <a:r>
              <a:rPr lang="ru-RU" sz="1600" dirty="0">
                <a:latin typeface="Tahoma" panose="020B0604030504040204" pitchFamily="34" charset="0"/>
                <a:ea typeface="Tahoma" panose="020B0604030504040204" pitchFamily="34" charset="0"/>
                <a:cs typeface="Tahoma" panose="020B0604030504040204" pitchFamily="34" charset="0"/>
              </a:rPr>
              <a:t>Введение…………………………………………....…………..…...............................</a:t>
            </a:r>
            <a:r>
              <a:rPr lang="en-US" sz="1600" dirty="0">
                <a:latin typeface="Tahoma" panose="020B0604030504040204" pitchFamily="34" charset="0"/>
                <a:ea typeface="Tahoma" panose="020B0604030504040204" pitchFamily="34" charset="0"/>
                <a:cs typeface="Tahoma" panose="020B0604030504040204" pitchFamily="34" charset="0"/>
              </a:rPr>
              <a:t>.......................</a:t>
            </a:r>
            <a:r>
              <a:rPr lang="ru-RU" sz="1600" dirty="0">
                <a:latin typeface="Tahoma" panose="020B0604030504040204" pitchFamily="34" charset="0"/>
                <a:ea typeface="Tahoma" panose="020B0604030504040204" pitchFamily="34" charset="0"/>
                <a:cs typeface="Tahoma" panose="020B0604030504040204" pitchFamily="34" charset="0"/>
              </a:rPr>
              <a:t>........................................</a:t>
            </a:r>
          </a:p>
          <a:p>
            <a:r>
              <a:rPr lang="ru-RU" sz="1600" dirty="0">
                <a:latin typeface="Tahoma" panose="020B0604030504040204" pitchFamily="34" charset="0"/>
                <a:ea typeface="Tahoma" panose="020B0604030504040204" pitchFamily="34" charset="0"/>
                <a:cs typeface="Tahoma" panose="020B0604030504040204" pitchFamily="34" charset="0"/>
              </a:rPr>
              <a:t>1. Великие реформы в России: причины, ход, последствия</a:t>
            </a:r>
            <a:r>
              <a:rPr lang="ru-RU" sz="1600" dirty="0" smtClean="0">
                <a:latin typeface="Tahoma" panose="020B0604030504040204" pitchFamily="34" charset="0"/>
                <a:ea typeface="Tahoma" panose="020B0604030504040204" pitchFamily="34" charset="0"/>
                <a:cs typeface="Tahoma" panose="020B0604030504040204" pitchFamily="34" charset="0"/>
              </a:rPr>
              <a:t>..................................................................................</a:t>
            </a:r>
            <a:endParaRPr lang="ru-RU" sz="1600" dirty="0">
              <a:latin typeface="Tahoma" panose="020B0604030504040204" pitchFamily="34" charset="0"/>
              <a:ea typeface="Tahoma" panose="020B0604030504040204" pitchFamily="34" charset="0"/>
              <a:cs typeface="Tahoma" panose="020B0604030504040204" pitchFamily="34" charset="0"/>
            </a:endParaRPr>
          </a:p>
          <a:p>
            <a:r>
              <a:rPr lang="ru-RU" sz="1600" dirty="0" smtClean="0">
                <a:latin typeface="Tahoma" panose="020B0604030504040204" pitchFamily="34" charset="0"/>
                <a:ea typeface="Tahoma" panose="020B0604030504040204" pitchFamily="34" charset="0"/>
                <a:cs typeface="Tahoma" panose="020B0604030504040204" pitchFamily="34" charset="0"/>
              </a:rPr>
              <a:t>2</a:t>
            </a:r>
            <a:r>
              <a:rPr lang="ru-RU" sz="1600" dirty="0">
                <a:latin typeface="Tahoma" panose="020B0604030504040204" pitchFamily="34" charset="0"/>
                <a:ea typeface="Tahoma" panose="020B0604030504040204" pitchFamily="34" charset="0"/>
                <a:cs typeface="Tahoma" panose="020B0604030504040204" pitchFamily="34" charset="0"/>
              </a:rPr>
              <a:t>. </a:t>
            </a:r>
            <a:r>
              <a:rPr lang="ru-RU" sz="1600" dirty="0">
                <a:latin typeface="Tahoma" panose="020B0604030504040204" pitchFamily="34" charset="0"/>
                <a:ea typeface="Tahoma" panose="020B0604030504040204" pitchFamily="34" charset="0"/>
                <a:cs typeface="Tahoma" panose="020B0604030504040204" pitchFamily="34" charset="0"/>
              </a:rPr>
              <a:t>Специфика России в пореформенный период: контрреформы Александра </a:t>
            </a:r>
            <a:r>
              <a:rPr lang="ru-RU" sz="1600" dirty="0" smtClean="0">
                <a:latin typeface="Tahoma" panose="020B0604030504040204" pitchFamily="34" charset="0"/>
                <a:ea typeface="Tahoma" panose="020B0604030504040204" pitchFamily="34" charset="0"/>
                <a:cs typeface="Tahoma" panose="020B0604030504040204" pitchFamily="34" charset="0"/>
              </a:rPr>
              <a:t>III..................................................</a:t>
            </a:r>
            <a:endParaRPr lang="ru-RU" sz="1600" dirty="0">
              <a:latin typeface="Tahoma" panose="020B0604030504040204" pitchFamily="34" charset="0"/>
              <a:ea typeface="Tahoma" panose="020B0604030504040204" pitchFamily="34" charset="0"/>
              <a:cs typeface="Tahoma" panose="020B0604030504040204" pitchFamily="34" charset="0"/>
            </a:endParaRPr>
          </a:p>
          <a:p>
            <a:r>
              <a:rPr lang="ru-RU" sz="1600" dirty="0" smtClean="0">
                <a:latin typeface="Tahoma" panose="020B0604030504040204" pitchFamily="34" charset="0"/>
                <a:ea typeface="Tahoma" panose="020B0604030504040204" pitchFamily="34" charset="0"/>
                <a:cs typeface="Tahoma" panose="020B0604030504040204" pitchFamily="34" charset="0"/>
              </a:rPr>
              <a:t>3. Социально-экономическое развитие России в пореформенный период............................................................</a:t>
            </a:r>
            <a:r>
              <a:rPr lang="en-US" sz="1600" dirty="0" smtClean="0">
                <a:latin typeface="Tahoma" panose="020B0604030504040204" pitchFamily="34" charset="0"/>
                <a:ea typeface="Tahoma" panose="020B0604030504040204" pitchFamily="34" charset="0"/>
                <a:cs typeface="Tahoma" panose="020B0604030504040204" pitchFamily="34" charset="0"/>
              </a:rPr>
              <a:t/>
            </a:r>
            <a:br>
              <a:rPr lang="en-US" sz="1600" dirty="0" smtClean="0">
                <a:latin typeface="Tahoma" panose="020B0604030504040204" pitchFamily="34" charset="0"/>
                <a:ea typeface="Tahoma" panose="020B0604030504040204" pitchFamily="34" charset="0"/>
                <a:cs typeface="Tahoma" panose="020B0604030504040204" pitchFamily="34" charset="0"/>
              </a:rPr>
            </a:br>
            <a:r>
              <a:rPr lang="ru-RU" sz="1600" dirty="0">
                <a:latin typeface="Tahoma" panose="020B0604030504040204" pitchFamily="34" charset="0"/>
                <a:ea typeface="Tahoma" panose="020B0604030504040204" pitchFamily="34" charset="0"/>
                <a:cs typeface="Tahoma" panose="020B0604030504040204" pitchFamily="34" charset="0"/>
              </a:rPr>
              <a:t>4. Россия в международных отношениях</a:t>
            </a:r>
            <a:r>
              <a:rPr lang="ru-RU" sz="1600" dirty="0" smtClean="0">
                <a:latin typeface="Tahoma" panose="020B0604030504040204" pitchFamily="34" charset="0"/>
                <a:ea typeface="Tahoma" panose="020B0604030504040204" pitchFamily="34" charset="0"/>
                <a:cs typeface="Tahoma" panose="020B0604030504040204" pitchFamily="34" charset="0"/>
              </a:rPr>
              <a:t>.............................................................................................................</a:t>
            </a:r>
            <a:endParaRPr lang="ru-RU" sz="1600" dirty="0">
              <a:latin typeface="Tahoma" panose="020B0604030504040204" pitchFamily="34" charset="0"/>
              <a:ea typeface="Tahoma" panose="020B0604030504040204" pitchFamily="34" charset="0"/>
              <a:cs typeface="Tahoma" panose="020B0604030504040204" pitchFamily="34" charset="0"/>
            </a:endParaRPr>
          </a:p>
          <a:p>
            <a:r>
              <a:rPr lang="ru-RU" sz="1600" dirty="0" smtClean="0">
                <a:latin typeface="Tahoma" panose="020B0604030504040204" pitchFamily="34" charset="0"/>
                <a:ea typeface="Tahoma" panose="020B0604030504040204" pitchFamily="34" charset="0"/>
                <a:cs typeface="Tahoma" panose="020B0604030504040204" pitchFamily="34" charset="0"/>
              </a:rPr>
              <a:t>5</a:t>
            </a:r>
            <a:r>
              <a:rPr lang="ru-RU" sz="1600" dirty="0">
                <a:latin typeface="Tahoma" panose="020B0604030504040204" pitchFamily="34" charset="0"/>
                <a:ea typeface="Tahoma" panose="020B0604030504040204" pitchFamily="34" charset="0"/>
                <a:cs typeface="Tahoma" panose="020B0604030504040204" pitchFamily="34" charset="0"/>
              </a:rPr>
              <a:t>. </a:t>
            </a:r>
            <a:r>
              <a:rPr lang="ru-RU" sz="1600" dirty="0">
                <a:latin typeface="Tahoma" panose="020B0604030504040204" pitchFamily="34" charset="0"/>
                <a:ea typeface="Tahoma" panose="020B0604030504040204" pitchFamily="34" charset="0"/>
                <a:cs typeface="Tahoma" panose="020B0604030504040204" pitchFamily="34" charset="0"/>
              </a:rPr>
              <a:t>Революция </a:t>
            </a:r>
            <a:r>
              <a:rPr lang="ru-RU" sz="1600" dirty="0" err="1">
                <a:latin typeface="Tahoma" panose="020B0604030504040204" pitchFamily="34" charset="0"/>
                <a:ea typeface="Tahoma" panose="020B0604030504040204" pitchFamily="34" charset="0"/>
                <a:cs typeface="Tahoma" panose="020B0604030504040204" pitchFamily="34" charset="0"/>
              </a:rPr>
              <a:t>Мэйдзи</a:t>
            </a:r>
            <a:r>
              <a:rPr lang="ru-RU" sz="1600" dirty="0">
                <a:latin typeface="Tahoma" panose="020B0604030504040204" pitchFamily="34" charset="0"/>
                <a:ea typeface="Tahoma" panose="020B0604030504040204" pitchFamily="34" charset="0"/>
                <a:cs typeface="Tahoma" panose="020B0604030504040204" pitchFamily="34" charset="0"/>
              </a:rPr>
              <a:t> как “модернизация сверху</a:t>
            </a:r>
            <a:r>
              <a:rPr lang="ru-RU" sz="1600" dirty="0" smtClean="0">
                <a:latin typeface="Tahoma" panose="020B0604030504040204" pitchFamily="34" charset="0"/>
                <a:ea typeface="Tahoma" panose="020B0604030504040204" pitchFamily="34" charset="0"/>
                <a:cs typeface="Tahoma" panose="020B0604030504040204" pitchFamily="34" charset="0"/>
              </a:rPr>
              <a:t>”.................................................................................................</a:t>
            </a:r>
            <a:endParaRPr lang="en-US" sz="1600" dirty="0">
              <a:latin typeface="Tahoma" panose="020B0604030504040204" pitchFamily="34" charset="0"/>
              <a:ea typeface="Tahoma" panose="020B0604030504040204" pitchFamily="34" charset="0"/>
              <a:cs typeface="Tahoma" panose="020B0604030504040204" pitchFamily="34" charset="0"/>
            </a:endParaRPr>
          </a:p>
          <a:p>
            <a:r>
              <a:rPr lang="ru-RU" sz="1600" dirty="0" smtClean="0">
                <a:latin typeface="Tahoma" panose="020B0604030504040204" pitchFamily="34" charset="0"/>
                <a:ea typeface="Tahoma" panose="020B0604030504040204" pitchFamily="34" charset="0"/>
                <a:cs typeface="Tahoma" panose="020B0604030504040204" pitchFamily="34" charset="0"/>
              </a:rPr>
              <a:t>Заключение</a:t>
            </a:r>
            <a:r>
              <a:rPr lang="ru-RU" sz="1600" dirty="0">
                <a:latin typeface="Tahoma" panose="020B0604030504040204" pitchFamily="34" charset="0"/>
                <a:ea typeface="Tahoma" panose="020B0604030504040204" pitchFamily="34" charset="0"/>
                <a:cs typeface="Tahoma" panose="020B0604030504040204" pitchFamily="34" charset="0"/>
              </a:rPr>
              <a:t>………………………………………...……….....................................................................................................</a:t>
            </a:r>
          </a:p>
          <a:p>
            <a:r>
              <a:rPr lang="ru-RU" sz="1600" dirty="0">
                <a:latin typeface="Tahoma" panose="020B0604030504040204" pitchFamily="34" charset="0"/>
                <a:ea typeface="Tahoma" panose="020B0604030504040204" pitchFamily="34" charset="0"/>
                <a:cs typeface="Tahoma" panose="020B0604030504040204" pitchFamily="34" charset="0"/>
              </a:rPr>
              <a:t>Список использованных источников…….…...........................................................................................................</a:t>
            </a:r>
            <a:r>
              <a:rPr lang="ru-RU" sz="1200" dirty="0">
                <a:latin typeface="Tahoma" panose="020B0604030504040204" pitchFamily="34" charset="0"/>
                <a:ea typeface="Tahoma" panose="020B0604030504040204" pitchFamily="34" charset="0"/>
                <a:cs typeface="Tahoma" panose="020B0604030504040204" pitchFamily="34" charset="0"/>
              </a:rPr>
              <a:t/>
            </a:r>
            <a:br>
              <a:rPr lang="ru-RU" sz="1200" dirty="0">
                <a:latin typeface="Tahoma" panose="020B0604030504040204" pitchFamily="34" charset="0"/>
                <a:ea typeface="Tahoma" panose="020B0604030504040204" pitchFamily="34" charset="0"/>
                <a:cs typeface="Tahoma" panose="020B0604030504040204" pitchFamily="34" charset="0"/>
              </a:rPr>
            </a:br>
            <a:endParaRPr lang="ru-RU" sz="1200" dirty="0">
              <a:latin typeface="Tahoma" panose="020B0604030504040204" pitchFamily="34" charset="0"/>
              <a:ea typeface="Tahoma" panose="020B0604030504040204" pitchFamily="34" charset="0"/>
              <a:cs typeface="Tahoma" panose="020B0604030504040204" pitchFamily="34" charset="0"/>
            </a:endParaRPr>
          </a:p>
        </p:txBody>
      </p:sp>
      <p:sp>
        <p:nvSpPr>
          <p:cNvPr id="3" name="Прямоугольник 2">
            <a:extLst>
              <a:ext uri="{FF2B5EF4-FFF2-40B4-BE49-F238E27FC236}">
                <a16:creationId xmlns:a16="http://schemas.microsoft.com/office/drawing/2014/main" xmlns="" id="{69B08EC1-B669-1309-53E3-AF63B30E4449}"/>
              </a:ext>
            </a:extLst>
          </p:cNvPr>
          <p:cNvSpPr/>
          <p:nvPr/>
        </p:nvSpPr>
        <p:spPr>
          <a:xfrm>
            <a:off x="10852380" y="1418074"/>
            <a:ext cx="573402" cy="2062103"/>
          </a:xfrm>
          <a:prstGeom prst="rect">
            <a:avLst/>
          </a:prstGeom>
        </p:spPr>
        <p:txBody>
          <a:bodyPr wrap="square">
            <a:spAutoFit/>
          </a:bodyPr>
          <a:lstStyle/>
          <a:p>
            <a:r>
              <a:rPr lang="ru-RU" sz="1600" dirty="0">
                <a:latin typeface="Tahoma" panose="020B0604030504040204" pitchFamily="34" charset="0"/>
                <a:ea typeface="Tahoma" panose="020B0604030504040204" pitchFamily="34" charset="0"/>
                <a:cs typeface="Tahoma" panose="020B0604030504040204" pitchFamily="34" charset="0"/>
              </a:rPr>
              <a:t>1</a:t>
            </a:r>
            <a:br>
              <a:rPr lang="ru-RU" sz="1600" dirty="0">
                <a:latin typeface="Tahoma" panose="020B0604030504040204" pitchFamily="34" charset="0"/>
                <a:ea typeface="Tahoma" panose="020B0604030504040204" pitchFamily="34" charset="0"/>
                <a:cs typeface="Tahoma" panose="020B0604030504040204" pitchFamily="34" charset="0"/>
              </a:rPr>
            </a:br>
            <a:r>
              <a:rPr lang="ru-RU" sz="1600" dirty="0">
                <a:latin typeface="Tahoma" panose="020B0604030504040204" pitchFamily="34" charset="0"/>
                <a:ea typeface="Tahoma" panose="020B0604030504040204" pitchFamily="34" charset="0"/>
                <a:cs typeface="Tahoma" panose="020B0604030504040204" pitchFamily="34" charset="0"/>
              </a:rPr>
              <a:t>5</a:t>
            </a:r>
          </a:p>
          <a:p>
            <a:r>
              <a:rPr lang="ru-RU" sz="1600" dirty="0" smtClean="0">
                <a:latin typeface="Tahoma" panose="020B0604030504040204" pitchFamily="34" charset="0"/>
                <a:ea typeface="Tahoma" panose="020B0604030504040204" pitchFamily="34" charset="0"/>
                <a:cs typeface="Tahoma" panose="020B0604030504040204" pitchFamily="34" charset="0"/>
              </a:rPr>
              <a:t>19</a:t>
            </a:r>
            <a:endParaRPr lang="ru-RU" sz="1600" dirty="0">
              <a:latin typeface="Tahoma" panose="020B0604030504040204" pitchFamily="34" charset="0"/>
              <a:ea typeface="Tahoma" panose="020B0604030504040204" pitchFamily="34" charset="0"/>
              <a:cs typeface="Tahoma" panose="020B0604030504040204" pitchFamily="34" charset="0"/>
            </a:endParaRPr>
          </a:p>
          <a:p>
            <a:r>
              <a:rPr lang="ru-RU" sz="1600" dirty="0" smtClean="0">
                <a:latin typeface="Tahoma" panose="020B0604030504040204" pitchFamily="34" charset="0"/>
                <a:ea typeface="Tahoma" panose="020B0604030504040204" pitchFamily="34" charset="0"/>
                <a:cs typeface="Tahoma" panose="020B0604030504040204" pitchFamily="34" charset="0"/>
              </a:rPr>
              <a:t>19</a:t>
            </a:r>
            <a:endParaRPr lang="ru-RU" sz="1600" dirty="0">
              <a:latin typeface="Tahoma" panose="020B0604030504040204" pitchFamily="34" charset="0"/>
              <a:ea typeface="Tahoma" panose="020B0604030504040204" pitchFamily="34" charset="0"/>
              <a:cs typeface="Tahoma" panose="020B0604030504040204" pitchFamily="34" charset="0"/>
            </a:endParaRPr>
          </a:p>
          <a:p>
            <a:r>
              <a:rPr lang="ru-RU" sz="1600" dirty="0" smtClean="0">
                <a:latin typeface="Tahoma" panose="020B0604030504040204" pitchFamily="34" charset="0"/>
                <a:ea typeface="Tahoma" panose="020B0604030504040204" pitchFamily="34" charset="0"/>
                <a:cs typeface="Tahoma" panose="020B0604030504040204" pitchFamily="34" charset="0"/>
              </a:rPr>
              <a:t>33</a:t>
            </a:r>
            <a:endParaRPr lang="ru-RU" sz="1600" dirty="0">
              <a:latin typeface="Tahoma" panose="020B0604030504040204" pitchFamily="34" charset="0"/>
              <a:ea typeface="Tahoma" panose="020B0604030504040204" pitchFamily="34" charset="0"/>
              <a:cs typeface="Tahoma" panose="020B0604030504040204" pitchFamily="34" charset="0"/>
            </a:endParaRPr>
          </a:p>
          <a:p>
            <a:r>
              <a:rPr lang="ru-RU" sz="1600" dirty="0" smtClean="0">
                <a:latin typeface="Tahoma" panose="020B0604030504040204" pitchFamily="34" charset="0"/>
                <a:ea typeface="Tahoma" panose="020B0604030504040204" pitchFamily="34" charset="0"/>
                <a:cs typeface="Tahoma" panose="020B0604030504040204" pitchFamily="34" charset="0"/>
              </a:rPr>
              <a:t>42</a:t>
            </a:r>
            <a:endParaRPr lang="ru-RU" sz="1600" dirty="0">
              <a:latin typeface="Tahoma" panose="020B0604030504040204" pitchFamily="34" charset="0"/>
              <a:ea typeface="Tahoma" panose="020B0604030504040204" pitchFamily="34" charset="0"/>
              <a:cs typeface="Tahoma" panose="020B0604030504040204" pitchFamily="34" charset="0"/>
            </a:endParaRPr>
          </a:p>
          <a:p>
            <a:r>
              <a:rPr lang="ru-RU" sz="1600" dirty="0" smtClean="0">
                <a:latin typeface="Tahoma" panose="020B0604030504040204" pitchFamily="34" charset="0"/>
                <a:ea typeface="Tahoma" panose="020B0604030504040204" pitchFamily="34" charset="0"/>
                <a:cs typeface="Tahoma" panose="020B0604030504040204" pitchFamily="34" charset="0"/>
              </a:rPr>
              <a:t>44</a:t>
            </a:r>
            <a:endParaRPr lang="ru-RU" sz="1600" dirty="0">
              <a:latin typeface="Tahoma" panose="020B0604030504040204" pitchFamily="34" charset="0"/>
              <a:ea typeface="Tahoma" panose="020B0604030504040204" pitchFamily="34" charset="0"/>
              <a:cs typeface="Tahoma" panose="020B0604030504040204" pitchFamily="34" charset="0"/>
            </a:endParaRPr>
          </a:p>
          <a:p>
            <a:r>
              <a:rPr lang="ru-RU" sz="1600" dirty="0" smtClean="0">
                <a:latin typeface="Tahoma" panose="020B0604030504040204" pitchFamily="34" charset="0"/>
                <a:ea typeface="Tahoma" panose="020B0604030504040204" pitchFamily="34" charset="0"/>
                <a:cs typeface="Tahoma" panose="020B0604030504040204" pitchFamily="34" charset="0"/>
              </a:rPr>
              <a:t>45</a:t>
            </a:r>
            <a:endParaRPr lang="ru-RU"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993806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58450" y="-11723"/>
            <a:ext cx="679450" cy="461665"/>
          </a:xfrm>
          <a:prstGeom prst="rect">
            <a:avLst/>
          </a:prstGeom>
          <a:noFill/>
        </p:spPr>
        <p:txBody>
          <a:bodyPr wrap="square" rtlCol="0">
            <a:spAutoFit/>
          </a:bodyPr>
          <a:lstStyle/>
          <a:p>
            <a:pPr algn="ctr"/>
            <a:r>
              <a:rPr lang="en-US" sz="2400" dirty="0"/>
              <a:t>1</a:t>
            </a:r>
            <a:r>
              <a:rPr lang="ru-RU" sz="2400" dirty="0"/>
              <a:t>9</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830997"/>
          </a:xfrm>
          <a:prstGeom prst="rect">
            <a:avLst/>
          </a:prstGeom>
          <a:noFill/>
        </p:spPr>
        <p:txBody>
          <a:bodyPr wrap="square">
            <a:spAutoFit/>
          </a:bodyPr>
          <a:lstStyle/>
          <a:p>
            <a:pPr lvl="0" algn="ct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Контрреформы</a:t>
            </a:r>
          </a:p>
          <a:p>
            <a:pPr lvl="0" algn="ctr"/>
            <a:endPar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Прямоугольник 1">
            <a:extLst>
              <a:ext uri="{FF2B5EF4-FFF2-40B4-BE49-F238E27FC236}">
                <a16:creationId xmlns:a16="http://schemas.microsoft.com/office/drawing/2014/main" xmlns="" id="{55EEF861-0EDC-7896-7D6A-07F0A9E06D3A}"/>
              </a:ext>
            </a:extLst>
          </p:cNvPr>
          <p:cNvSpPr/>
          <p:nvPr/>
        </p:nvSpPr>
        <p:spPr>
          <a:xfrm>
            <a:off x="161044" y="965506"/>
            <a:ext cx="6726318" cy="5755422"/>
          </a:xfrm>
          <a:prstGeom prst="rect">
            <a:avLst/>
          </a:prstGeom>
        </p:spPr>
        <p:txBody>
          <a:bodyPr wrap="square">
            <a:spAutoFit/>
          </a:bodyPr>
          <a:lstStyle/>
          <a:p>
            <a:pPr algn="just"/>
            <a:r>
              <a:rPr lang="ru-RU" sz="1600" dirty="0">
                <a:ea typeface="Tahoma" panose="020B0604030504040204" pitchFamily="34" charset="0"/>
                <a:cs typeface="Tahoma" panose="020B0604030504040204" pitchFamily="34" charset="0"/>
              </a:rPr>
              <a:t>Правительство Александра III пересмотрело итоги  либеральных преобразований 1860–1870-х гг. В 1882 г. были введены новые Временные правила о печати, фактически восстановившие предварительную цензуру для периодической печати. Усиливались административные меры (штрафы, конфискация тиражей) против оппозиционных изданий.  В 1883 г. были закрыты наиболее влиятельные газеты либерального направления «Голос», «Страна» и «Московский телеграф». В 1884 г. их судьбу разделили газеты «Русский курьер», «Восток» и журнал М. Е. Салтыкова-Щедрина «Отечественные записки».</a:t>
            </a:r>
          </a:p>
          <a:p>
            <a:pPr algn="just"/>
            <a:endParaRPr lang="ru-RU" sz="1600" dirty="0">
              <a:ea typeface="Tahoma" panose="020B0604030504040204" pitchFamily="34" charset="0"/>
              <a:cs typeface="Tahoma" panose="020B0604030504040204" pitchFamily="34" charset="0"/>
            </a:endParaRPr>
          </a:p>
          <a:p>
            <a:pPr algn="just"/>
            <a:r>
              <a:rPr lang="ru-RU" sz="1600" dirty="0">
                <a:ea typeface="Tahoma" panose="020B0604030504040204" pitchFamily="34" charset="0"/>
                <a:cs typeface="Tahoma" panose="020B0604030504040204" pitchFamily="34" charset="0"/>
              </a:rPr>
              <a:t>В 1884 г. введены сословные принципы  в начальной и средней школе, отменена автономия университетов. Университетский устав 1884 г. ввел государственные экзамены, поставил под контроль не только студентов, но и профессуру. Ректор и декан назначались Министерством просвещения, а не избирались самими преподавателями из их среды. </a:t>
            </a:r>
          </a:p>
          <a:p>
            <a:pPr algn="just"/>
            <a:endParaRPr lang="ru-RU" sz="1600" dirty="0">
              <a:ea typeface="Tahoma" panose="020B0604030504040204" pitchFamily="34" charset="0"/>
              <a:cs typeface="Tahoma" panose="020B0604030504040204" pitchFamily="34" charset="0"/>
            </a:endParaRPr>
          </a:p>
          <a:p>
            <a:pPr algn="just"/>
            <a:r>
              <a:rPr lang="ru-RU" sz="1600" dirty="0">
                <a:ea typeface="Tahoma" panose="020B0604030504040204" pitchFamily="34" charset="0"/>
                <a:cs typeface="Tahoma" panose="020B0604030504040204" pitchFamily="34" charset="0"/>
              </a:rPr>
              <a:t>В 1887 г. составленный министром народного просвещения И. Д. </a:t>
            </a:r>
            <a:r>
              <a:rPr lang="ru-RU" sz="1600" dirty="0" err="1">
                <a:ea typeface="Tahoma" panose="020B0604030504040204" pitchFamily="34" charset="0"/>
                <a:cs typeface="Tahoma" panose="020B0604030504040204" pitchFamily="34" charset="0"/>
              </a:rPr>
              <a:t>Деляновым</a:t>
            </a:r>
            <a:r>
              <a:rPr lang="ru-RU" sz="1600" dirty="0">
                <a:ea typeface="Tahoma" panose="020B0604030504040204" pitchFamily="34" charset="0"/>
                <a:cs typeface="Tahoma" panose="020B0604030504040204" pitchFamily="34" charset="0"/>
              </a:rPr>
              <a:t> циркуляр «О сокращении гимназического образования» ограничил поступление в гимназии детей низших сословий («циркуляр о кухаркиных детях»).</a:t>
            </a:r>
            <a:endParaRPr lang="ru-RU" sz="1600" dirty="0">
              <a:ea typeface="Tahoma" panose="020B0604030504040204" pitchFamily="34" charset="0"/>
              <a:cs typeface="Tahoma" panose="020B0604030504040204" pitchFamily="34" charset="0"/>
            </a:endParaRPr>
          </a:p>
        </p:txBody>
      </p:sp>
      <p:pic>
        <p:nvPicPr>
          <p:cNvPr id="8194" name="Picture 2" descr="https://foxford.ru/uploads/tinymce_image/image/19882/7_%D0%B4%D0%B5%D0%BB%D1%8F%D0%BD%D0%BE%D0%B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5636" y="1278552"/>
            <a:ext cx="3296755" cy="46944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xmlns="" id="{CFA35937-5001-4F1A-8673-214D292F7430}"/>
              </a:ext>
            </a:extLst>
          </p:cNvPr>
          <p:cNvSpPr txBox="1"/>
          <p:nvPr/>
        </p:nvSpPr>
        <p:spPr>
          <a:xfrm>
            <a:off x="6853148" y="5972962"/>
            <a:ext cx="4861730" cy="369332"/>
          </a:xfrm>
          <a:prstGeom prst="rect">
            <a:avLst/>
          </a:prstGeom>
          <a:noFill/>
        </p:spPr>
        <p:txBody>
          <a:bodyPr wrap="square">
            <a:spAutoFit/>
          </a:bodyPr>
          <a:lstStyle/>
          <a:p>
            <a:pPr algn="ctr"/>
            <a:r>
              <a:rPr lang="ru-RU" dirty="0"/>
              <a:t>Рисунок </a:t>
            </a:r>
            <a:r>
              <a:rPr lang="ru-RU" dirty="0" smtClean="0"/>
              <a:t>8 </a:t>
            </a:r>
            <a:r>
              <a:rPr lang="ru-RU" dirty="0"/>
              <a:t>– И. Д. </a:t>
            </a:r>
            <a:r>
              <a:rPr lang="ru-RU" dirty="0" err="1"/>
              <a:t>Делянов</a:t>
            </a:r>
            <a:endParaRPr lang="ru-RU" dirty="0"/>
          </a:p>
        </p:txBody>
      </p:sp>
    </p:spTree>
    <p:extLst>
      <p:ext uri="{BB962C8B-B14F-4D97-AF65-F5344CB8AC3E}">
        <p14:creationId xmlns:p14="http://schemas.microsoft.com/office/powerpoint/2010/main" val="108045738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9</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322384"/>
            <a:ext cx="10615246" cy="523220"/>
          </a:xfrm>
          <a:prstGeom prst="rect">
            <a:avLst/>
          </a:prstGeom>
          <a:noFill/>
        </p:spPr>
        <p:txBody>
          <a:bodyPr wrap="square">
            <a:spAutoFit/>
          </a:bodyPr>
          <a:lstStyle/>
          <a:p>
            <a:pPr lvl="0" algn="ctr"/>
            <a:r>
              <a:rPr lang="ru-RU" sz="2800" dirty="0" smtClean="0">
                <a:latin typeface="Tahoma" panose="020B0604030504040204" pitchFamily="34" charset="0"/>
                <a:ea typeface="Tahoma" panose="020B0604030504040204" pitchFamily="34" charset="0"/>
                <a:cs typeface="Tahoma" panose="020B0604030504040204" pitchFamily="34" charset="0"/>
              </a:rPr>
              <a:t>Контрреформы</a:t>
            </a:r>
            <a:endParaRPr lang="ru-RU" sz="2800" dirty="0">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189702" y="845604"/>
            <a:ext cx="6664103" cy="5597238"/>
          </a:xfrm>
          <a:prstGeom prst="rect">
            <a:avLst/>
          </a:prstGeom>
        </p:spPr>
        <p:txBody>
          <a:bodyPr wrap="square">
            <a:spAutoFit/>
          </a:bodyPr>
          <a:lstStyle/>
          <a:p>
            <a:pPr lvl="0" algn="just">
              <a:lnSpc>
                <a:spcPct val="150000"/>
              </a:lnSpc>
            </a:pPr>
            <a:r>
              <a:rPr lang="ru-RU" sz="1200" dirty="0">
                <a:solidFill>
                  <a:prstClr val="white"/>
                </a:solidFill>
                <a:ea typeface="Tahoma" panose="020B0604030504040204" pitchFamily="34" charset="0"/>
                <a:cs typeface="Tahoma" panose="020B0604030504040204" pitchFamily="34" charset="0"/>
              </a:rPr>
              <a:t>Закон 12 июля 1889 г. ввел институт земских начальников  чиновников, сочетающих на территории своего участка административную власть по отношению к крестьянам  и ограниченную судебную власть по отношению ко всему населению. Земские начальники заменили собой уездные по крестьянским делам присутствия и упраздненных мировых судей. Закон, таким образом, отменил крестьянское самоуправление, введенное в 1861 г. Земский начальник назначался из потомственных дворян министром внутренних дел. В его власти оказались гражданские права и сама личность крестьянина: он утверждал и смещал должностных лиц крестьянской администрации, штрафовал и арестовывал без объяснения причин отдельных крестьян и даже целые сходы, чинил расправу над ними</a:t>
            </a:r>
            <a:r>
              <a:rPr lang="ru-RU" sz="1200" dirty="0" smtClean="0">
                <a:solidFill>
                  <a:prstClr val="white"/>
                </a:solidFill>
                <a:ea typeface="Tahoma" panose="020B0604030504040204" pitchFamily="34" charset="0"/>
                <a:cs typeface="Tahoma" panose="020B0604030504040204" pitchFamily="34" charset="0"/>
              </a:rPr>
              <a:t>.</a:t>
            </a:r>
          </a:p>
          <a:p>
            <a:pPr lvl="0" algn="just">
              <a:lnSpc>
                <a:spcPct val="150000"/>
              </a:lnSpc>
            </a:pPr>
            <a:endParaRPr lang="ru-RU" sz="1200" dirty="0">
              <a:solidFill>
                <a:prstClr val="white"/>
              </a:solidFill>
              <a:ea typeface="Tahoma" panose="020B0604030504040204" pitchFamily="34" charset="0"/>
              <a:cs typeface="Tahoma" panose="020B0604030504040204" pitchFamily="34" charset="0"/>
            </a:endParaRPr>
          </a:p>
          <a:p>
            <a:pPr lvl="0" algn="just">
              <a:lnSpc>
                <a:spcPct val="150000"/>
              </a:lnSpc>
            </a:pPr>
            <a:r>
              <a:rPr lang="ru-RU" sz="1200" dirty="0">
                <a:solidFill>
                  <a:prstClr val="white"/>
                </a:solidFill>
                <a:ea typeface="Tahoma" panose="020B0604030504040204" pitchFamily="34" charset="0"/>
                <a:cs typeface="Tahoma" panose="020B0604030504040204" pitchFamily="34" charset="0"/>
              </a:rPr>
              <a:t>12 июня 1890 г. в Положении о губернских и уездных земских учреждениях правительство пересмотрело условия Земской реформы 1864 г. в сторону стеснения прав земств, усиления контроля администрации за их деятельностью (создание губернских по земским делам присутствий, предоставление губернаторам права решать вопрос о целесообразности постановлений земств и др.). Новое положение отменило выборность крестьянских представителей в земство. Бессословная избирательная курия землевладельцев была ликвидирована, вместо нее учреждена курия дворян.</a:t>
            </a:r>
            <a:endParaRPr lang="ru-RU" sz="1200" dirty="0">
              <a:solidFill>
                <a:prstClr val="white"/>
              </a:solidFill>
              <a:ea typeface="Tahoma" panose="020B0604030504040204" pitchFamily="34" charset="0"/>
              <a:cs typeface="Tahoma" panose="020B0604030504040204" pitchFamily="34" charset="0"/>
            </a:endParaRPr>
          </a:p>
        </p:txBody>
      </p:sp>
      <p:pic>
        <p:nvPicPr>
          <p:cNvPr id="10242" name="Picture 2" descr="https://foxford.ru/uploads/tinymce_image/image/33824/%D0%B7%D0%B5%D0%BC%D1%81%D0%BA%D0%B8%D0%B9_%D0%BD%D0%B0%D1%87%D0%B0%D0%BB%D1%8C%D0%BD%D0%B8%D0%B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8423" y="1442907"/>
            <a:ext cx="4516400" cy="331052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CFA35937-5001-4F1A-8673-214D292F7430}"/>
              </a:ext>
            </a:extLst>
          </p:cNvPr>
          <p:cNvSpPr txBox="1"/>
          <p:nvPr/>
        </p:nvSpPr>
        <p:spPr>
          <a:xfrm>
            <a:off x="7298423" y="4753429"/>
            <a:ext cx="4516400" cy="1200329"/>
          </a:xfrm>
          <a:prstGeom prst="rect">
            <a:avLst/>
          </a:prstGeom>
          <a:noFill/>
        </p:spPr>
        <p:txBody>
          <a:bodyPr wrap="square">
            <a:spAutoFit/>
          </a:bodyPr>
          <a:lstStyle/>
          <a:p>
            <a:pPr algn="ctr"/>
            <a:r>
              <a:rPr lang="ru-RU" dirty="0"/>
              <a:t>Рисунок </a:t>
            </a:r>
            <a:r>
              <a:rPr lang="ru-RU" dirty="0" smtClean="0"/>
              <a:t>9 </a:t>
            </a:r>
            <a:r>
              <a:rPr lang="ru-RU" dirty="0"/>
              <a:t>– Земский начальник Михаил Михайлович Осоргин с волостными старшинами. Между 1890 и 1898</a:t>
            </a:r>
            <a:endParaRPr lang="ru-RU" dirty="0"/>
          </a:p>
        </p:txBody>
      </p:sp>
    </p:spTree>
    <p:extLst>
      <p:ext uri="{BB962C8B-B14F-4D97-AF65-F5344CB8AC3E}">
        <p14:creationId xmlns:p14="http://schemas.microsoft.com/office/powerpoint/2010/main" val="2137228309"/>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20</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smtClean="0">
                <a:latin typeface="Tahoma" panose="020B0604030504040204" pitchFamily="34" charset="0"/>
                <a:ea typeface="Tahoma" panose="020B0604030504040204" pitchFamily="34" charset="0"/>
                <a:cs typeface="Tahoma" panose="020B0604030504040204" pitchFamily="34" charset="0"/>
              </a:rPr>
              <a:t>Контрреформы</a:t>
            </a:r>
            <a:endParaRPr lang="ru-RU" sz="28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6"/>
          <p:cNvSpPr/>
          <p:nvPr/>
        </p:nvSpPr>
        <p:spPr>
          <a:xfrm>
            <a:off x="269975" y="1157231"/>
            <a:ext cx="11516558" cy="5632311"/>
          </a:xfrm>
          <a:prstGeom prst="rect">
            <a:avLst/>
          </a:prstGeom>
        </p:spPr>
        <p:txBody>
          <a:bodyPr wrap="square">
            <a:spAutoFit/>
          </a:bodyPr>
          <a:lstStyle/>
          <a:p>
            <a:pPr algn="just"/>
            <a:r>
              <a:rPr lang="ru-RU" sz="2000" dirty="0"/>
              <a:t>11 июня 1892 г. новое </a:t>
            </a:r>
            <a:r>
              <a:rPr lang="ru-RU" sz="2000" dirty="0" err="1"/>
              <a:t>Городовое</a:t>
            </a:r>
            <a:r>
              <a:rPr lang="ru-RU" sz="2000" dirty="0"/>
              <a:t> положение лишило избирательных прав всех горожан без недвижимой собственности: рабочих, квартиросъемщиков, приказчиков, мелких торговцев. Уменьшилась политическая правомочность средней буржуазии. По 132 городам с населением в 9,5 млн человек  избирательные права по закону 1892 г. сохранили только 100 тыс. горожан (1,05 %). Отныне в городском управлении главенствовали владельцы недвижимого имущества, т. е. крупные домовладельцы.</a:t>
            </a:r>
          </a:p>
          <a:p>
            <a:pPr algn="just"/>
            <a:endParaRPr lang="ru-RU" sz="2000" dirty="0"/>
          </a:p>
          <a:p>
            <a:pPr algn="just"/>
            <a:r>
              <a:rPr lang="ru-RU" sz="2000" dirty="0"/>
              <a:t>Закон 20 мая 1885 г. учредил Высшее дисциплинарное присутствие Сената, правомочное смещать или перемещать судей  по усмотрению и представлению министра юстиции. Так несменяемость судей, провозглашенная судебной реформой 1864 г., обратилась в фикцию. Закон 12 февраля 1887 г. резко ограничил гласность судопроизводства. Министр юстиции получил право закрывать в любое время двери заседаний любого суда. В 1887 г. был значительно увеличен имущественный ценз для присяжных, особенно в столицах и крупных городах. В то же время для присяжных – владельцев земли ценз был снижен со 100 </a:t>
            </a:r>
            <a:r>
              <a:rPr lang="ru-RU" sz="2000" dirty="0" err="1"/>
              <a:t>дес</a:t>
            </a:r>
            <a:r>
              <a:rPr lang="ru-RU" sz="2000" dirty="0"/>
              <a:t>. до 10–20 </a:t>
            </a:r>
            <a:r>
              <a:rPr lang="ru-RU" sz="2000" dirty="0" err="1"/>
              <a:t>дес</a:t>
            </a:r>
            <a:r>
              <a:rPr lang="ru-RU" sz="2000" dirty="0"/>
              <a:t>. Закон 7 июля 1889 г. изъял из юрисдикции присяжных обширный круг дел, предусмотренных 37 статьями Уложения о наказаниях. Закон 12 июля 1889 г. о земских начальниках ликвидировал мировой суд в 37 губерниях.</a:t>
            </a:r>
            <a:endParaRPr lang="ru-RU" sz="2000" dirty="0"/>
          </a:p>
        </p:txBody>
      </p:sp>
    </p:spTree>
    <p:extLst>
      <p:ext uri="{BB962C8B-B14F-4D97-AF65-F5344CB8AC3E}">
        <p14:creationId xmlns:p14="http://schemas.microsoft.com/office/powerpoint/2010/main" val="365559645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21</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47502"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Пореформенная деревня</a:t>
            </a:r>
          </a:p>
        </p:txBody>
      </p:sp>
      <p:sp>
        <p:nvSpPr>
          <p:cNvPr id="10" name="Прямоугольник 9"/>
          <p:cNvSpPr/>
          <p:nvPr/>
        </p:nvSpPr>
        <p:spPr>
          <a:xfrm>
            <a:off x="263059" y="1526285"/>
            <a:ext cx="6305521" cy="4893647"/>
          </a:xfrm>
          <a:prstGeom prst="rect">
            <a:avLst/>
          </a:prstGeom>
        </p:spPr>
        <p:txBody>
          <a:bodyPr wrap="square">
            <a:spAutoFit/>
          </a:bodyPr>
          <a:lstStyle/>
          <a:p>
            <a:pPr algn="just">
              <a:lnSpc>
                <a:spcPct val="150000"/>
              </a:lnSpc>
            </a:pPr>
            <a:r>
              <a:rPr lang="ru-RU" sz="1600" dirty="0">
                <a:ea typeface="Tahoma" panose="020B0604030504040204" pitchFamily="34" charset="0"/>
                <a:cs typeface="Tahoma" panose="020B0604030504040204" pitchFamily="34" charset="0"/>
              </a:rPr>
              <a:t>Крестьянская реформа 1861 г. стала переломным моментом в процессе смены феодальных отношений в России на капиталистические в течение последующих десятилетий. Однако единственным изменением в положении крестьян стало то, что они перестали именоваться «крепостными». Камнем преткновения в реформе стала земля. Крестьян наделяла землей община, поэтому продать ее после ухода от помещика было невозможно. Если крестьянин и получал разрешение и паспорт, он мог уйти без земли. Жесткие условия выкупной операции вынуждали крестьян оплачивать не только рыночную стоимость земли, но и выкуп самого крестьянина.</a:t>
            </a:r>
            <a:endParaRPr lang="ru-RU" sz="1600" dirty="0">
              <a:ea typeface="Tahoma" panose="020B0604030504040204" pitchFamily="34" charset="0"/>
              <a:cs typeface="Tahoma" panose="020B0604030504040204" pitchFamily="34" charset="0"/>
            </a:endParaRPr>
          </a:p>
        </p:txBody>
      </p:sp>
      <p:pic>
        <p:nvPicPr>
          <p:cNvPr id="11266" name="Picture 2" descr="https://foxford.ru/uploads/tinymce_image/image/20153/1_%D0%B0%D0%BA%D1%86%D0%B8%D0%BE%D0%BD_%D0%B7%D0%B0_%D0%BD%D0%B5%D0%B4%D0%BE%D0%B8%D0%BC%D0%BA%D0%B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100" y="1526285"/>
            <a:ext cx="5188212" cy="3326942"/>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6766100" y="4853227"/>
            <a:ext cx="5188212" cy="646331"/>
          </a:xfrm>
          <a:prstGeom prst="rect">
            <a:avLst/>
          </a:prstGeom>
        </p:spPr>
        <p:txBody>
          <a:bodyPr wrap="square">
            <a:spAutoFit/>
          </a:bodyPr>
          <a:lstStyle/>
          <a:p>
            <a:pPr algn="ctr"/>
            <a:r>
              <a:rPr lang="ru-RU" dirty="0" smtClean="0"/>
              <a:t>Рисунок 10 – В</a:t>
            </a:r>
            <a:r>
              <a:rPr lang="ru-RU" dirty="0"/>
              <a:t>. Максимов. </a:t>
            </a:r>
            <a:r>
              <a:rPr lang="ru-RU" dirty="0" err="1"/>
              <a:t>Акцион</a:t>
            </a:r>
            <a:r>
              <a:rPr lang="ru-RU" dirty="0"/>
              <a:t> за недоимки</a:t>
            </a:r>
          </a:p>
        </p:txBody>
      </p:sp>
    </p:spTree>
    <p:extLst>
      <p:ext uri="{BB962C8B-B14F-4D97-AF65-F5344CB8AC3E}">
        <p14:creationId xmlns:p14="http://schemas.microsoft.com/office/powerpoint/2010/main" val="832664017"/>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22</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Пореформенная деревня</a:t>
            </a:r>
          </a:p>
        </p:txBody>
      </p:sp>
      <p:sp>
        <p:nvSpPr>
          <p:cNvPr id="8" name="Прямоугольник 7"/>
          <p:cNvSpPr/>
          <p:nvPr/>
        </p:nvSpPr>
        <p:spPr>
          <a:xfrm>
            <a:off x="360246" y="1377949"/>
            <a:ext cx="11258506" cy="3363678"/>
          </a:xfrm>
          <a:prstGeom prst="rect">
            <a:avLst/>
          </a:prstGeom>
        </p:spPr>
        <p:txBody>
          <a:bodyPr wrap="square">
            <a:spAutoFit/>
          </a:bodyPr>
          <a:lstStyle/>
          <a:p>
            <a:pPr algn="just">
              <a:lnSpc>
                <a:spcPct val="150000"/>
              </a:lnSpc>
            </a:pPr>
            <a:r>
              <a:rPr lang="ru-RU" dirty="0"/>
              <a:t>Еще одним результатом грабительской реформы стало появление «отрезков». Крестьяне, лишенные земель, отрезанных у них в ходе реформы, вынуждены были арендовать землю у помещика. Поскольку денег за использование этих земель крестьяне выплатить не могли, в качестве арендной платы они предлагали свой труд. Отработочная система хозяйства, при которой крестьянин обрабатывал помещичью землю своим рабочим скотом и инвентарем, являлась полукрепостнической формой эксплуатации. Освободившись от юридической зависимости от помещиков, крестьяне благодаря отрезкам вновь оказались в полной экономической зависимости от них</a:t>
            </a:r>
            <a:r>
              <a:rPr lang="ru-RU" dirty="0" smtClean="0"/>
              <a:t>.</a:t>
            </a:r>
          </a:p>
        </p:txBody>
      </p:sp>
    </p:spTree>
    <p:extLst>
      <p:ext uri="{BB962C8B-B14F-4D97-AF65-F5344CB8AC3E}">
        <p14:creationId xmlns:p14="http://schemas.microsoft.com/office/powerpoint/2010/main" val="262532617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23</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400110"/>
          </a:xfrm>
          <a:prstGeom prst="rect">
            <a:avLst/>
          </a:prstGeom>
          <a:noFill/>
        </p:spPr>
        <p:txBody>
          <a:bodyPr wrap="square">
            <a:spAutoFit/>
          </a:bodyPr>
          <a:lstStyle/>
          <a:p>
            <a:pPr lvl="0" algn="ctr"/>
            <a:r>
              <a:rPr lang="ru-RU" sz="2000" dirty="0">
                <a:latin typeface="Tahoma" panose="020B0604030504040204" pitchFamily="34" charset="0"/>
                <a:ea typeface="Tahoma" panose="020B0604030504040204" pitchFamily="34" charset="0"/>
                <a:cs typeface="Tahoma" panose="020B0604030504040204" pitchFamily="34" charset="0"/>
              </a:rPr>
              <a:t>Пореформенная деревня</a:t>
            </a:r>
            <a:endParaRPr lang="ru-RU" sz="2000" dirty="0">
              <a:latin typeface="Tahoma" panose="020B0604030504040204" pitchFamily="34" charset="0"/>
              <a:ea typeface="Tahoma" panose="020B0604030504040204" pitchFamily="34" charset="0"/>
              <a:cs typeface="Tahoma" panose="020B0604030504040204" pitchFamily="34" charset="0"/>
            </a:endParaRPr>
          </a:p>
        </p:txBody>
      </p:sp>
      <p:sp>
        <p:nvSpPr>
          <p:cNvPr id="10" name="Прямоугольник 9"/>
          <p:cNvSpPr/>
          <p:nvPr/>
        </p:nvSpPr>
        <p:spPr>
          <a:xfrm>
            <a:off x="221030" y="740167"/>
            <a:ext cx="7656231" cy="5586145"/>
          </a:xfrm>
          <a:prstGeom prst="rect">
            <a:avLst/>
          </a:prstGeom>
        </p:spPr>
        <p:txBody>
          <a:bodyPr wrap="square">
            <a:spAutoFit/>
          </a:bodyPr>
          <a:lstStyle/>
          <a:p>
            <a:pPr algn="just">
              <a:lnSpc>
                <a:spcPct val="150000"/>
              </a:lnSpc>
            </a:pPr>
            <a:r>
              <a:rPr lang="ru-RU" sz="1400" dirty="0" smtClean="0">
                <a:ea typeface="Tahoma" panose="020B0604030504040204" pitchFamily="34" charset="0"/>
                <a:cs typeface="Tahoma" panose="020B0604030504040204" pitchFamily="34" charset="0"/>
              </a:rPr>
              <a:t>Крестьянская </a:t>
            </a:r>
            <a:r>
              <a:rPr lang="ru-RU" sz="1400" dirty="0">
                <a:ea typeface="Tahoma" panose="020B0604030504040204" pitchFamily="34" charset="0"/>
                <a:cs typeface="Tahoma" panose="020B0604030504040204" pitchFamily="34" charset="0"/>
              </a:rPr>
              <a:t>община, получившая по реформе 1861 г. статус сельского общества, была экономическим объединением и низшей административной единицей. Она занималась распределением земли и налогов среди своих членов, устанавливала правила использования пастбищ и леса, поддерживала порядок на ее территории.</a:t>
            </a:r>
          </a:p>
          <a:p>
            <a:pPr algn="just">
              <a:lnSpc>
                <a:spcPct val="150000"/>
              </a:lnSpc>
            </a:pPr>
            <a:endParaRPr lang="ru-RU" sz="1400" dirty="0">
              <a:ea typeface="Tahoma" panose="020B0604030504040204" pitchFamily="34" charset="0"/>
              <a:cs typeface="Tahoma" panose="020B0604030504040204" pitchFamily="34" charset="0"/>
            </a:endParaRPr>
          </a:p>
          <a:p>
            <a:pPr algn="just">
              <a:lnSpc>
                <a:spcPct val="150000"/>
              </a:lnSpc>
            </a:pPr>
            <a:r>
              <a:rPr lang="ru-RU" sz="1400" dirty="0">
                <a:ea typeface="Tahoma" panose="020B0604030504040204" pitchFamily="34" charset="0"/>
                <a:cs typeface="Tahoma" panose="020B0604030504040204" pitchFamily="34" charset="0"/>
              </a:rPr>
              <a:t>В общине существовало чересполосное землевладение: каждый крестьянский двор получал полосы хорошей и плохой земли на пригорке и в низине, близко и вдали. В итоге ему был гарантирован ежегодный средний урожай: в засушливый год выручали полосы в низких местах, в дождливый  на взгорках.</a:t>
            </a:r>
          </a:p>
          <a:p>
            <a:pPr algn="just">
              <a:lnSpc>
                <a:spcPct val="150000"/>
              </a:lnSpc>
            </a:pPr>
            <a:endParaRPr lang="ru-RU" sz="1400" dirty="0">
              <a:ea typeface="Tahoma" panose="020B0604030504040204" pitchFamily="34" charset="0"/>
              <a:cs typeface="Tahoma" panose="020B0604030504040204" pitchFamily="34" charset="0"/>
            </a:endParaRPr>
          </a:p>
          <a:p>
            <a:pPr algn="just">
              <a:lnSpc>
                <a:spcPct val="150000"/>
              </a:lnSpc>
            </a:pPr>
            <a:r>
              <a:rPr lang="ru-RU" sz="1400" dirty="0">
                <a:ea typeface="Tahoma" panose="020B0604030504040204" pitchFamily="34" charset="0"/>
                <a:cs typeface="Tahoma" panose="020B0604030504040204" pitchFamily="34" charset="0"/>
              </a:rPr>
              <a:t>Изменение размеров наделов в общине происходило при частных переделах, связанных с прибавлением и убавлением мужчин в семье. При превышении родившихся над умершими общинные земли делились на новое число душ, и  надел на каждую душу становился меньше. Общий передел производился в среднем раз в 12 лет. В общинах, не производивших переделов, распределение земли со временем становилось все более неравномерным</a:t>
            </a:r>
            <a:r>
              <a:rPr lang="ru-RU" sz="1400" dirty="0" smtClean="0">
                <a:ea typeface="Tahoma" panose="020B0604030504040204" pitchFamily="34" charset="0"/>
                <a:cs typeface="Tahoma" panose="020B0604030504040204" pitchFamily="34" charset="0"/>
              </a:rPr>
              <a:t>.</a:t>
            </a:r>
            <a:endParaRPr lang="ru-RU" sz="1400" dirty="0">
              <a:ea typeface="Tahoma" panose="020B0604030504040204" pitchFamily="34" charset="0"/>
              <a:cs typeface="Tahoma" panose="020B0604030504040204" pitchFamily="34" charset="0"/>
            </a:endParaRPr>
          </a:p>
        </p:txBody>
      </p:sp>
      <p:pic>
        <p:nvPicPr>
          <p:cNvPr id="12290" name="Picture 2" descr="https://foxford.ru/uploads/tinymce_image/image/20154/3_%D0%BC%D0%B0%D0%BA%D0%BE%D0%B2%D1%81%D0%BA%D0%B8%D0%B9_%D0%B7%D0%B0%D1%80%D0%B0%D0%B1%D0%BE%D1%82%D0%BA%D0%B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1678" y="1694615"/>
            <a:ext cx="2808498" cy="3677248"/>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7877261" y="5371863"/>
            <a:ext cx="4337108" cy="646331"/>
          </a:xfrm>
          <a:prstGeom prst="rect">
            <a:avLst/>
          </a:prstGeom>
        </p:spPr>
        <p:txBody>
          <a:bodyPr wrap="square">
            <a:spAutoFit/>
          </a:bodyPr>
          <a:lstStyle/>
          <a:p>
            <a:pPr algn="ctr"/>
            <a:r>
              <a:rPr lang="ru-RU" dirty="0" smtClean="0"/>
              <a:t>Рисунок 11 </a:t>
            </a:r>
            <a:r>
              <a:rPr lang="ru-RU" dirty="0"/>
              <a:t>– В. Маковский. Свидание</a:t>
            </a:r>
          </a:p>
        </p:txBody>
      </p:sp>
    </p:spTree>
    <p:extLst>
      <p:ext uri="{BB962C8B-B14F-4D97-AF65-F5344CB8AC3E}">
        <p14:creationId xmlns:p14="http://schemas.microsoft.com/office/powerpoint/2010/main" val="72882906"/>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24</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2544"/>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Пореформенная деревня</a:t>
            </a:r>
            <a:endParaRPr lang="ru-RU" sz="2800" dirty="0">
              <a:latin typeface="Tahoma" panose="020B0604030504040204" pitchFamily="34" charset="0"/>
              <a:ea typeface="Tahoma" panose="020B0604030504040204" pitchFamily="34" charset="0"/>
              <a:cs typeface="Tahoma" panose="020B0604030504040204" pitchFamily="34" charset="0"/>
            </a:endParaRPr>
          </a:p>
        </p:txBody>
      </p:sp>
      <p:sp>
        <p:nvSpPr>
          <p:cNvPr id="2" name="Прямоугольник 1"/>
          <p:cNvSpPr/>
          <p:nvPr/>
        </p:nvSpPr>
        <p:spPr>
          <a:xfrm>
            <a:off x="151002" y="860031"/>
            <a:ext cx="6635691" cy="6001643"/>
          </a:xfrm>
          <a:prstGeom prst="rect">
            <a:avLst/>
          </a:prstGeom>
        </p:spPr>
        <p:txBody>
          <a:bodyPr wrap="square">
            <a:spAutoFit/>
          </a:bodyPr>
          <a:lstStyle/>
          <a:p>
            <a:pPr algn="just">
              <a:lnSpc>
                <a:spcPct val="150000"/>
              </a:lnSpc>
            </a:pPr>
            <a:r>
              <a:rPr lang="ru-RU" sz="1600" dirty="0">
                <a:ea typeface="Tahoma" panose="020B0604030504040204" pitchFamily="34" charset="0"/>
                <a:cs typeface="Tahoma" panose="020B0604030504040204" pitchFamily="34" charset="0"/>
              </a:rPr>
              <a:t>В губерниях Черноземного района, где земля кормила крестьян, в пореформенный период переделы были редким явлением. Крестьяне рассматривали надел как свою собственность, которую начали завещать по наследству и продавать. В нечерноземных губерниях крестьянский надел был обложен сверх его доходности. Чтобы справиться с выкупными платежами, крестьянин уходил на заработки. Он не мог по закону оставить навсегда деревню, к которой был приписан, поэтому старался избавиться от надела, который не мог его обеспечить, при удобном случае. Переделы земли в нечерноземных губерниях производились часто. Занятый на работе крестьянин не успевал обработать свой надел, однако обязан был платить выкупные платежи и прочие налоги. Поэтому в пореформенный период жизнь крестьян в нечерноземных губерниях оказалась несравненно тяжелее, чем в черноземных.</a:t>
            </a:r>
            <a:endParaRPr lang="ru-RU" sz="1600" dirty="0">
              <a:ea typeface="Tahoma" panose="020B0604030504040204" pitchFamily="34" charset="0"/>
              <a:cs typeface="Tahoma" panose="020B0604030504040204" pitchFamily="34" charset="0"/>
            </a:endParaRPr>
          </a:p>
        </p:txBody>
      </p:sp>
      <p:pic>
        <p:nvPicPr>
          <p:cNvPr id="13314" name="Picture 2" descr="https://foxford.ru/uploads/tinymce_image/image/20155/4_%D0%BA%D0%BE%D1%80%D0%B7%D1%83%D1%85%D0%B8%D0%BD_%D0%B8%D0%B7_%D0%B3%D0%BE%D1%80%D0%BE%D0%B4%D0%B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196" y="1185519"/>
            <a:ext cx="4865748" cy="3661475"/>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6965196" y="4846994"/>
            <a:ext cx="4865748" cy="646331"/>
          </a:xfrm>
          <a:prstGeom prst="rect">
            <a:avLst/>
          </a:prstGeom>
        </p:spPr>
        <p:txBody>
          <a:bodyPr wrap="square">
            <a:spAutoFit/>
          </a:bodyPr>
          <a:lstStyle/>
          <a:p>
            <a:pPr algn="ctr"/>
            <a:r>
              <a:rPr lang="ru-RU" dirty="0" smtClean="0"/>
              <a:t>Рисунок 12 </a:t>
            </a:r>
            <a:r>
              <a:rPr lang="ru-RU" dirty="0"/>
              <a:t>– А. </a:t>
            </a:r>
            <a:r>
              <a:rPr lang="ru-RU" dirty="0" err="1"/>
              <a:t>Корзухин</a:t>
            </a:r>
            <a:r>
              <a:rPr lang="ru-RU" dirty="0"/>
              <a:t>. Возвращение из города</a:t>
            </a:r>
          </a:p>
        </p:txBody>
      </p:sp>
    </p:spTree>
    <p:extLst>
      <p:ext uri="{BB962C8B-B14F-4D97-AF65-F5344CB8AC3E}">
        <p14:creationId xmlns:p14="http://schemas.microsoft.com/office/powerpoint/2010/main" val="3842063469"/>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25</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Пореформенная деревня</a:t>
            </a:r>
            <a:endParaRPr lang="ru-RU" sz="28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6"/>
          <p:cNvSpPr/>
          <p:nvPr/>
        </p:nvSpPr>
        <p:spPr>
          <a:xfrm>
            <a:off x="105930" y="854099"/>
            <a:ext cx="7048351" cy="5954835"/>
          </a:xfrm>
          <a:prstGeom prst="rect">
            <a:avLst/>
          </a:prstGeom>
        </p:spPr>
        <p:txBody>
          <a:bodyPr wrap="square">
            <a:spAutoFit/>
          </a:bodyPr>
          <a:lstStyle/>
          <a:p>
            <a:pPr algn="just">
              <a:lnSpc>
                <a:spcPct val="150000"/>
              </a:lnSpc>
            </a:pPr>
            <a:r>
              <a:rPr lang="ru-RU" sz="1600" dirty="0">
                <a:ea typeface="Tahoma" panose="020B0604030504040204" pitchFamily="34" charset="0"/>
                <a:cs typeface="Tahoma" panose="020B0604030504040204" pitchFamily="34" charset="0"/>
              </a:rPr>
              <a:t>Сохранение сельской общины с ее переделами, чересполосицей, малоземелье крестьян тормозили модернизацию крестьянского хозяйства, вели к обнищанию большинства крестьянских дворов. В пореформенный период крестьянство подвергалось имущественной дифференциации: наряду с обнищанием и обезземеливанием основной массы крестьян в деревне появились капиталистические элементы. Они сосредоточили  в своих руках землю, подлежавшую купле-продаже, и третью часть надельной земли,  более половины всего рабочего скота, сельскохозяйственные машины. Началось наследственное закрепление крестьянских семей в крайних социальных группах (зажиточные, середняки, бедняки). Основную массу крестьянского населения составляли середняки и бедняки. В деревне также появились совсем разорившиеся дворы, сельский пролетариат. Расслоение крестьянства стало принимать необратимый характер. </a:t>
            </a:r>
          </a:p>
        </p:txBody>
      </p:sp>
      <p:pic>
        <p:nvPicPr>
          <p:cNvPr id="14338" name="Picture 2" descr="https://foxford.ru/uploads/tinymce_image/image/20156/5_%D0%BA%D0%BE%D1%80%D0%BE%D0%B2%D0%B8%D0%BD_%D1%80%D0%B0%D1%81%D1%81%D0%BB%D0%BE%D0%B5%D0%BD%D0%B8%D0%B5_%D0%B4%D0%B5%D1%80%D0%B5%D0%B2%D0%BD%D0%B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0226" y="1641619"/>
            <a:ext cx="3587674" cy="3980776"/>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7550226" y="5622395"/>
            <a:ext cx="3587674" cy="646331"/>
          </a:xfrm>
          <a:prstGeom prst="rect">
            <a:avLst/>
          </a:prstGeom>
        </p:spPr>
        <p:txBody>
          <a:bodyPr wrap="square">
            <a:spAutoFit/>
          </a:bodyPr>
          <a:lstStyle/>
          <a:p>
            <a:pPr algn="ctr"/>
            <a:r>
              <a:rPr lang="ru-RU" dirty="0" smtClean="0"/>
              <a:t>Рисунок 13 </a:t>
            </a:r>
            <a:r>
              <a:rPr lang="ru-RU" dirty="0"/>
              <a:t>– С. Коровин. На миру</a:t>
            </a:r>
          </a:p>
        </p:txBody>
      </p:sp>
    </p:spTree>
    <p:extLst>
      <p:ext uri="{BB962C8B-B14F-4D97-AF65-F5344CB8AC3E}">
        <p14:creationId xmlns:p14="http://schemas.microsoft.com/office/powerpoint/2010/main" val="4138113623"/>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26</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Пореформенная деревня</a:t>
            </a:r>
            <a:endParaRPr lang="ru-RU" sz="28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6"/>
          <p:cNvSpPr/>
          <p:nvPr/>
        </p:nvSpPr>
        <p:spPr>
          <a:xfrm>
            <a:off x="275060" y="863277"/>
            <a:ext cx="11519861" cy="5909310"/>
          </a:xfrm>
          <a:prstGeom prst="rect">
            <a:avLst/>
          </a:prstGeom>
        </p:spPr>
        <p:txBody>
          <a:bodyPr wrap="square">
            <a:spAutoFit/>
          </a:bodyPr>
          <a:lstStyle/>
          <a:p>
            <a:pPr algn="just">
              <a:lnSpc>
                <a:spcPct val="150000"/>
              </a:lnSpc>
            </a:pPr>
            <a:r>
              <a:rPr lang="ru-RU" sz="1200" dirty="0">
                <a:ea typeface="Tahoma" panose="020B0604030504040204" pitchFamily="34" charset="0"/>
                <a:cs typeface="Tahoma" panose="020B0604030504040204" pitchFamily="34" charset="0"/>
              </a:rPr>
              <a:t>Важнейшим пережитком феодальной эпохи являлось помещичье землевладение. На каждые 100 </a:t>
            </a:r>
            <a:r>
              <a:rPr lang="ru-RU" sz="1200" dirty="0" err="1">
                <a:ea typeface="Tahoma" panose="020B0604030504040204" pitchFamily="34" charset="0"/>
                <a:cs typeface="Tahoma" panose="020B0604030504040204" pitchFamily="34" charset="0"/>
              </a:rPr>
              <a:t>дес</a:t>
            </a:r>
            <a:r>
              <a:rPr lang="ru-RU" sz="1200" dirty="0">
                <a:ea typeface="Tahoma" panose="020B0604030504040204" pitchFamily="34" charset="0"/>
                <a:cs typeface="Tahoma" panose="020B0604030504040204" pitchFamily="34" charset="0"/>
              </a:rPr>
              <a:t>. крестьянских земель в Центрально-Черноземном районе соответственно приходилось 56 </a:t>
            </a:r>
            <a:r>
              <a:rPr lang="ru-RU" sz="1200" dirty="0" err="1">
                <a:ea typeface="Tahoma" panose="020B0604030504040204" pitchFamily="34" charset="0"/>
                <a:cs typeface="Tahoma" panose="020B0604030504040204" pitchFamily="34" charset="0"/>
              </a:rPr>
              <a:t>дес</a:t>
            </a:r>
            <a:r>
              <a:rPr lang="ru-RU" sz="1200" dirty="0">
                <a:ea typeface="Tahoma" panose="020B0604030504040204" pitchFamily="34" charset="0"/>
                <a:cs typeface="Tahoma" panose="020B0604030504040204" pitchFamily="34" charset="0"/>
              </a:rPr>
              <a:t>. помещичьей земли, в Центрально-Промышленном  30. Крупнейшие собственники (Строгановы, Шереметевы, Шуваловы и др.) владели сотнями тысяч десятин в разных губерниях.</a:t>
            </a:r>
          </a:p>
          <a:p>
            <a:pPr algn="just">
              <a:lnSpc>
                <a:spcPct val="150000"/>
              </a:lnSpc>
            </a:pPr>
            <a:endParaRPr lang="ru-RU" sz="1200" dirty="0">
              <a:ea typeface="Tahoma" panose="020B0604030504040204" pitchFamily="34" charset="0"/>
              <a:cs typeface="Tahoma" panose="020B0604030504040204" pitchFamily="34" charset="0"/>
            </a:endParaRPr>
          </a:p>
          <a:p>
            <a:pPr algn="just">
              <a:lnSpc>
                <a:spcPct val="150000"/>
              </a:lnSpc>
            </a:pPr>
            <a:r>
              <a:rPr lang="ru-RU" sz="1200" dirty="0">
                <a:ea typeface="Tahoma" panose="020B0604030504040204" pitchFamily="34" charset="0"/>
                <a:cs typeface="Tahoma" panose="020B0604030504040204" pitchFamily="34" charset="0"/>
              </a:rPr>
              <a:t>Помещичье хозяйство постепенно приобретало капиталистический характер. В пореформенное 20-летие обозначились два пути эволюции аграрного строя России. В губерниях Черноземного центра и Среднего Поволжья помещики сдавали часть земли в аренду, стоимость которой крестьяне отрабатывали на барской запашке своим инвентарем. Практиковалась испольщина  разновидность издольщины, при которой арендная плата составляла половину урожая. Этот медленный путь перестройки хозяйства характеризовался сохранением крупного помещичьего землевладения.</a:t>
            </a:r>
          </a:p>
          <a:p>
            <a:pPr algn="just">
              <a:lnSpc>
                <a:spcPct val="150000"/>
              </a:lnSpc>
            </a:pPr>
            <a:endParaRPr lang="ru-RU" sz="1200" dirty="0">
              <a:ea typeface="Tahoma" panose="020B0604030504040204" pitchFamily="34" charset="0"/>
              <a:cs typeface="Tahoma" panose="020B0604030504040204" pitchFamily="34" charset="0"/>
            </a:endParaRPr>
          </a:p>
          <a:p>
            <a:pPr algn="just">
              <a:lnSpc>
                <a:spcPct val="150000"/>
              </a:lnSpc>
            </a:pPr>
            <a:r>
              <a:rPr lang="ru-RU" sz="1200" dirty="0">
                <a:ea typeface="Tahoma" panose="020B0604030504040204" pitchFamily="34" charset="0"/>
                <a:cs typeface="Tahoma" panose="020B0604030504040204" pitchFamily="34" charset="0"/>
              </a:rPr>
              <a:t>В Прибалтике, на Правобережной Украине, в </a:t>
            </a:r>
            <a:r>
              <a:rPr lang="ru-RU" sz="1200" dirty="0" err="1">
                <a:ea typeface="Tahoma" panose="020B0604030504040204" pitchFamily="34" charset="0"/>
                <a:cs typeface="Tahoma" panose="020B0604030504040204" pitchFamily="34" charset="0"/>
              </a:rPr>
              <a:t>Новороссии</a:t>
            </a:r>
            <a:r>
              <a:rPr lang="ru-RU" sz="1200" dirty="0">
                <a:ea typeface="Tahoma" panose="020B0604030504040204" pitchFamily="34" charset="0"/>
                <a:cs typeface="Tahoma" panose="020B0604030504040204" pitchFamily="34" charset="0"/>
              </a:rPr>
              <a:t> и на Северном Кавказе преобладала капиталистическая система, при которой обработку помещичьей земли производили вольнонаемные рабочие с применением машин и минеральных удобрений. Батраками становились беднейшие крестьяне, которые продали или бросили свои небольшие наделы и ушли на заработки. К 1890 г. число батраков достигло 3,5 млн человек (около 20 % всего мужского населения рабочего возраста). Земля разорившихся помещиков скупалась крупными дворянами, купцами и сельской буржуазией. Этот путь развития капитализма в сельском хозяйстве назывался  фермерским, предпринимательским. Названные районы стали в пореформенный период житницей России и основным поставщиком хлеба на экспорт.</a:t>
            </a:r>
          </a:p>
          <a:p>
            <a:pPr algn="just">
              <a:lnSpc>
                <a:spcPct val="150000"/>
              </a:lnSpc>
            </a:pPr>
            <a:endParaRPr lang="ru-RU" sz="1200" dirty="0">
              <a:ea typeface="Tahoma" panose="020B0604030504040204" pitchFamily="34" charset="0"/>
              <a:cs typeface="Tahoma" panose="020B0604030504040204" pitchFamily="34" charset="0"/>
            </a:endParaRPr>
          </a:p>
          <a:p>
            <a:pPr algn="just">
              <a:lnSpc>
                <a:spcPct val="150000"/>
              </a:lnSpc>
            </a:pPr>
            <a:r>
              <a:rPr lang="ru-RU" sz="1200" dirty="0">
                <a:ea typeface="Tahoma" panose="020B0604030504040204" pitchFamily="34" charset="0"/>
                <a:cs typeface="Tahoma" panose="020B0604030504040204" pitchFamily="34" charset="0"/>
              </a:rPr>
              <a:t>За 20 лет экспорт зерна из России увеличился в 3 раза и составил в 1881 г. 202 млн пудов. Россия заняла в мировом экспорте хлеба первое место. Вывоз хлеба увеличился в связи с высокими ценами на хлеб на мировом рынке, связанными с ростом городского населения в Западной Европе.  С увеличением вывоза увеличивалась запашка. Определенные сдвиги в сельском хозяйстве нашли выражение в повышении урожайности, использовании удобрений, машин. Однако в целом аграрный сектор экономики значительно отставал от промышленного. </a:t>
            </a:r>
            <a:endParaRPr lang="ru-RU" sz="12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72493848"/>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27</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Развитие промышленности в пореформенный период</a:t>
            </a:r>
            <a:endParaRPr lang="ru-RU" sz="2800" dirty="0">
              <a:latin typeface="Tahoma" panose="020B0604030504040204" pitchFamily="34" charset="0"/>
              <a:ea typeface="Tahoma" panose="020B0604030504040204" pitchFamily="34" charset="0"/>
              <a:cs typeface="Tahoma" panose="020B0604030504040204" pitchFamily="34" charset="0"/>
            </a:endParaRPr>
          </a:p>
        </p:txBody>
      </p:sp>
      <p:sp>
        <p:nvSpPr>
          <p:cNvPr id="10" name="Прямоугольник 9"/>
          <p:cNvSpPr/>
          <p:nvPr/>
        </p:nvSpPr>
        <p:spPr>
          <a:xfrm>
            <a:off x="300154" y="1028938"/>
            <a:ext cx="6417578" cy="5320239"/>
          </a:xfrm>
          <a:prstGeom prst="rect">
            <a:avLst/>
          </a:prstGeom>
        </p:spPr>
        <p:txBody>
          <a:bodyPr wrap="square">
            <a:spAutoFit/>
          </a:bodyPr>
          <a:lstStyle/>
          <a:p>
            <a:pPr algn="just">
              <a:lnSpc>
                <a:spcPct val="150000"/>
              </a:lnSpc>
            </a:pPr>
            <a:r>
              <a:rPr lang="ru-RU" sz="1200" dirty="0">
                <a:ea typeface="Tahoma" panose="020B0604030504040204" pitchFamily="34" charset="0"/>
                <a:cs typeface="Tahoma" panose="020B0604030504040204" pitchFamily="34" charset="0"/>
              </a:rPr>
              <a:t>Аграрные преобразования вызвали значительный рост промышленности и развитие железнодорожного строительства. Указом 28 января 1857 г. было учреждено Главное общество российских железных дорог, разработавшее программу железнодорожного строительства, которая предусматривала соединение хлебопроизводящих районов страны с судоходными реками и портами Черного и Балтийского морей. Центром железнодорожной сети стала Москва, от которой до Нижнего Новгорода в 1862 г. была построена дорога, связавшая обе столицы и заграничный рынок с Нижегородской ярмаркой и Волгой  основной транспортной магистралью того времени. </a:t>
            </a:r>
          </a:p>
          <a:p>
            <a:pPr algn="just">
              <a:lnSpc>
                <a:spcPct val="150000"/>
              </a:lnSpc>
            </a:pPr>
            <a:endParaRPr lang="ru-RU" sz="1200" dirty="0">
              <a:ea typeface="Tahoma" panose="020B0604030504040204" pitchFamily="34" charset="0"/>
              <a:cs typeface="Tahoma" panose="020B0604030504040204" pitchFamily="34" charset="0"/>
            </a:endParaRPr>
          </a:p>
          <a:p>
            <a:pPr algn="just">
              <a:lnSpc>
                <a:spcPct val="150000"/>
              </a:lnSpc>
            </a:pPr>
            <a:r>
              <a:rPr lang="ru-RU" sz="1200" dirty="0">
                <a:ea typeface="Tahoma" panose="020B0604030504040204" pitchFamily="34" charset="0"/>
                <a:cs typeface="Tahoma" panose="020B0604030504040204" pitchFamily="34" charset="0"/>
              </a:rPr>
              <a:t>Новый министр финансов М. Х. </a:t>
            </a:r>
            <a:r>
              <a:rPr lang="ru-RU" sz="1200" dirty="0" err="1">
                <a:ea typeface="Tahoma" panose="020B0604030504040204" pitchFamily="34" charset="0"/>
                <a:cs typeface="Tahoma" panose="020B0604030504040204" pitchFamily="34" charset="0"/>
              </a:rPr>
              <a:t>Рейтерн</a:t>
            </a:r>
            <a:r>
              <a:rPr lang="ru-RU" sz="1200" dirty="0">
                <a:ea typeface="Tahoma" panose="020B0604030504040204" pitchFamily="34" charset="0"/>
                <a:cs typeface="Tahoma" panose="020B0604030504040204" pitchFamily="34" charset="0"/>
              </a:rPr>
              <a:t> видел в развитии железнодорожного строительства средство к увеличению государственных доходов. Он выступал против сооружения новых дорог за счет казенных средств.  Он предпочел план строительства дорог на гарантированные правительством облигации. В 1869 г. новая дорога, на строительство которой приобрел концессию русский предприниматель П. Г. фон Дервиз, соединила Москву с южными плодородными губерниями (Москва  Рязань  Козлов  Воронеж). Выгодность </a:t>
            </a:r>
            <a:r>
              <a:rPr lang="ru-RU" sz="1200" dirty="0" err="1">
                <a:ea typeface="Tahoma" panose="020B0604030504040204" pitchFamily="34" charset="0"/>
                <a:cs typeface="Tahoma" panose="020B0604030504040204" pitchFamily="34" charset="0"/>
              </a:rPr>
              <a:t>Рязано</a:t>
            </a:r>
            <a:r>
              <a:rPr lang="ru-RU" sz="1200" dirty="0">
                <a:ea typeface="Tahoma" panose="020B0604030504040204" pitchFamily="34" charset="0"/>
                <a:cs typeface="Tahoma" panose="020B0604030504040204" pitchFamily="34" charset="0"/>
              </a:rPr>
              <a:t>-Козловской линии повысила инвестиционную привлекательность русского железнодорожного строительства для иностранцев. </a:t>
            </a:r>
            <a:endParaRPr lang="ru-RU" sz="1200" dirty="0">
              <a:ea typeface="Tahoma" panose="020B0604030504040204" pitchFamily="34" charset="0"/>
              <a:cs typeface="Tahoma" panose="020B0604030504040204" pitchFamily="34" charset="0"/>
            </a:endParaRPr>
          </a:p>
        </p:txBody>
      </p:sp>
      <p:pic>
        <p:nvPicPr>
          <p:cNvPr id="15362" name="Picture 2" descr="https://foxford.ru/uploads/tinymce_image/image/20158/7_%D1%81%D0%B0%D0%B2%D0%B8%D1%86%D0%BA%D0%B8%D0%B9_%D0%BD%D0%B0_%D0%B6%D0%B5%D0%BB%D0%B5%D0%B7%D0%BD%D0%BE%D0%B9_%D0%B4%D0%BE%D1%80%D0%BE%D0%B3%D0%B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1622" y="2046942"/>
            <a:ext cx="4852652" cy="2591316"/>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p:cNvSpPr/>
          <p:nvPr/>
        </p:nvSpPr>
        <p:spPr>
          <a:xfrm>
            <a:off x="6801622" y="4638258"/>
            <a:ext cx="4852652" cy="646331"/>
          </a:xfrm>
          <a:prstGeom prst="rect">
            <a:avLst/>
          </a:prstGeom>
        </p:spPr>
        <p:txBody>
          <a:bodyPr wrap="square">
            <a:spAutoFit/>
          </a:bodyPr>
          <a:lstStyle/>
          <a:p>
            <a:pPr algn="ctr"/>
            <a:r>
              <a:rPr lang="ru-RU" dirty="0" smtClean="0"/>
              <a:t>Рисунок 14 </a:t>
            </a:r>
            <a:r>
              <a:rPr lang="ru-RU" dirty="0"/>
              <a:t>– К. А. Савицкий. Ремонтные работы на железной дороге, 1874 г. </a:t>
            </a:r>
          </a:p>
        </p:txBody>
      </p:sp>
    </p:spTree>
    <p:extLst>
      <p:ext uri="{BB962C8B-B14F-4D97-AF65-F5344CB8AC3E}">
        <p14:creationId xmlns:p14="http://schemas.microsoft.com/office/powerpoint/2010/main" val="317527702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2</a:t>
            </a:r>
          </a:p>
        </p:txBody>
      </p:sp>
      <p:sp>
        <p:nvSpPr>
          <p:cNvPr id="8" name="Заголовок 1"/>
          <p:cNvSpPr txBox="1">
            <a:spLocks/>
          </p:cNvSpPr>
          <p:nvPr/>
        </p:nvSpPr>
        <p:spPr>
          <a:xfrm>
            <a:off x="4666456" y="314761"/>
            <a:ext cx="2908300"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Введение</a:t>
            </a:r>
          </a:p>
        </p:txBody>
      </p:sp>
      <p:sp>
        <p:nvSpPr>
          <p:cNvPr id="7" name="Прямоугольник 6"/>
          <p:cNvSpPr/>
          <p:nvPr/>
        </p:nvSpPr>
        <p:spPr>
          <a:xfrm>
            <a:off x="751959" y="776426"/>
            <a:ext cx="10021608" cy="471283"/>
          </a:xfrm>
          <a:prstGeom prst="rect">
            <a:avLst/>
          </a:prstGeom>
        </p:spPr>
        <p:txBody>
          <a:bodyPr wrap="square">
            <a:spAutoFit/>
          </a:bodyPr>
          <a:lstStyle/>
          <a:p>
            <a:pPr>
              <a:lnSpc>
                <a:spcPct val="150000"/>
              </a:lnSpc>
            </a:pPr>
            <a:r>
              <a:rPr lang="en-US" sz="1900" dirty="0">
                <a:latin typeface="Tahoma" panose="020B0604030504040204" pitchFamily="34" charset="0"/>
                <a:ea typeface="Tahoma" panose="020B0604030504040204" pitchFamily="34" charset="0"/>
                <a:cs typeface="Tahoma" panose="020B0604030504040204" pitchFamily="34" charset="0"/>
              </a:rPr>
              <a:t>	</a:t>
            </a:r>
            <a:r>
              <a:rPr lang="ru-RU" sz="1900" dirty="0">
                <a:latin typeface="Tahoma" panose="020B0604030504040204" pitchFamily="34" charset="0"/>
                <a:ea typeface="Tahoma" panose="020B0604030504040204" pitchFamily="34" charset="0"/>
                <a:cs typeface="Tahoma" panose="020B0604030504040204" pitchFamily="34" charset="0"/>
              </a:rPr>
              <a:t>	</a:t>
            </a:r>
          </a:p>
        </p:txBody>
      </p:sp>
      <p:sp>
        <p:nvSpPr>
          <p:cNvPr id="2" name="Прямоугольник 1">
            <a:extLst>
              <a:ext uri="{FF2B5EF4-FFF2-40B4-BE49-F238E27FC236}">
                <a16:creationId xmlns:a16="http://schemas.microsoft.com/office/drawing/2014/main" xmlns="" id="{19232D62-BE5A-97DA-93C1-8D79BA0361C3}"/>
              </a:ext>
            </a:extLst>
          </p:cNvPr>
          <p:cNvSpPr/>
          <p:nvPr/>
        </p:nvSpPr>
        <p:spPr>
          <a:xfrm>
            <a:off x="201519" y="1562470"/>
            <a:ext cx="11838173" cy="4188775"/>
          </a:xfrm>
          <a:prstGeom prst="rect">
            <a:avLst/>
          </a:prstGeom>
        </p:spPr>
        <p:txBody>
          <a:bodyPr wrap="square">
            <a:spAutoFit/>
          </a:bodyPr>
          <a:lstStyle/>
          <a:p>
            <a:pPr algn="just">
              <a:lnSpc>
                <a:spcPct val="150000"/>
              </a:lnSpc>
            </a:pPr>
            <a:r>
              <a:rPr lang="ru-RU" sz="2000" dirty="0">
                <a:latin typeface="Century Gothic" panose="020B0502020202020204" pitchFamily="34" charset="0"/>
              </a:rPr>
              <a:t>Интерес к истории русской культуры начал проявляться в России примерно в 30 —40-е годы XIX в. Он был связан с ростом национального самосознания, общим интересом к историческому прошлому нации, идейной борьбой этого времени, со спорами западников и славянофилов о судьбах России.</a:t>
            </a:r>
          </a:p>
          <a:p>
            <a:pPr algn="just">
              <a:lnSpc>
                <a:spcPct val="150000"/>
              </a:lnSpc>
            </a:pPr>
            <a:endParaRPr lang="ru-RU" sz="2000" dirty="0">
              <a:latin typeface="Century Gothic" panose="020B0502020202020204" pitchFamily="34" charset="0"/>
            </a:endParaRPr>
          </a:p>
          <a:p>
            <a:pPr algn="just">
              <a:lnSpc>
                <a:spcPct val="150000"/>
              </a:lnSpc>
            </a:pPr>
            <a:r>
              <a:rPr lang="ru-RU" sz="2000" dirty="0">
                <a:latin typeface="Century Gothic" panose="020B0502020202020204" pitchFamily="34" charset="0"/>
              </a:rPr>
              <a:t>К этому времени относится появление самого понятия «культура», которому в первой половине XIX в. чаще соответствовало слово «просвещение». Впервые термин «культура» встречается в «Карманном словаре иностранных слов, вошедших в состав русского языка», изданном М. В. Петрашевским в 1845 — 1846 гг.</a:t>
            </a:r>
            <a:endParaRPr lang="ru-RU" sz="2000" dirty="0">
              <a:latin typeface="Century Gothic" panose="020B0502020202020204" pitchFamily="34" charset="0"/>
            </a:endParaRPr>
          </a:p>
        </p:txBody>
      </p:sp>
    </p:spTree>
    <p:extLst>
      <p:ext uri="{BB962C8B-B14F-4D97-AF65-F5344CB8AC3E}">
        <p14:creationId xmlns:p14="http://schemas.microsoft.com/office/powerpoint/2010/main" val="23048877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smtClean="0"/>
              <a:t>28</a:t>
            </a:r>
            <a:endParaRPr lang="ru-RU" sz="2400" dirty="0"/>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Развитие промышленности в пореформенный период</a:t>
            </a:r>
            <a:endParaRPr lang="ru-RU" sz="2800" dirty="0">
              <a:latin typeface="Tahoma" panose="020B0604030504040204" pitchFamily="34" charset="0"/>
              <a:ea typeface="Tahoma" panose="020B0604030504040204" pitchFamily="34" charset="0"/>
              <a:cs typeface="Tahoma" panose="020B0604030504040204" pitchFamily="34" charset="0"/>
            </a:endParaRPr>
          </a:p>
        </p:txBody>
      </p:sp>
      <p:sp>
        <p:nvSpPr>
          <p:cNvPr id="10" name="Прямоугольник 9"/>
          <p:cNvSpPr/>
          <p:nvPr/>
        </p:nvSpPr>
        <p:spPr>
          <a:xfrm>
            <a:off x="335560" y="1129606"/>
            <a:ext cx="11518084" cy="1020857"/>
          </a:xfrm>
          <a:prstGeom prst="rect">
            <a:avLst/>
          </a:prstGeom>
        </p:spPr>
        <p:txBody>
          <a:bodyPr wrap="square">
            <a:spAutoFit/>
          </a:bodyPr>
          <a:lstStyle/>
          <a:p>
            <a:pPr algn="just">
              <a:lnSpc>
                <a:spcPct val="150000"/>
              </a:lnSpc>
            </a:pPr>
            <a:r>
              <a:rPr lang="ru-RU" sz="1400" dirty="0">
                <a:ea typeface="Tahoma" panose="020B0604030504040204" pitchFamily="34" charset="0"/>
                <a:cs typeface="Tahoma" panose="020B0604030504040204" pitchFamily="34" charset="0"/>
              </a:rPr>
              <a:t>От Рязани линия была продлена до Самары, а затем  до Урала. В 1891 г. началось строительство Транссибирской железной дороги. При </a:t>
            </a:r>
            <a:r>
              <a:rPr lang="ru-RU" sz="1400" dirty="0" err="1">
                <a:ea typeface="Tahoma" panose="020B0604030504040204" pitchFamily="34" charset="0"/>
                <a:cs typeface="Tahoma" panose="020B0604030504040204" pitchFamily="34" charset="0"/>
              </a:rPr>
              <a:t>Рейтерне</a:t>
            </a:r>
            <a:r>
              <a:rPr lang="ru-RU" sz="1400" dirty="0">
                <a:ea typeface="Tahoma" panose="020B0604030504040204" pitchFamily="34" charset="0"/>
                <a:cs typeface="Tahoma" panose="020B0604030504040204" pitchFamily="34" charset="0"/>
              </a:rPr>
              <a:t> общая протяженность железных дорог России составила 27,9 тыс. верст, что дало толчок хлебному отпуску и расширило сбыт мануфактурных изделий.</a:t>
            </a:r>
            <a:endParaRPr lang="ru-RU" sz="1400" dirty="0">
              <a:ea typeface="Tahoma" panose="020B0604030504040204" pitchFamily="34" charset="0"/>
              <a:cs typeface="Tahoma" panose="020B0604030504040204" pitchFamily="34" charset="0"/>
            </a:endParaRPr>
          </a:p>
        </p:txBody>
      </p:sp>
      <p:sp>
        <p:nvSpPr>
          <p:cNvPr id="9" name="Прямоугольник 8"/>
          <p:cNvSpPr/>
          <p:nvPr/>
        </p:nvSpPr>
        <p:spPr>
          <a:xfrm>
            <a:off x="1973873" y="6365511"/>
            <a:ext cx="6667500" cy="307777"/>
          </a:xfrm>
          <a:prstGeom prst="rect">
            <a:avLst/>
          </a:prstGeom>
        </p:spPr>
        <p:txBody>
          <a:bodyPr wrap="square">
            <a:spAutoFit/>
          </a:bodyPr>
          <a:lstStyle/>
          <a:p>
            <a:pPr algn="ctr"/>
            <a:r>
              <a:rPr lang="ru-RU" sz="1400" dirty="0" smtClean="0"/>
              <a:t>Рисунок 15 </a:t>
            </a:r>
            <a:r>
              <a:rPr lang="ru-RU" sz="1400" dirty="0"/>
              <a:t>– Прибытие первого поезда в Сергиев Посад в 1862 г. Фото</a:t>
            </a:r>
          </a:p>
        </p:txBody>
      </p:sp>
      <p:pic>
        <p:nvPicPr>
          <p:cNvPr id="16386" name="Picture 2" descr="https://foxford.ru/uploads/tinymce_image/image/20159/8_%D0%BF%D0%B5%D1%80%D0%B2%D1%8B%D0%B9_%D0%BF%D0%BE%D0%B5%D0%B7%D0%B4_%D0%B2_%D1%81%D0%B5%D1%80%D0%B3%D0%B8%D0%B5%D0%B2%D0%BE%D0%BC_%D0%BF%D0%BE%D1%81%D0%B0%D0%B4%D0%B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873" y="2222135"/>
            <a:ext cx="66675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39181"/>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smtClean="0"/>
              <a:t>29</a:t>
            </a:r>
            <a:endParaRPr lang="ru-RU" sz="2400" dirty="0"/>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Развитие промышленности в пореформенный период</a:t>
            </a:r>
            <a:endParaRPr lang="ru-RU" sz="2800" dirty="0">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445466" y="1198025"/>
            <a:ext cx="11263604" cy="4524315"/>
          </a:xfrm>
          <a:prstGeom prst="rect">
            <a:avLst/>
          </a:prstGeom>
        </p:spPr>
        <p:txBody>
          <a:bodyPr wrap="square">
            <a:spAutoFit/>
          </a:bodyPr>
          <a:lstStyle/>
          <a:p>
            <a:r>
              <a:rPr lang="ru-RU" sz="1600" dirty="0"/>
              <a:t>Историю Византийской империи принято вести с года основания римским императором Константином Великим города Константинополя в 330 году. Его ещё называли Новым Римом.</a:t>
            </a:r>
          </a:p>
          <a:p>
            <a:endParaRPr lang="ru-RU" sz="1600" dirty="0"/>
          </a:p>
          <a:p>
            <a:r>
              <a:rPr lang="ru-RU" sz="1600" dirty="0"/>
              <a:t>Византийская империя оказалась куда прочнее Западной Римской империи по ряду причин:</a:t>
            </a:r>
          </a:p>
          <a:p>
            <a:endParaRPr lang="ru-RU" sz="1600" dirty="0"/>
          </a:p>
          <a:p>
            <a:pPr marL="285750" indent="-285750">
              <a:buFont typeface="Arial" panose="020B0604020202020204" pitchFamily="34" charset="0"/>
              <a:buChar char="•"/>
            </a:pPr>
            <a:r>
              <a:rPr lang="ru-RU" sz="1600" dirty="0"/>
              <a:t>Рабовладельческий строй в Византии в эпоху раннего средневековья был развит слабее, чем в Западной Римской империи. Население Восточной империи было на 85% свободным.</a:t>
            </a:r>
          </a:p>
          <a:p>
            <a:pPr marL="285750" indent="-285750">
              <a:buFont typeface="Arial" panose="020B0604020202020204" pitchFamily="34" charset="0"/>
              <a:buChar char="•"/>
            </a:pPr>
            <a:r>
              <a:rPr lang="ru-RU" sz="1600" dirty="0"/>
              <a:t>В Византийской империи по-прежнему сохранялась крепкая связь между деревней и городом. Было развито мелкое земельное хозяйство, которое моментально приспосабливалось к меняющемуся рынку.</a:t>
            </a:r>
          </a:p>
          <a:p>
            <a:pPr marL="285750" indent="-285750">
              <a:buFont typeface="Arial" panose="020B0604020202020204" pitchFamily="34" charset="0"/>
              <a:buChar char="•"/>
            </a:pPr>
            <a:r>
              <a:rPr lang="ru-RU" sz="1600" dirty="0"/>
              <a:t>Если посмотреть какую территорию занимала Византия, то можно увидеть, что в состав государства входили чрезвычайно развитые экономически, по тем временам, регионы: Греция, Сирия, Египет.</a:t>
            </a:r>
          </a:p>
          <a:p>
            <a:pPr marL="285750" indent="-285750">
              <a:buFont typeface="Arial" panose="020B0604020202020204" pitchFamily="34" charset="0"/>
              <a:buChar char="•"/>
            </a:pPr>
            <a:r>
              <a:rPr lang="ru-RU" sz="1600" dirty="0"/>
              <a:t>Благодаря сильной армии и флоту Византийская империя довольно успешно выдерживала натиск варварских племён.</a:t>
            </a:r>
          </a:p>
          <a:p>
            <a:pPr marL="285750" indent="-285750">
              <a:buFont typeface="Arial" panose="020B0604020202020204" pitchFamily="34" charset="0"/>
              <a:buChar char="•"/>
            </a:pPr>
            <a:r>
              <a:rPr lang="ru-RU" sz="1600" dirty="0"/>
              <a:t>В крупных городах империи сохранились торговля и ремесло. Основной производительной силой были свободные крестьяне, ремесленники и мелкие торговцы.</a:t>
            </a:r>
          </a:p>
          <a:p>
            <a:pPr marL="285750" indent="-285750">
              <a:buFont typeface="Arial" panose="020B0604020202020204" pitchFamily="34" charset="0"/>
              <a:buChar char="•"/>
            </a:pPr>
            <a:r>
              <a:rPr lang="ru-RU" sz="1600" dirty="0"/>
              <a:t>Византийская империя приняло христианство в качестве основной религии. Это позволило быстрее наладить взаимоотношение с соседними странами.</a:t>
            </a:r>
          </a:p>
        </p:txBody>
      </p:sp>
    </p:spTree>
    <p:extLst>
      <p:ext uri="{BB962C8B-B14F-4D97-AF65-F5344CB8AC3E}">
        <p14:creationId xmlns:p14="http://schemas.microsoft.com/office/powerpoint/2010/main" val="259208530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30</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Развитие промышленности в пореформенный период</a:t>
            </a:r>
          </a:p>
        </p:txBody>
      </p:sp>
      <p:sp>
        <p:nvSpPr>
          <p:cNvPr id="7" name="Прямоугольник 6"/>
          <p:cNvSpPr/>
          <p:nvPr/>
        </p:nvSpPr>
        <p:spPr>
          <a:xfrm>
            <a:off x="216599" y="772985"/>
            <a:ext cx="6024809" cy="5909310"/>
          </a:xfrm>
          <a:prstGeom prst="rect">
            <a:avLst/>
          </a:prstGeom>
        </p:spPr>
        <p:txBody>
          <a:bodyPr wrap="square">
            <a:spAutoFit/>
          </a:bodyPr>
          <a:lstStyle/>
          <a:p>
            <a:pPr algn="just">
              <a:lnSpc>
                <a:spcPct val="150000"/>
              </a:lnSpc>
            </a:pPr>
            <a:r>
              <a:rPr lang="ru-RU" sz="1400" dirty="0">
                <a:ea typeface="Tahoma" panose="020B0604030504040204" pitchFamily="34" charset="0"/>
                <a:cs typeface="Tahoma" panose="020B0604030504040204" pitchFamily="34" charset="0"/>
              </a:rPr>
              <a:t>Во второй половине XIX в. российская промышленность переживала подъем. В 1880-х гг. в России завершился промышленный переворот. В основных сферах промышленного производства машинная техника заменила ручной труд. Паровые машины и механические станки заняли основное положение в горнодобывающей, металлообрабатывающей и текстильной промышленности. </a:t>
            </a:r>
          </a:p>
          <a:p>
            <a:pPr algn="just">
              <a:lnSpc>
                <a:spcPct val="150000"/>
              </a:lnSpc>
            </a:pPr>
            <a:endParaRPr lang="ru-RU" sz="1400" dirty="0">
              <a:ea typeface="Tahoma" panose="020B0604030504040204" pitchFamily="34" charset="0"/>
              <a:cs typeface="Tahoma" panose="020B0604030504040204" pitchFamily="34" charset="0"/>
            </a:endParaRPr>
          </a:p>
          <a:p>
            <a:pPr algn="just">
              <a:lnSpc>
                <a:spcPct val="150000"/>
              </a:lnSpc>
            </a:pPr>
            <a:r>
              <a:rPr lang="ru-RU" sz="1400" dirty="0">
                <a:ea typeface="Tahoma" panose="020B0604030504040204" pitchFamily="34" charset="0"/>
                <a:cs typeface="Tahoma" panose="020B0604030504040204" pitchFamily="34" charset="0"/>
              </a:rPr>
              <a:t>В пореформенный период увеличился почти в 7 раз объем промышленного производства. Количество фабрик и заводов возросло до 9 тыс. К старым промышленным регионам (Московскому, Петербургско-Прибалтийскому, Уралу)  прибавились новые: Южный угольно-металлургический (Донбасс и Южная Украина), Бакинский нефтедобывающий. Крупными промышленными центрами стали Баку, Харьков, </a:t>
            </a:r>
            <a:r>
              <a:rPr lang="ru-RU" sz="1400" dirty="0" err="1">
                <a:ea typeface="Tahoma" panose="020B0604030504040204" pitchFamily="34" charset="0"/>
                <a:cs typeface="Tahoma" panose="020B0604030504040204" pitchFamily="34" charset="0"/>
              </a:rPr>
              <a:t>Екатеринослав</a:t>
            </a:r>
            <a:r>
              <a:rPr lang="ru-RU" sz="1400" dirty="0">
                <a:ea typeface="Tahoma" panose="020B0604030504040204" pitchFamily="34" charset="0"/>
                <a:cs typeface="Tahoma" panose="020B0604030504040204" pitchFamily="34" charset="0"/>
              </a:rPr>
              <a:t>, </a:t>
            </a:r>
            <a:r>
              <a:rPr lang="ru-RU" sz="1400" dirty="0" err="1">
                <a:ea typeface="Tahoma" panose="020B0604030504040204" pitchFamily="34" charset="0"/>
                <a:cs typeface="Tahoma" panose="020B0604030504040204" pitchFamily="34" charset="0"/>
              </a:rPr>
              <a:t>Юзовка</a:t>
            </a:r>
            <a:r>
              <a:rPr lang="ru-RU" sz="1400" dirty="0">
                <a:ea typeface="Tahoma" panose="020B0604030504040204" pitchFamily="34" charset="0"/>
                <a:cs typeface="Tahoma" panose="020B0604030504040204" pitchFamily="34" charset="0"/>
              </a:rPr>
              <a:t>, Горловка, Нарва, Лодзь. Возникли новые отрасли промышленности: угольная, нефтедобывающая, химическая, машиностроение.</a:t>
            </a:r>
            <a:endParaRPr lang="ru-RU" sz="1400" dirty="0">
              <a:ea typeface="Tahoma" panose="020B0604030504040204" pitchFamily="34" charset="0"/>
              <a:cs typeface="Tahoma" panose="020B0604030504040204" pitchFamily="34" charset="0"/>
            </a:endParaRPr>
          </a:p>
        </p:txBody>
      </p:sp>
      <p:pic>
        <p:nvPicPr>
          <p:cNvPr id="17410" name="Picture 2" descr="https://foxford.ru/uploads/tinymce_image/image/20161/10_%D1%8E%D0%B7%D0%BE%D0%B2%D0%BA%D0%B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9803" y="2038721"/>
            <a:ext cx="5375016" cy="305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123459"/>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smtClean="0"/>
              <a:t>31</a:t>
            </a:r>
            <a:endParaRPr lang="ru-RU" sz="2400" dirty="0"/>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Развитие промышленности в пореформенный период</a:t>
            </a:r>
          </a:p>
        </p:txBody>
      </p:sp>
      <p:sp>
        <p:nvSpPr>
          <p:cNvPr id="7" name="Прямоугольник 6"/>
          <p:cNvSpPr/>
          <p:nvPr/>
        </p:nvSpPr>
        <p:spPr>
          <a:xfrm>
            <a:off x="199821" y="706764"/>
            <a:ext cx="6024809" cy="6151236"/>
          </a:xfrm>
          <a:prstGeom prst="rect">
            <a:avLst/>
          </a:prstGeom>
        </p:spPr>
        <p:txBody>
          <a:bodyPr wrap="square">
            <a:spAutoFit/>
          </a:bodyPr>
          <a:lstStyle/>
          <a:p>
            <a:pPr algn="just">
              <a:lnSpc>
                <a:spcPct val="150000"/>
              </a:lnSpc>
            </a:pPr>
            <a:r>
              <a:rPr lang="ru-RU" sz="1200" dirty="0">
                <a:ea typeface="Tahoma" panose="020B0604030504040204" pitchFamily="34" charset="0"/>
                <a:cs typeface="Tahoma" panose="020B0604030504040204" pitchFamily="34" charset="0"/>
              </a:rPr>
              <a:t>Наблюдался приток иностранного капитала в экономику. Привлекательными для иностранных инвестиций являлись горнорудная, машиностроительная и химическая промышленность. Значительных успехов в эти годы достигло текстильное производство. За 20 пореформенных лет потребление хлопчатобумажных тканей, вытеснивших домотканые льняные, на душу населения в России удвоилось. Текстильная промышленность была сосредоточена в Московском, Петербургском и Прибалтийском промышленных регионах, на которые приходилось 75 % ткацких станков, 80 % мощности паровых машин и 85 % рабочих всей текстильной промышленности страны. </a:t>
            </a:r>
          </a:p>
          <a:p>
            <a:pPr algn="just">
              <a:lnSpc>
                <a:spcPct val="150000"/>
              </a:lnSpc>
            </a:pPr>
            <a:endParaRPr lang="ru-RU" sz="1200" dirty="0">
              <a:ea typeface="Tahoma" panose="020B0604030504040204" pitchFamily="34" charset="0"/>
              <a:cs typeface="Tahoma" panose="020B0604030504040204" pitchFamily="34" charset="0"/>
            </a:endParaRPr>
          </a:p>
          <a:p>
            <a:pPr algn="just">
              <a:lnSpc>
                <a:spcPct val="150000"/>
              </a:lnSpc>
            </a:pPr>
            <a:r>
              <a:rPr lang="ru-RU" sz="1200" dirty="0">
                <a:ea typeface="Tahoma" panose="020B0604030504040204" pitchFamily="34" charset="0"/>
                <a:cs typeface="Tahoma" panose="020B0604030504040204" pitchFamily="34" charset="0"/>
              </a:rPr>
              <a:t>Наблюдался рост в пищевой промышленности, особенно в сахарной, что было связано с увеличением среднедушевого потребления сахара (до 2 кг в год в начале 1880-х гг.) и началом его экспорта.</a:t>
            </a:r>
          </a:p>
          <a:p>
            <a:pPr algn="just">
              <a:lnSpc>
                <a:spcPct val="150000"/>
              </a:lnSpc>
            </a:pPr>
            <a:endParaRPr lang="ru-RU" sz="1200" dirty="0">
              <a:ea typeface="Tahoma" panose="020B0604030504040204" pitchFamily="34" charset="0"/>
              <a:cs typeface="Tahoma" panose="020B0604030504040204" pitchFamily="34" charset="0"/>
            </a:endParaRPr>
          </a:p>
          <a:p>
            <a:pPr algn="just">
              <a:lnSpc>
                <a:spcPct val="150000"/>
              </a:lnSpc>
            </a:pPr>
            <a:r>
              <a:rPr lang="ru-RU" sz="1200" dirty="0">
                <a:ea typeface="Tahoma" panose="020B0604030504040204" pitchFamily="34" charset="0"/>
                <a:cs typeface="Tahoma" panose="020B0604030504040204" pitchFamily="34" charset="0"/>
              </a:rPr>
              <a:t>Быстро росла горнодобывающая промышленность, где в  1860-1895 гг. выплавка чугуна возросла с 21 млн до 89 млн пудов, добыча каменного угля  с 18 млн до 556 млн пудов, нефти  с 500 тыс. до 377 млн пудов. Изменилась доля юга в горной промышленности, особенно на фоне затянувшейся перестройки уральской промышленности. Если в 1880 г. юг давал всего 5 % выплавлявшегося в России чугуна, а Урал  70 %, то к 1900 г. на долю юга приходилось уже 52 % выплавлявшегося чугуна, а Урала  27 %. </a:t>
            </a:r>
            <a:endParaRPr lang="ru-RU" sz="1200" dirty="0">
              <a:ea typeface="Tahoma" panose="020B0604030504040204" pitchFamily="34" charset="0"/>
              <a:cs typeface="Tahoma" panose="020B0604030504040204" pitchFamily="34" charset="0"/>
            </a:endParaRPr>
          </a:p>
        </p:txBody>
      </p:sp>
      <p:pic>
        <p:nvPicPr>
          <p:cNvPr id="18434" name="Picture 2" descr="https://foxford.ru/uploads/tinymce_image/image/20163/12_%D0%B4%D0%BE%D0%BD%D0%B5%D1%86%D0%BA%D0%B8%D0%B9_%D0%B1%D0%B0%D1%81%D1%81%D0%B5%D0%B9%D0%B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5893" y="1735060"/>
            <a:ext cx="5452918" cy="3565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96532"/>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smtClean="0"/>
              <a:t>32</a:t>
            </a:r>
            <a:endParaRPr lang="ru-RU" sz="2400" dirty="0"/>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Развитие промышленности в пореформенный период</a:t>
            </a:r>
          </a:p>
        </p:txBody>
      </p:sp>
      <p:sp>
        <p:nvSpPr>
          <p:cNvPr id="7" name="Прямоугольник 6"/>
          <p:cNvSpPr/>
          <p:nvPr/>
        </p:nvSpPr>
        <p:spPr>
          <a:xfrm>
            <a:off x="199821" y="706764"/>
            <a:ext cx="6586873" cy="6120906"/>
          </a:xfrm>
          <a:prstGeom prst="rect">
            <a:avLst/>
          </a:prstGeom>
        </p:spPr>
        <p:txBody>
          <a:bodyPr wrap="square">
            <a:spAutoFit/>
          </a:bodyPr>
          <a:lstStyle/>
          <a:p>
            <a:pPr algn="just">
              <a:lnSpc>
                <a:spcPct val="150000"/>
              </a:lnSpc>
            </a:pPr>
            <a:r>
              <a:rPr lang="ru-RU" sz="1050" dirty="0"/>
              <a:t>В 1880–1890-е гг. резко возросла роль Донецкого бассейна в добыче каменного угля и Бакинского в добыче нефти. Представителей местной национальной буржуазии (</a:t>
            </a:r>
            <a:r>
              <a:rPr lang="ru-RU" sz="1050" dirty="0" err="1"/>
              <a:t>Табиевых</a:t>
            </a:r>
            <a:r>
              <a:rPr lang="ru-RU" sz="1050" dirty="0"/>
              <a:t>, </a:t>
            </a:r>
            <a:r>
              <a:rPr lang="ru-RU" sz="1050" dirty="0" err="1"/>
              <a:t>Нагиевых</a:t>
            </a:r>
            <a:r>
              <a:rPr lang="ru-RU" sz="1050" dirty="0"/>
              <a:t>, </a:t>
            </a:r>
            <a:r>
              <a:rPr lang="ru-RU" sz="1050" dirty="0" err="1"/>
              <a:t>Манташевых</a:t>
            </a:r>
            <a:r>
              <a:rPr lang="ru-RU" sz="1050" dirty="0"/>
              <a:t>) в бакинской нефтедобыче к концу XIX в. потеснил иностранный капитал (67 % всех зарубежных вложений  английские капиталы,  19,9 %  французские, 5,5 %  немецкие, 4,1 %  голландские).</a:t>
            </a:r>
          </a:p>
          <a:p>
            <a:pPr algn="just">
              <a:lnSpc>
                <a:spcPct val="150000"/>
              </a:lnSpc>
            </a:pPr>
            <a:endParaRPr lang="ru-RU" sz="1050" dirty="0"/>
          </a:p>
          <a:p>
            <a:pPr algn="just">
              <a:lnSpc>
                <a:spcPct val="150000"/>
              </a:lnSpc>
            </a:pPr>
            <a:r>
              <a:rPr lang="ru-RU" sz="1050" dirty="0"/>
              <a:t>Правительство Александра II поощряло развитие отечественного машиностроения, со второй половины 1870-х гг. железные дороги стали снабжаться подвижным составом отечественного производства. Крупные центры транспортного машиностроения возникли в Сормово (близ Нижнего Новгорода), Луганске и Коломне; центрами сельскохозяйственного машиностроения стали Харьков, Одесса, Бердянск, Александровск, </a:t>
            </a:r>
            <a:r>
              <a:rPr lang="ru-RU" sz="1050" dirty="0" err="1"/>
              <a:t>Елисаветград</a:t>
            </a:r>
            <a:r>
              <a:rPr lang="ru-RU" sz="1050" dirty="0"/>
              <a:t>.</a:t>
            </a:r>
          </a:p>
          <a:p>
            <a:pPr algn="just">
              <a:lnSpc>
                <a:spcPct val="150000"/>
              </a:lnSpc>
            </a:pPr>
            <a:endParaRPr lang="ru-RU" sz="1050" dirty="0"/>
          </a:p>
          <a:p>
            <a:pPr algn="just">
              <a:lnSpc>
                <a:spcPct val="150000"/>
              </a:lnSpc>
            </a:pPr>
            <a:r>
              <a:rPr lang="ru-RU" sz="1050" dirty="0"/>
              <a:t>Развитие промышленности сопровождалось процессом дальнейшей ее концентрации. В 1866–1890 гг. количество промышленных предприятий в России со 100 и более рабочими возросло в полтора раза, в то же время число рабочих в них  в два раза, а общая сумма производства  в три раза. </a:t>
            </a:r>
          </a:p>
          <a:p>
            <a:pPr algn="just">
              <a:lnSpc>
                <a:spcPct val="150000"/>
              </a:lnSpc>
            </a:pPr>
            <a:endParaRPr lang="ru-RU" sz="1050" dirty="0"/>
          </a:p>
          <a:p>
            <a:pPr algn="just">
              <a:lnSpc>
                <a:spcPct val="150000"/>
              </a:lnSpc>
            </a:pPr>
            <a:r>
              <a:rPr lang="ru-RU" sz="1050" dirty="0"/>
              <a:t>Характерной чертой пореформенного периода стало развитие промышленности в деревне. Крестьянин был связан с наделом, прикреплен к общине, поэтому в центральной России стали появляться сотни фабрично-заводских поселков, которые стягивали к себе избыточное сельское население. К 1890 г. в Европейской России насчитывалось уже 329 фабрично-заводских поселков.</a:t>
            </a:r>
          </a:p>
          <a:p>
            <a:pPr algn="just">
              <a:lnSpc>
                <a:spcPct val="150000"/>
              </a:lnSpc>
            </a:pPr>
            <a:endParaRPr lang="ru-RU" sz="1050" dirty="0"/>
          </a:p>
          <a:p>
            <a:pPr algn="just">
              <a:lnSpc>
                <a:spcPct val="150000"/>
              </a:lnSpc>
            </a:pPr>
            <a:r>
              <a:rPr lang="ru-RU" sz="1050" dirty="0"/>
              <a:t>Экономика страны начала испытывать колебания конъюнктуры мировой экономики. В 1873 г. Россию впервые затронул мировой промышленный кризис. </a:t>
            </a:r>
            <a:endParaRPr lang="ru-RU" sz="1050" dirty="0"/>
          </a:p>
        </p:txBody>
      </p:sp>
      <p:pic>
        <p:nvPicPr>
          <p:cNvPr id="19458" name="Picture 2" descr="https://foxford.ru/uploads/tinymce_image/image/20165/14_%D0%BE%D1%80%D0%B5%D1%85%D0%BE%D0%B2%D0%BE-%D0%B7%D1%83%D0%B5%D0%B2%D0%B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0917" y="1821913"/>
            <a:ext cx="5114684" cy="3433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903972"/>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33</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118753"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Основные задачи</a:t>
            </a:r>
          </a:p>
        </p:txBody>
      </p:sp>
      <p:sp>
        <p:nvSpPr>
          <p:cNvPr id="7" name="Прямоугольник 6"/>
          <p:cNvSpPr/>
          <p:nvPr/>
        </p:nvSpPr>
        <p:spPr>
          <a:xfrm>
            <a:off x="0" y="1510096"/>
            <a:ext cx="11885633" cy="4401205"/>
          </a:xfrm>
          <a:prstGeom prst="rect">
            <a:avLst/>
          </a:prstGeom>
        </p:spPr>
        <p:txBody>
          <a:bodyPr wrap="square">
            <a:spAutoFit/>
          </a:bodyPr>
          <a:lstStyle/>
          <a:p>
            <a:pPr algn="just"/>
            <a:r>
              <a:rPr lang="ru-RU" sz="2000" dirty="0"/>
              <a:t>		Обеспечение благоприятных международных условий для проведения реформ внутри страны. Достижение отмены ограничительных статей Парижского мирного договора 1856 г. После крымских походов Россия отказывалась от укрепления Аландских островов, соглашалась на свободу судоходства по Дунаю, отказывалась от протектората над Валахией, Молдавией и Сербией и от части южной Бессарабии, уступала Молдавии свои владения в устьях Дуная и часть Южной Бессарабии, возвращала занятый у Турции Карс и прежде всего получение права на воссоздание Черноморского флота.</a:t>
            </a:r>
          </a:p>
          <a:p>
            <a:pPr algn="just"/>
            <a:r>
              <a:rPr lang="ru-RU" sz="2000" dirty="0"/>
              <a:t>		Установление контроля над Черноморскими проливами. Восстановление влияния России на Балканах и оказание помощи христианским народам Османской империи. Выход из дипломатической изоляции периода Крымской войны и поиск надежных союзников в условиях обострения борьбы за сферы влияния. Присоединение Средней Азии в целях обеспечения своих военно-стратегических интересов и получения доступа к гарантированным источникам сырья и рынкам сбыта для поднимающейся русской промышленности.</a:t>
            </a:r>
          </a:p>
        </p:txBody>
      </p:sp>
    </p:spTree>
    <p:extLst>
      <p:ext uri="{BB962C8B-B14F-4D97-AF65-F5344CB8AC3E}">
        <p14:creationId xmlns:p14="http://schemas.microsoft.com/office/powerpoint/2010/main" val="3305739424"/>
      </p:ext>
    </p:extLst>
  </p:cSld>
  <p:clrMapOvr>
    <a:masterClrMapping/>
  </p:clrMapOvr>
  <p:transition spd="med">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34</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118753"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Факторы внешней политики</a:t>
            </a:r>
          </a:p>
        </p:txBody>
      </p:sp>
      <p:sp>
        <p:nvSpPr>
          <p:cNvPr id="7" name="Прямоугольник 6"/>
          <p:cNvSpPr/>
          <p:nvPr/>
        </p:nvSpPr>
        <p:spPr>
          <a:xfrm>
            <a:off x="347443" y="1225689"/>
            <a:ext cx="11574262" cy="5632311"/>
          </a:xfrm>
          <a:prstGeom prst="rect">
            <a:avLst/>
          </a:prstGeom>
        </p:spPr>
        <p:txBody>
          <a:bodyPr wrap="square">
            <a:spAutoFit/>
          </a:bodyPr>
          <a:lstStyle/>
          <a:p>
            <a:pPr algn="just"/>
            <a:r>
              <a:rPr lang="ru-RU" sz="2400" dirty="0"/>
              <a:t>	Технико-экономическая отсталость России сохраняла и не позволяла претендовать на доминирующую роль в мировой политике.</a:t>
            </a:r>
          </a:p>
          <a:p>
            <a:pPr algn="just"/>
            <a:r>
              <a:rPr lang="ru-RU" sz="2400" dirty="0"/>
              <a:t>	Поражение в Крымской войне разоружило Россию на южном направлении и ограничило ее воздействие на решение восточного в соответствии с национальными интересами. Внутренняя социальная и политическая нестабильность в России также была сдерживающим фактором во внешней политики России. Развитие капитализма в России, усиление промышленности и банков заставляли все больше учитывать во внешней политические интересы русских предпринимателей. Изменялась геополитическая ситуация в мире, появлялись новые мощные державы и их союзы: объединение немецких государств и возникновение граничащей с Россией Германской империи; произошло объединение Италии, стала усиливаться Япония, США постепенно превращались в мировую державу; складывался союз Германии, Австро-Венгрии и Италии.</a:t>
            </a:r>
          </a:p>
        </p:txBody>
      </p:sp>
    </p:spTree>
    <p:extLst>
      <p:ext uri="{BB962C8B-B14F-4D97-AF65-F5344CB8AC3E}">
        <p14:creationId xmlns:p14="http://schemas.microsoft.com/office/powerpoint/2010/main" val="1328985482"/>
      </p:ext>
    </p:extLst>
  </p:cSld>
  <p:clrMapOvr>
    <a:masterClrMapping/>
  </p:clrMapOvr>
  <p:transition spd="med">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35</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118753"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Особенности внешней </a:t>
            </a:r>
            <a:r>
              <a:rPr lang="ru-RU" sz="2800" dirty="0" smtClean="0">
                <a:latin typeface="Tahoma" panose="020B0604030504040204" pitchFamily="34" charset="0"/>
                <a:ea typeface="Tahoma" panose="020B0604030504040204" pitchFamily="34" charset="0"/>
                <a:cs typeface="Tahoma" panose="020B0604030504040204" pitchFamily="34" charset="0"/>
              </a:rPr>
              <a:t>политики 2 </a:t>
            </a:r>
            <a:r>
              <a:rPr lang="ru-RU" sz="2800" dirty="0">
                <a:latin typeface="Tahoma" panose="020B0604030504040204" pitchFamily="34" charset="0"/>
                <a:ea typeface="Tahoma" panose="020B0604030504040204" pitchFamily="34" charset="0"/>
                <a:cs typeface="Tahoma" panose="020B0604030504040204" pitchFamily="34" charset="0"/>
              </a:rPr>
              <a:t>половины XIX века</a:t>
            </a:r>
          </a:p>
        </p:txBody>
      </p:sp>
      <p:sp>
        <p:nvSpPr>
          <p:cNvPr id="7" name="Прямоугольник 6"/>
          <p:cNvSpPr/>
          <p:nvPr/>
        </p:nvSpPr>
        <p:spPr>
          <a:xfrm>
            <a:off x="0" y="1372073"/>
            <a:ext cx="11885633" cy="4893647"/>
          </a:xfrm>
          <a:prstGeom prst="rect">
            <a:avLst/>
          </a:prstGeom>
        </p:spPr>
        <p:txBody>
          <a:bodyPr wrap="square">
            <a:spAutoFit/>
          </a:bodyPr>
          <a:lstStyle/>
          <a:p>
            <a:pPr marL="285750" indent="-285750" algn="just">
              <a:buFont typeface="Arial" panose="020B0604020202020204" pitchFamily="34" charset="0"/>
              <a:buChar char="•"/>
            </a:pPr>
            <a:r>
              <a:rPr lang="ru-RU" sz="2400" dirty="0"/>
              <a:t>	1. Внешняя политика России была сдержанной, гибкой и осторожной, Россия стремилась избежать конфликта с великими державами, дипломатические методы предпочитала военными</a:t>
            </a:r>
          </a:p>
          <a:p>
            <a:pPr marL="285750" indent="-285750" algn="just">
              <a:buFont typeface="Arial" panose="020B0604020202020204" pitchFamily="34" charset="0"/>
              <a:buChar char="•"/>
            </a:pPr>
            <a:r>
              <a:rPr lang="ru-RU" sz="2400" dirty="0"/>
              <a:t>	2. Больше чем прежде Россия стремилась к коалиционной дипломатии, к поиску союзников, а не к проведению самостоятельной политики.</a:t>
            </a:r>
          </a:p>
          <a:p>
            <a:pPr marL="285750" indent="-285750" algn="just">
              <a:buFont typeface="Arial" panose="020B0604020202020204" pitchFamily="34" charset="0"/>
              <a:buChar char="•"/>
            </a:pPr>
            <a:r>
              <a:rPr lang="ru-RU" sz="2400" dirty="0"/>
              <a:t>	3. Изменились географические приоритеты: Россия активизировалась в Средней Азии, на Дальнем Востоке.</a:t>
            </a:r>
          </a:p>
          <a:p>
            <a:pPr marL="285750" indent="-285750" algn="just">
              <a:buFont typeface="Arial" panose="020B0604020202020204" pitchFamily="34" charset="0"/>
              <a:buChar char="•"/>
            </a:pPr>
            <a:r>
              <a:rPr lang="ru-RU" sz="2400" dirty="0"/>
              <a:t>	4. Ради отмены нейтрализации Черного моря Россия способствовала объединению Германии, а это создало впервые с ХVIII в. немецкую угрозу России на западном направлении.</a:t>
            </a:r>
          </a:p>
          <a:p>
            <a:pPr marL="285750" indent="-285750" algn="just">
              <a:buFont typeface="Arial" panose="020B0604020202020204" pitchFamily="34" charset="0"/>
              <a:buChar char="•"/>
            </a:pPr>
            <a:r>
              <a:rPr lang="ru-RU" sz="2400" dirty="0"/>
              <a:t>	5. Был укреплен дипломатический корпус, во главе министерства иностранных дел поставлен князь А.М. Горчаков.</a:t>
            </a:r>
          </a:p>
        </p:txBody>
      </p:sp>
    </p:spTree>
    <p:extLst>
      <p:ext uri="{BB962C8B-B14F-4D97-AF65-F5344CB8AC3E}">
        <p14:creationId xmlns:p14="http://schemas.microsoft.com/office/powerpoint/2010/main" val="130508887"/>
      </p:ext>
    </p:extLst>
  </p:cSld>
  <p:clrMapOvr>
    <a:masterClrMapping/>
  </p:clrMapOvr>
  <p:transition spd="med">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36</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624"/>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Направления внешней политики</a:t>
            </a:r>
          </a:p>
        </p:txBody>
      </p:sp>
      <p:pic>
        <p:nvPicPr>
          <p:cNvPr id="5" name="Picture 2" descr="https://avatars.mds.yandex.net/i?id=dd7f5c2927d136a76f28aafb2d61563b_l-5300097-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832" y="864191"/>
            <a:ext cx="7269161" cy="5444772"/>
          </a:xfrm>
          <a:prstGeom prst="rect">
            <a:avLst/>
          </a:prstGeom>
          <a:noFill/>
          <a:extLst>
            <a:ext uri="{909E8E84-426E-40DD-AFC4-6F175D3DCCD1}">
              <a14:hiddenFill xmlns:a14="http://schemas.microsoft.com/office/drawing/2010/main">
                <a:solidFill>
                  <a:srgbClr val="FFFFFF"/>
                </a:solidFill>
              </a14:hiddenFill>
            </a:ext>
          </a:extLst>
        </p:spPr>
      </p:pic>
      <p:sp>
        <p:nvSpPr>
          <p:cNvPr id="8" name="Прямоугольник 7"/>
          <p:cNvSpPr/>
          <p:nvPr/>
        </p:nvSpPr>
        <p:spPr>
          <a:xfrm>
            <a:off x="1690779" y="6308963"/>
            <a:ext cx="8015778" cy="307777"/>
          </a:xfrm>
          <a:prstGeom prst="rect">
            <a:avLst/>
          </a:prstGeom>
        </p:spPr>
        <p:txBody>
          <a:bodyPr wrap="square">
            <a:spAutoFit/>
          </a:bodyPr>
          <a:lstStyle/>
          <a:p>
            <a:pPr algn="ctr"/>
            <a:r>
              <a:rPr lang="ru-RU" sz="1400" dirty="0" smtClean="0"/>
              <a:t>Рисунок 16 </a:t>
            </a:r>
            <a:r>
              <a:rPr lang="ru-RU" sz="1400" dirty="0"/>
              <a:t>– </a:t>
            </a:r>
            <a:r>
              <a:rPr lang="ru-RU" sz="1400" dirty="0">
                <a:latin typeface="Tahoma" panose="020B0604030504040204" pitchFamily="34" charset="0"/>
                <a:ea typeface="Tahoma" panose="020B0604030504040204" pitchFamily="34" charset="0"/>
                <a:cs typeface="Tahoma" panose="020B0604030504040204" pitchFamily="34" charset="0"/>
              </a:rPr>
              <a:t>Основные направления внешней </a:t>
            </a:r>
            <a:r>
              <a:rPr lang="ru-RU" sz="1400" dirty="0" smtClean="0">
                <a:latin typeface="Tahoma" panose="020B0604030504040204" pitchFamily="34" charset="0"/>
                <a:ea typeface="Tahoma" panose="020B0604030504040204" pitchFamily="34" charset="0"/>
                <a:cs typeface="Tahoma" panose="020B0604030504040204" pitchFamily="34" charset="0"/>
              </a:rPr>
              <a:t>политики России </a:t>
            </a:r>
            <a:r>
              <a:rPr lang="ru-RU" sz="1400" dirty="0">
                <a:latin typeface="Tahoma" panose="020B0604030504040204" pitchFamily="34" charset="0"/>
                <a:ea typeface="Tahoma" panose="020B0604030504040204" pitchFamily="34" charset="0"/>
                <a:cs typeface="Tahoma" panose="020B0604030504040204" pitchFamily="34" charset="0"/>
              </a:rPr>
              <a:t>во второй половине </a:t>
            </a:r>
            <a:r>
              <a:rPr lang="en-US" sz="1400" dirty="0">
                <a:latin typeface="Tahoma" panose="020B0604030504040204" pitchFamily="34" charset="0"/>
                <a:ea typeface="Tahoma" panose="020B0604030504040204" pitchFamily="34" charset="0"/>
                <a:cs typeface="Tahoma" panose="020B0604030504040204" pitchFamily="34" charset="0"/>
              </a:rPr>
              <a:t>XIX </a:t>
            </a:r>
            <a:r>
              <a:rPr lang="ru-RU" sz="1400" dirty="0">
                <a:latin typeface="Tahoma" panose="020B0604030504040204" pitchFamily="34" charset="0"/>
                <a:ea typeface="Tahoma" panose="020B0604030504040204" pitchFamily="34" charset="0"/>
                <a:cs typeface="Tahoma" panose="020B0604030504040204" pitchFamily="34" charset="0"/>
              </a:rPr>
              <a:t>века</a:t>
            </a:r>
            <a:endParaRPr lang="ru-RU" sz="1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34466778"/>
      </p:ext>
    </p:extLst>
  </p:cSld>
  <p:clrMapOvr>
    <a:masterClrMapping/>
  </p:clrMapOvr>
  <p:transition spd="med">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37</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118753"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Направления внешней политики</a:t>
            </a:r>
          </a:p>
        </p:txBody>
      </p:sp>
      <p:sp>
        <p:nvSpPr>
          <p:cNvPr id="7" name="Прямоугольник 6"/>
          <p:cNvSpPr/>
          <p:nvPr/>
        </p:nvSpPr>
        <p:spPr>
          <a:xfrm>
            <a:off x="152285" y="1420086"/>
            <a:ext cx="11596891" cy="4401205"/>
          </a:xfrm>
          <a:prstGeom prst="rect">
            <a:avLst/>
          </a:prstGeom>
        </p:spPr>
        <p:txBody>
          <a:bodyPr wrap="square">
            <a:spAutoFit/>
          </a:bodyPr>
          <a:lstStyle/>
          <a:p>
            <a:pPr algn="just"/>
            <a:r>
              <a:rPr lang="ru-RU" sz="2000" dirty="0"/>
              <a:t>Сближение с Францией. Еще на Парижской мирной конференции 1856 г. позиция Франции, вынашивавшей агрессивные планы по отношению к Австрии и рассчитывающей на поддержку России, оказалась более мягкой по отношению к России, чем позиция Англии и Турции. Это позволило русской дипломатии, пытавшейся вывести страну из изоляции, добиться от союзников ряда уступок и наметить пути сближения с Францией. В 1857 г. в Штутгарте состоялась встреча русского императора Александра II и французского монарха Наполеона III, что привело к дальнейшему сближению двух стран. В 1859 г. было достигнуто русско-французское соглашение, по которому: Россия обещала благожелательный нейтралитет в случае войны Франции против Австрии за Северную Италию; Франция обещала за это России поддержать ее требование отмены "нейтрализации" Черного моря; Франция в 1859 г. разгромила австрийцев и присоединила к себе при дипломатической поддержке России Савойю и Ниццу. Однако после этого Наполеон III "забыл" помочь России в ликвидации ограничительных статей Парижского договора в 1863-1864 гг. вновь восстала Польша. </a:t>
            </a:r>
          </a:p>
        </p:txBody>
      </p:sp>
    </p:spTree>
    <p:extLst>
      <p:ext uri="{BB962C8B-B14F-4D97-AF65-F5344CB8AC3E}">
        <p14:creationId xmlns:p14="http://schemas.microsoft.com/office/powerpoint/2010/main" val="1111212522"/>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3</a:t>
            </a:r>
          </a:p>
        </p:txBody>
      </p:sp>
      <p:sp>
        <p:nvSpPr>
          <p:cNvPr id="8" name="Заголовок 1"/>
          <p:cNvSpPr txBox="1">
            <a:spLocks/>
          </p:cNvSpPr>
          <p:nvPr/>
        </p:nvSpPr>
        <p:spPr>
          <a:xfrm>
            <a:off x="4666456" y="314761"/>
            <a:ext cx="2908300"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Введение</a:t>
            </a:r>
          </a:p>
        </p:txBody>
      </p:sp>
      <p:sp>
        <p:nvSpPr>
          <p:cNvPr id="7" name="Прямоугольник 6"/>
          <p:cNvSpPr/>
          <p:nvPr/>
        </p:nvSpPr>
        <p:spPr>
          <a:xfrm>
            <a:off x="751959" y="776426"/>
            <a:ext cx="10021608" cy="471283"/>
          </a:xfrm>
          <a:prstGeom prst="rect">
            <a:avLst/>
          </a:prstGeom>
        </p:spPr>
        <p:txBody>
          <a:bodyPr wrap="square">
            <a:spAutoFit/>
          </a:bodyPr>
          <a:lstStyle/>
          <a:p>
            <a:pPr>
              <a:lnSpc>
                <a:spcPct val="150000"/>
              </a:lnSpc>
            </a:pPr>
            <a:r>
              <a:rPr lang="en-US" sz="1900" dirty="0">
                <a:latin typeface="Tahoma" panose="020B0604030504040204" pitchFamily="34" charset="0"/>
                <a:ea typeface="Tahoma" panose="020B0604030504040204" pitchFamily="34" charset="0"/>
                <a:cs typeface="Tahoma" panose="020B0604030504040204" pitchFamily="34" charset="0"/>
              </a:rPr>
              <a:t>	</a:t>
            </a:r>
            <a:r>
              <a:rPr lang="ru-RU" sz="1900" dirty="0">
                <a:latin typeface="Tahoma" panose="020B0604030504040204" pitchFamily="34" charset="0"/>
                <a:ea typeface="Tahoma" panose="020B0604030504040204" pitchFamily="34" charset="0"/>
                <a:cs typeface="Tahoma" panose="020B0604030504040204" pitchFamily="34" charset="0"/>
              </a:rPr>
              <a:t>	</a:t>
            </a:r>
          </a:p>
        </p:txBody>
      </p:sp>
      <p:sp>
        <p:nvSpPr>
          <p:cNvPr id="2" name="Прямоугольник 1">
            <a:extLst>
              <a:ext uri="{FF2B5EF4-FFF2-40B4-BE49-F238E27FC236}">
                <a16:creationId xmlns:a16="http://schemas.microsoft.com/office/drawing/2014/main" xmlns="" id="{19232D62-BE5A-97DA-93C1-8D79BA0361C3}"/>
              </a:ext>
            </a:extLst>
          </p:cNvPr>
          <p:cNvSpPr/>
          <p:nvPr/>
        </p:nvSpPr>
        <p:spPr>
          <a:xfrm>
            <a:off x="177743" y="1247709"/>
            <a:ext cx="11816549" cy="3247043"/>
          </a:xfrm>
          <a:prstGeom prst="rect">
            <a:avLst/>
          </a:prstGeom>
        </p:spPr>
        <p:txBody>
          <a:bodyPr wrap="square">
            <a:spAutoFit/>
          </a:bodyPr>
          <a:lstStyle/>
          <a:p>
            <a:pPr marL="342900" indent="-342900" algn="just">
              <a:spcBef>
                <a:spcPts val="1000"/>
              </a:spcBef>
              <a:buFont typeface="Arial" panose="020B0604020202020204" pitchFamily="34" charset="0"/>
              <a:buChar char="•"/>
              <a:tabLst>
                <a:tab pos="266700" algn="l"/>
                <a:tab pos="361950" algn="l"/>
              </a:tabLst>
            </a:pPr>
            <a:r>
              <a:rPr lang="ru-RU" dirty="0">
                <a:ea typeface="Tahoma" panose="020B0604030504040204" pitchFamily="34" charset="0"/>
                <a:cs typeface="Tahoma" panose="020B0604030504040204" pitchFamily="34" charset="0"/>
              </a:rPr>
              <a:t>В работе Волкова В.А., Воронина В.Е., Горского В.В., “Военная история России с древнейших времен до конца XIX века”, [1] даётся информация о войнах и других сражения с Россией во второй половине XIX века</a:t>
            </a:r>
          </a:p>
          <a:p>
            <a:pPr marL="342900" indent="-342900" algn="just">
              <a:spcBef>
                <a:spcPts val="1000"/>
              </a:spcBef>
              <a:buFont typeface="Arial" panose="020B0604020202020204" pitchFamily="34" charset="0"/>
              <a:buChar char="•"/>
              <a:tabLst>
                <a:tab pos="266700" algn="l"/>
                <a:tab pos="361950" algn="l"/>
              </a:tabLst>
            </a:pPr>
            <a:r>
              <a:rPr lang="ru-RU" dirty="0">
                <a:ea typeface="Tahoma" panose="020B0604030504040204" pitchFamily="34" charset="0"/>
                <a:cs typeface="Tahoma" panose="020B0604030504040204" pitchFamily="34" charset="0"/>
              </a:rPr>
              <a:t>В работе Гаврилова С.Н., Ковалевой О., Щербакова В.Ю., </a:t>
            </a:r>
            <a:r>
              <a:rPr lang="ru-RU" dirty="0" err="1">
                <a:ea typeface="Tahoma" panose="020B0604030504040204" pitchFamily="34" charset="0"/>
                <a:cs typeface="Tahoma" panose="020B0604030504040204" pitchFamily="34" charset="0"/>
              </a:rPr>
              <a:t>Айрияна</a:t>
            </a:r>
            <a:r>
              <a:rPr lang="ru-RU" dirty="0">
                <a:ea typeface="Tahoma" panose="020B0604030504040204" pitchFamily="34" charset="0"/>
                <a:cs typeface="Tahoma" panose="020B0604030504040204" pitchFamily="34" charset="0"/>
              </a:rPr>
              <a:t> Р.С., ”История международных отношений: от древности до современности”, [2] рассказывается о России в международных отношениях</a:t>
            </a:r>
          </a:p>
          <a:p>
            <a:pPr marL="342900" indent="-342900" algn="just">
              <a:spcBef>
                <a:spcPts val="1000"/>
              </a:spcBef>
              <a:buFont typeface="Arial" panose="020B0604020202020204" pitchFamily="34" charset="0"/>
              <a:buChar char="•"/>
              <a:tabLst>
                <a:tab pos="266700" algn="l"/>
                <a:tab pos="361950" algn="l"/>
              </a:tabLst>
            </a:pPr>
            <a:r>
              <a:rPr lang="ru-RU" dirty="0">
                <a:ea typeface="Tahoma" panose="020B0604030504040204" pitchFamily="34" charset="0"/>
                <a:cs typeface="Tahoma" panose="020B0604030504040204" pitchFamily="34" charset="0"/>
              </a:rPr>
              <a:t>В работе Прокофьевой Е.В., “История России XIX века”, [3] указываются особенности внешней политики России</a:t>
            </a:r>
          </a:p>
          <a:p>
            <a:pPr marL="342900" indent="-342900" algn="just">
              <a:spcBef>
                <a:spcPts val="1000"/>
              </a:spcBef>
              <a:buFont typeface="Arial" panose="020B0604020202020204" pitchFamily="34" charset="0"/>
              <a:buChar char="•"/>
              <a:tabLst>
                <a:tab pos="266700" algn="l"/>
                <a:tab pos="361950" algn="l"/>
              </a:tabLst>
            </a:pPr>
            <a:r>
              <a:rPr lang="ru-RU" dirty="0">
                <a:ea typeface="Tahoma" panose="020B0604030504040204" pitchFamily="34" charset="0"/>
                <a:cs typeface="Tahoma" panose="020B0604030504040204" pitchFamily="34" charset="0"/>
              </a:rPr>
              <a:t>В работе Сахарова А.Н., “История России с начала XVIII до конца XIX века”, [4] рассказывается о внешней политике России в международных отношениях</a:t>
            </a:r>
          </a:p>
        </p:txBody>
      </p:sp>
    </p:spTree>
    <p:extLst>
      <p:ext uri="{BB962C8B-B14F-4D97-AF65-F5344CB8AC3E}">
        <p14:creationId xmlns:p14="http://schemas.microsoft.com/office/powerpoint/2010/main" val="3344801792"/>
      </p:ext>
    </p:extLst>
  </p:cSld>
  <p:clrMapOvr>
    <a:masterClrMapping/>
  </p:clrMapOvr>
  <p:transition spd="med">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38</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118753"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Направления внешней политики</a:t>
            </a:r>
          </a:p>
        </p:txBody>
      </p:sp>
      <p:sp>
        <p:nvSpPr>
          <p:cNvPr id="7" name="Прямоугольник 6"/>
          <p:cNvSpPr/>
          <p:nvPr/>
        </p:nvSpPr>
        <p:spPr>
          <a:xfrm>
            <a:off x="135930" y="863277"/>
            <a:ext cx="6195859" cy="6217087"/>
          </a:xfrm>
          <a:prstGeom prst="rect">
            <a:avLst/>
          </a:prstGeom>
        </p:spPr>
        <p:txBody>
          <a:bodyPr wrap="square">
            <a:spAutoFit/>
          </a:bodyPr>
          <a:lstStyle/>
          <a:p>
            <a:pPr marL="342900" indent="-342900" algn="just">
              <a:buFont typeface="Arial" panose="020B0604020202020204" pitchFamily="34" charset="0"/>
              <a:buChar char="•"/>
            </a:pPr>
            <a:r>
              <a:rPr lang="ru-RU" sz="2000" b="1" u="sng" dirty="0"/>
              <a:t>Присоединение Средней Азии. </a:t>
            </a:r>
          </a:p>
          <a:p>
            <a:pPr algn="just"/>
            <a:r>
              <a:rPr lang="ru-RU" sz="2000" dirty="0"/>
              <a:t>Причины: Англия, завершив завоевание Индии, готовилась к проникновению в Среднюю Азию. В условиях глобального противостояния России и Англии это представляло угрозу для России Экономические связи России и Средней Азии расширялись и Россия нуждалась в Средней Азии как в гарантированном источнике сырья, так и рынке сбыта для растущей русской промышленности.(1864-1868)Значение присоединения Средней Азии.-Экономика Средней Азии постепенно врастала во всероссийский рынок, строились железные дороги, фабрики; насаждался хлопчатник, началось освоение природных богатств.-Активизировались культурные связи с народами России, разрушался патриархальный быт.</a:t>
            </a:r>
          </a:p>
          <a:p>
            <a:pPr algn="just"/>
            <a:endParaRPr lang="ru-RU" sz="2000" dirty="0"/>
          </a:p>
        </p:txBody>
      </p:sp>
      <p:pic>
        <p:nvPicPr>
          <p:cNvPr id="5" name="Picture 6" descr="https://avatars.mds.yandex.net/i?id=674c436dcb0df0c304bd33a16dc8cdd4-5110375-images-thumbs&amp;n=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082" y="1258767"/>
            <a:ext cx="5448300" cy="418473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341123" y="5443497"/>
            <a:ext cx="5786217" cy="338554"/>
          </a:xfrm>
          <a:prstGeom prst="rect">
            <a:avLst/>
          </a:prstGeom>
          <a:noFill/>
        </p:spPr>
        <p:txBody>
          <a:bodyPr wrap="square" rtlCol="0">
            <a:spAutoFit/>
          </a:bodyPr>
          <a:lstStyle/>
          <a:p>
            <a:pPr algn="ctr"/>
            <a:r>
              <a:rPr lang="ru-RU" sz="1600" dirty="0" smtClean="0">
                <a:latin typeface="Tahoma" panose="020B0604030504040204" pitchFamily="34" charset="0"/>
                <a:ea typeface="Tahoma" panose="020B0604030504040204" pitchFamily="34" charset="0"/>
                <a:cs typeface="Tahoma" panose="020B0604030504040204" pitchFamily="34" charset="0"/>
              </a:rPr>
              <a:t>Рисунок </a:t>
            </a:r>
            <a:r>
              <a:rPr lang="ru-RU" sz="1600" dirty="0" smtClean="0">
                <a:latin typeface="Tahoma" panose="020B0604030504040204" pitchFamily="34" charset="0"/>
                <a:ea typeface="Tahoma" panose="020B0604030504040204" pitchFamily="34" charset="0"/>
                <a:cs typeface="Tahoma" panose="020B0604030504040204" pitchFamily="34" charset="0"/>
              </a:rPr>
              <a:t>17</a:t>
            </a:r>
            <a:r>
              <a:rPr lang="ru-RU" sz="1600" dirty="0" smtClean="0">
                <a:latin typeface="Tahoma" panose="020B0604030504040204" pitchFamily="34" charset="0"/>
                <a:ea typeface="Tahoma" panose="020B0604030504040204" pitchFamily="34" charset="0"/>
                <a:cs typeface="Tahoma" panose="020B0604030504040204" pitchFamily="34" charset="0"/>
              </a:rPr>
              <a:t> </a:t>
            </a:r>
            <a:r>
              <a:rPr lang="ru-RU" sz="1600" dirty="0" smtClean="0">
                <a:latin typeface="Tahoma" panose="020B0604030504040204" pitchFamily="34" charset="0"/>
                <a:ea typeface="Tahoma" panose="020B0604030504040204" pitchFamily="34" charset="0"/>
                <a:cs typeface="Tahoma" panose="020B0604030504040204" pitchFamily="34" charset="0"/>
              </a:rPr>
              <a:t>– Карта присоединения Средней Азии к России</a:t>
            </a:r>
            <a:endParaRPr lang="ru-RU"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30465670"/>
      </p:ext>
    </p:extLst>
  </p:cSld>
  <p:clrMapOvr>
    <a:masterClrMapping/>
  </p:clrMapOvr>
  <p:transition spd="med">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39</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118753"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Направления внешней политики</a:t>
            </a:r>
          </a:p>
        </p:txBody>
      </p:sp>
      <p:sp>
        <p:nvSpPr>
          <p:cNvPr id="13" name="TextBox 12">
            <a:extLst>
              <a:ext uri="{FF2B5EF4-FFF2-40B4-BE49-F238E27FC236}">
                <a16:creationId xmlns:a16="http://schemas.microsoft.com/office/drawing/2014/main" xmlns="" id="{F8721A7B-045C-4C4D-867D-F03CA22F613B}"/>
              </a:ext>
            </a:extLst>
          </p:cNvPr>
          <p:cNvSpPr txBox="1"/>
          <p:nvPr/>
        </p:nvSpPr>
        <p:spPr>
          <a:xfrm>
            <a:off x="394900" y="1157284"/>
            <a:ext cx="11311595" cy="549381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ru-RU" u="sng" dirty="0">
                <a:latin typeface="Tahoma" panose="020B0604030504040204" pitchFamily="34" charset="0"/>
                <a:ea typeface="Tahoma" panose="020B0604030504040204" pitchFamily="34" charset="0"/>
                <a:cs typeface="Tahoma" panose="020B0604030504040204" pitchFamily="34" charset="0"/>
              </a:rPr>
              <a:t>Поиск союзников в </a:t>
            </a:r>
            <a:r>
              <a:rPr lang="ru-RU" u="sng" dirty="0" smtClean="0">
                <a:latin typeface="Tahoma" panose="020B0604030504040204" pitchFamily="34" charset="0"/>
                <a:ea typeface="Tahoma" panose="020B0604030504040204" pitchFamily="34" charset="0"/>
                <a:cs typeface="Tahoma" panose="020B0604030504040204" pitchFamily="34" charset="0"/>
              </a:rPr>
              <a:t>Европе.</a:t>
            </a:r>
          </a:p>
          <a:p>
            <a:pPr>
              <a:lnSpc>
                <a:spcPct val="150000"/>
              </a:lnSpc>
            </a:pPr>
            <a:r>
              <a:rPr lang="ru-RU" dirty="0" smtClean="0">
                <a:latin typeface="Tahoma" panose="020B0604030504040204" pitchFamily="34" charset="0"/>
                <a:ea typeface="Tahoma" panose="020B0604030504040204" pitchFamily="34" charset="0"/>
                <a:cs typeface="Tahoma" panose="020B0604030504040204" pitchFamily="34" charset="0"/>
              </a:rPr>
              <a:t>	1</a:t>
            </a:r>
            <a:r>
              <a:rPr lang="ru-RU" dirty="0">
                <a:latin typeface="Tahoma" panose="020B0604030504040204" pitchFamily="34" charset="0"/>
                <a:ea typeface="Tahoma" panose="020B0604030504040204" pitchFamily="34" charset="0"/>
                <a:cs typeface="Tahoma" panose="020B0604030504040204" pitchFamily="34" charset="0"/>
              </a:rPr>
              <a:t>. Сближение с Пруссией. Россия, пытаясь найти поддержку в решении своей наиболее острой внешнеполитической задачи - отмены ограничительных статей Парижского мира, пошла на сближение с Пруссией,</a:t>
            </a:r>
          </a:p>
          <a:p>
            <a:pPr>
              <a:lnSpc>
                <a:spcPct val="150000"/>
              </a:lnSpc>
            </a:pPr>
            <a:r>
              <a:rPr lang="ru-RU" dirty="0" smtClean="0">
                <a:latin typeface="Tahoma" panose="020B0604030504040204" pitchFamily="34" charset="0"/>
                <a:ea typeface="Tahoma" panose="020B0604030504040204" pitchFamily="34" charset="0"/>
                <a:cs typeface="Tahoma" panose="020B0604030504040204" pitchFamily="34" charset="0"/>
              </a:rPr>
              <a:t>	2</a:t>
            </a:r>
            <a:r>
              <a:rPr lang="ru-RU" dirty="0">
                <a:latin typeface="Tahoma" panose="020B0604030504040204" pitchFamily="34" charset="0"/>
                <a:ea typeface="Tahoma" panose="020B0604030504040204" pitchFamily="34" charset="0"/>
                <a:cs typeface="Tahoma" panose="020B0604030504040204" pitchFamily="34" charset="0"/>
              </a:rPr>
              <a:t>. Отмена нейтрализации Черного моря. Поражение Франции, одной из главных участниц Парижского договора 1856 г., развал крымской системы и поддержка Германии позволили русскому министру иностранных дел А.М. Горчакову добиться дипломатическим путем в 1870-1871 гг. отмены запрета России иметь Черноморский флот.</a:t>
            </a:r>
          </a:p>
          <a:p>
            <a:pPr>
              <a:lnSpc>
                <a:spcPct val="150000"/>
              </a:lnSpc>
            </a:pPr>
            <a:r>
              <a:rPr lang="ru-RU" dirty="0" smtClean="0">
                <a:latin typeface="Tahoma" panose="020B0604030504040204" pitchFamily="34" charset="0"/>
                <a:ea typeface="Tahoma" panose="020B0604030504040204" pitchFamily="34" charset="0"/>
                <a:cs typeface="Tahoma" panose="020B0604030504040204" pitchFamily="34" charset="0"/>
              </a:rPr>
              <a:t>	3</a:t>
            </a:r>
            <a:r>
              <a:rPr lang="ru-RU" dirty="0">
                <a:latin typeface="Tahoma" panose="020B0604030504040204" pitchFamily="34" charset="0"/>
                <a:ea typeface="Tahoma" panose="020B0604030504040204" pitchFamily="34" charset="0"/>
                <a:cs typeface="Tahoma" panose="020B0604030504040204" pitchFamily="34" charset="0"/>
              </a:rPr>
              <a:t>. Союз трех императоров. Успехи русско-германского сотрудничества в 1864-1871 гг., близость политических режимов, привели к заключению в 1873 г. "Союза трех императоров" (русского, германского, австро-венгерского). Этот Союз имел антианглийскую направленность и способствовал восстановлению влияния России на европейскую политику.</a:t>
            </a:r>
          </a:p>
          <a:p>
            <a:pPr marL="342900" indent="-342900">
              <a:lnSpc>
                <a:spcPct val="150000"/>
              </a:lnSpc>
              <a:buFont typeface="Arial" panose="020B0604020202020204" pitchFamily="34" charset="0"/>
              <a:buChar char="•"/>
            </a:pPr>
            <a:endParaRPr lang="ru-RU"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62814880"/>
      </p:ext>
    </p:extLst>
  </p:cSld>
  <p:clrMapOvr>
    <a:masterClrMapping/>
  </p:clrMapOvr>
  <p:transition spd="med">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40</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118753"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Внешняя политика 1878 – 1894 гг.</a:t>
            </a:r>
          </a:p>
        </p:txBody>
      </p:sp>
      <p:sp>
        <p:nvSpPr>
          <p:cNvPr id="7" name="Прямоугольник 6"/>
          <p:cNvSpPr/>
          <p:nvPr/>
        </p:nvSpPr>
        <p:spPr>
          <a:xfrm>
            <a:off x="153183" y="1061522"/>
            <a:ext cx="11885633" cy="5632311"/>
          </a:xfrm>
          <a:prstGeom prst="rect">
            <a:avLst/>
          </a:prstGeom>
        </p:spPr>
        <p:txBody>
          <a:bodyPr wrap="square">
            <a:spAutoFit/>
          </a:bodyPr>
          <a:lstStyle/>
          <a:p>
            <a:pPr algn="just"/>
            <a:r>
              <a:rPr lang="ru-RU" sz="2000" dirty="0"/>
              <a:t>	1. Второй "Союз трех императоров" 1881-1887 гг. В конце 70-х гг. Россия шла на сближение с Германией, что отвечало ее экономическим и усиливало ее позиции в противостоянии с Англией как в Средней Азии, так и на Ближнем Востоке.</a:t>
            </a:r>
          </a:p>
          <a:p>
            <a:pPr algn="just"/>
            <a:r>
              <a:rPr lang="ru-RU" sz="2000" dirty="0"/>
              <a:t>	2. Русско-французский союз. Причины сближения с Францией. - Острые противоречия на Балканах между Россией, с одной стороны, Австро-Венгрией и Германией с другой, предопределяли непрочность Союза трех императоров. В 1882 г. Германия, Австро-Венгрия и Италия создали Тройственный союз, направленный против Франции и представлявший опасность для России, которая отказалась присоединиться к нему. В конце 80-х гг. резко ухудшились экономические отношения России с Германией, тогда как французский капитал активно проникал в Россию, становясь важным источником финансирования ее экономики.</a:t>
            </a:r>
          </a:p>
          <a:p>
            <a:pPr algn="just"/>
            <a:r>
              <a:rPr lang="ru-RU" sz="2000" dirty="0"/>
              <a:t>	Оформление русско-французского союза. Наметившееся политическое и экономическое сближение между Россией и Францией приводит к заключению в августе 1891 г. секретного соглашения о взаимопомощи в случае военной агрессии стран Тройственного союза. В 1892 г. была подписана военная конвенция о совместных военных действиях против Германии, Австро-Венгрии и Италии в случае их нападения на одну из стран. Окончательное оформление союза произошло в 1894 г. после утверждения Александром III русско-французской военной конвенции.</a:t>
            </a:r>
          </a:p>
        </p:txBody>
      </p:sp>
    </p:spTree>
    <p:extLst>
      <p:ext uri="{BB962C8B-B14F-4D97-AF65-F5344CB8AC3E}">
        <p14:creationId xmlns:p14="http://schemas.microsoft.com/office/powerpoint/2010/main" val="1596864691"/>
      </p:ext>
    </p:extLst>
  </p:cSld>
  <p:clrMapOvr>
    <a:masterClrMapping/>
  </p:clrMapOvr>
  <p:transition spd="med">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41</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189699"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Внешняя политика 1878 – 1894 гг.</a:t>
            </a:r>
          </a:p>
        </p:txBody>
      </p:sp>
      <p:pic>
        <p:nvPicPr>
          <p:cNvPr id="5" name="Picture 2" descr="https://avatars.mds.yandex.net/get-images-cbir/1965138/EbMq5zqvW9c7WiEm_Hlx-g7393/oc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6511" y="895738"/>
            <a:ext cx="8651921" cy="48667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416511" y="5801519"/>
            <a:ext cx="8651921" cy="338554"/>
          </a:xfrm>
          <a:prstGeom prst="rect">
            <a:avLst/>
          </a:prstGeom>
          <a:noFill/>
        </p:spPr>
        <p:txBody>
          <a:bodyPr wrap="square" rtlCol="0">
            <a:spAutoFit/>
          </a:bodyPr>
          <a:lstStyle/>
          <a:p>
            <a:pPr algn="ctr"/>
            <a:r>
              <a:rPr lang="ru-RU" sz="1600" dirty="0" smtClean="0">
                <a:latin typeface="Tahoma" panose="020B0604030504040204" pitchFamily="34" charset="0"/>
                <a:ea typeface="Tahoma" panose="020B0604030504040204" pitchFamily="34" charset="0"/>
                <a:cs typeface="Tahoma" panose="020B0604030504040204" pitchFamily="34" charset="0"/>
              </a:rPr>
              <a:t>Рисунок </a:t>
            </a:r>
            <a:r>
              <a:rPr lang="ru-RU" sz="1600" dirty="0" smtClean="0">
                <a:latin typeface="Tahoma" panose="020B0604030504040204" pitchFamily="34" charset="0"/>
                <a:ea typeface="Tahoma" panose="020B0604030504040204" pitchFamily="34" charset="0"/>
                <a:cs typeface="Tahoma" panose="020B0604030504040204" pitchFamily="34" charset="0"/>
              </a:rPr>
              <a:t>18</a:t>
            </a:r>
            <a:r>
              <a:rPr lang="ru-RU" sz="1600" dirty="0">
                <a:latin typeface="Tahoma" panose="020B0604030504040204" pitchFamily="34" charset="0"/>
                <a:ea typeface="Tahoma" panose="020B0604030504040204" pitchFamily="34" charset="0"/>
                <a:cs typeface="Tahoma" panose="020B0604030504040204" pitchFamily="34" charset="0"/>
              </a:rPr>
              <a:t> – Представители “Союза трёх императоров”</a:t>
            </a:r>
          </a:p>
        </p:txBody>
      </p:sp>
    </p:spTree>
    <p:extLst>
      <p:ext uri="{BB962C8B-B14F-4D97-AF65-F5344CB8AC3E}">
        <p14:creationId xmlns:p14="http://schemas.microsoft.com/office/powerpoint/2010/main" val="3779074964"/>
      </p:ext>
    </p:extLst>
  </p:cSld>
  <p:clrMapOvr>
    <a:masterClrMapping/>
  </p:clrMapOvr>
  <p:transition spd="med">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smtClean="0"/>
              <a:t>42</a:t>
            </a:r>
            <a:endParaRPr lang="ru-RU" sz="2400" dirty="0"/>
          </a:p>
        </p:txBody>
      </p:sp>
      <p:sp>
        <p:nvSpPr>
          <p:cNvPr id="6" name="TextBox 5">
            <a:extLst>
              <a:ext uri="{FF2B5EF4-FFF2-40B4-BE49-F238E27FC236}">
                <a16:creationId xmlns:a16="http://schemas.microsoft.com/office/drawing/2014/main" xmlns="" id="{585D3F43-9D68-F2F5-EDE9-A4A07B28CE56}"/>
              </a:ext>
            </a:extLst>
          </p:cNvPr>
          <p:cNvSpPr txBox="1"/>
          <p:nvPr/>
        </p:nvSpPr>
        <p:spPr>
          <a:xfrm>
            <a:off x="-248693"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Революция </a:t>
            </a:r>
            <a:r>
              <a:rPr lang="ru-RU" sz="2800" dirty="0" err="1">
                <a:latin typeface="Tahoma" panose="020B0604030504040204" pitchFamily="34" charset="0"/>
                <a:ea typeface="Tahoma" panose="020B0604030504040204" pitchFamily="34" charset="0"/>
                <a:cs typeface="Tahoma" panose="020B0604030504040204" pitchFamily="34" charset="0"/>
              </a:rPr>
              <a:t>Мэйдзи</a:t>
            </a:r>
            <a:r>
              <a:rPr lang="ru-RU" sz="2800" dirty="0">
                <a:latin typeface="Tahoma" panose="020B0604030504040204" pitchFamily="34" charset="0"/>
                <a:ea typeface="Tahoma" panose="020B0604030504040204" pitchFamily="34" charset="0"/>
                <a:cs typeface="Tahoma" panose="020B0604030504040204" pitchFamily="34" charset="0"/>
              </a:rPr>
              <a:t> </a:t>
            </a:r>
            <a:endParaRPr lang="ru-RU" sz="28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6"/>
          <p:cNvSpPr/>
          <p:nvPr/>
        </p:nvSpPr>
        <p:spPr>
          <a:xfrm>
            <a:off x="153183" y="1043081"/>
            <a:ext cx="11885633" cy="4832092"/>
          </a:xfrm>
          <a:prstGeom prst="rect">
            <a:avLst/>
          </a:prstGeom>
        </p:spPr>
        <p:txBody>
          <a:bodyPr wrap="square">
            <a:spAutoFit/>
          </a:bodyPr>
          <a:lstStyle/>
          <a:p>
            <a:pPr algn="just"/>
            <a:r>
              <a:rPr lang="ru-RU" sz="1400" dirty="0"/>
              <a:t>Революция </a:t>
            </a:r>
            <a:r>
              <a:rPr lang="ru-RU" sz="1400" dirty="0" err="1"/>
              <a:t>Мэйдзи</a:t>
            </a:r>
            <a:r>
              <a:rPr lang="ru-RU" sz="1400" dirty="0"/>
              <a:t> – система социально-экономических, военных и политических реформ в Японии 1868-1889 годов. Благодаря им Япония стала одним из развитых и могущественных государств мира. Годы </a:t>
            </a:r>
            <a:r>
              <a:rPr lang="ru-RU" sz="1400" dirty="0" err="1"/>
              <a:t>Мэйдзи</a:t>
            </a:r>
            <a:r>
              <a:rPr lang="ru-RU" sz="1400" dirty="0"/>
              <a:t> существенно изменили все сферы жизни японцев</a:t>
            </a:r>
            <a:r>
              <a:rPr lang="ru-RU" sz="1400" dirty="0" smtClean="0"/>
              <a:t>.</a:t>
            </a:r>
          </a:p>
          <a:p>
            <a:pPr algn="just"/>
            <a:endParaRPr lang="ru-RU" sz="1400" dirty="0"/>
          </a:p>
          <a:p>
            <a:pPr algn="just"/>
            <a:r>
              <a:rPr lang="ru-RU" sz="1400" dirty="0"/>
              <a:t>Во главе страны в Японии в то время был император, но реальная власть принадлежала полководцу – </a:t>
            </a:r>
            <a:r>
              <a:rPr lang="ru-RU" sz="1400" dirty="0" err="1"/>
              <a:t>сёгуну</a:t>
            </a:r>
            <a:r>
              <a:rPr lang="ru-RU" sz="1400" dirty="0"/>
              <a:t>. </a:t>
            </a:r>
            <a:r>
              <a:rPr lang="ru-RU" sz="1400" dirty="0" err="1"/>
              <a:t>Сёгун</a:t>
            </a:r>
            <a:r>
              <a:rPr lang="ru-RU" sz="1400" dirty="0"/>
              <a:t> – в переводе означает «командующий» является представителем более влиятельного клана. Более 250 лет Японией правил клан </a:t>
            </a:r>
            <a:r>
              <a:rPr lang="ru-RU" sz="1400" dirty="0" err="1"/>
              <a:t>Токугава</a:t>
            </a:r>
            <a:r>
              <a:rPr lang="ru-RU" sz="1400" dirty="0"/>
              <a:t>. Императоры же посвящали себя искусству, наукам, обрядам. Спустя какое-то время правительство </a:t>
            </a:r>
            <a:r>
              <a:rPr lang="ru-RU" sz="1400" dirty="0" err="1"/>
              <a:t>сёгуна</a:t>
            </a:r>
            <a:r>
              <a:rPr lang="ru-RU" sz="1400" dirty="0"/>
              <a:t> стало вызывать всё больше недовольства у людей. Тогда последний </a:t>
            </a:r>
            <a:r>
              <a:rPr lang="ru-RU" sz="1400" dirty="0" err="1"/>
              <a:t>сёгун</a:t>
            </a:r>
            <a:r>
              <a:rPr lang="ru-RU" sz="1400" dirty="0"/>
              <a:t> </a:t>
            </a:r>
            <a:r>
              <a:rPr lang="ru-RU" sz="1400" dirty="0" err="1"/>
              <a:t>Ёсинобу</a:t>
            </a:r>
            <a:r>
              <a:rPr lang="ru-RU" sz="1400" dirty="0"/>
              <a:t> вернул реальные полномочия и государственную власть императору, и в 1867 году власть получил император </a:t>
            </a:r>
            <a:r>
              <a:rPr lang="ru-RU" sz="1400" dirty="0" err="1"/>
              <a:t>Муцухито</a:t>
            </a:r>
            <a:r>
              <a:rPr lang="ru-RU" sz="1400" dirty="0"/>
              <a:t>. Годы его правления и получили название «революция </a:t>
            </a:r>
            <a:r>
              <a:rPr lang="ru-RU" sz="1400" dirty="0" err="1"/>
              <a:t>Мэйдзи</a:t>
            </a:r>
            <a:r>
              <a:rPr lang="ru-RU" sz="1400" dirty="0"/>
              <a:t>». В 1868 году в Японии было создано новое правительство, которое провозгласило указ об управлении страной. Согласно ему, </a:t>
            </a:r>
            <a:r>
              <a:rPr lang="ru-RU" sz="1400" dirty="0" err="1"/>
              <a:t>сёгунат</a:t>
            </a:r>
            <a:r>
              <a:rPr lang="ru-RU" sz="1400" dirty="0"/>
              <a:t> </a:t>
            </a:r>
            <a:r>
              <a:rPr lang="ru-RU" sz="1400" dirty="0" err="1"/>
              <a:t>Токугава</a:t>
            </a:r>
            <a:r>
              <a:rPr lang="ru-RU" sz="1400" dirty="0"/>
              <a:t> был упразднён, а управлять государством теперь предстояло императору и его правительству. Правительство решило лишить бывшего </a:t>
            </a:r>
            <a:r>
              <a:rPr lang="ru-RU" sz="1400" dirty="0" err="1"/>
              <a:t>сёгуна</a:t>
            </a:r>
            <a:r>
              <a:rPr lang="ru-RU" sz="1400" dirty="0"/>
              <a:t> всех титулов и земли. Естественно, за него заступились сторонники бывшего </a:t>
            </a:r>
            <a:r>
              <a:rPr lang="ru-RU" sz="1400" dirty="0" err="1"/>
              <a:t>сёгуната</a:t>
            </a:r>
            <a:r>
              <a:rPr lang="ru-RU" sz="1400" dirty="0"/>
              <a:t> и выступили против правительства. Таким образом, в Японии началась Гражданская война. Шла она чуть больше года, больших жертв не было. В результате этой войны </a:t>
            </a:r>
            <a:r>
              <a:rPr lang="ru-RU" sz="1400" dirty="0" err="1"/>
              <a:t>сёгунат</a:t>
            </a:r>
            <a:r>
              <a:rPr lang="ru-RU" sz="1400" dirty="0"/>
              <a:t> был повержен</a:t>
            </a:r>
            <a:r>
              <a:rPr lang="ru-RU" sz="1400" dirty="0" smtClean="0"/>
              <a:t>.</a:t>
            </a:r>
          </a:p>
          <a:p>
            <a:pPr algn="just"/>
            <a:endParaRPr lang="ru-RU" sz="1400" dirty="0"/>
          </a:p>
          <a:p>
            <a:pPr algn="just"/>
            <a:r>
              <a:rPr lang="ru-RU" sz="1400" dirty="0"/>
              <a:t>Началом перемен в стране послужила программа 15-летнего императора </a:t>
            </a:r>
            <a:r>
              <a:rPr lang="ru-RU" sz="1400" dirty="0" err="1"/>
              <a:t>Муцухито</a:t>
            </a:r>
            <a:r>
              <a:rPr lang="ru-RU" sz="1400" dirty="0"/>
              <a:t>, которая называлась «Клятва пяти пунктов». Первый пункт гласил, что будут созываться совещания по управлению народом, и мнение общества будет считаться. Во втором пункте говорилось о </a:t>
            </a:r>
            <a:r>
              <a:rPr lang="ru-RU" sz="1400" dirty="0" err="1"/>
              <a:t>единодушности</a:t>
            </a:r>
            <a:r>
              <a:rPr lang="ru-RU" sz="1400" dirty="0"/>
              <a:t> всех людей, без различия на высший и низший класс. Третий – с гражданскими и военными чинами будут обращаться хорошо, чтобы те, исполняя свои обязанности, чувствовали удовольствие. Четвёртый – старые обычаи будут забыты, стёрты, а нация пойдёт по Пути Неба и Земли. И, наконец, пятый пункт гласил, что Япония будет познавать все нации мира, чтобы империя достигла высшего расцвета. Помимо этой программы, людей порадовал сам император, который стал выходить в свет, лично возглавлял войско, переименовал город </a:t>
            </a:r>
            <a:r>
              <a:rPr lang="ru-RU" sz="1400" dirty="0" err="1"/>
              <a:t>Эдо</a:t>
            </a:r>
            <a:r>
              <a:rPr lang="ru-RU" sz="1400" dirty="0"/>
              <a:t> в Токио, который позднее стал столицей Японии</a:t>
            </a:r>
            <a:r>
              <a:rPr lang="ru-RU" sz="1400" dirty="0" smtClean="0"/>
              <a:t>.</a:t>
            </a:r>
            <a:endParaRPr lang="ru-RU" sz="1400" dirty="0"/>
          </a:p>
        </p:txBody>
      </p:sp>
    </p:spTree>
    <p:extLst>
      <p:ext uri="{BB962C8B-B14F-4D97-AF65-F5344CB8AC3E}">
        <p14:creationId xmlns:p14="http://schemas.microsoft.com/office/powerpoint/2010/main" val="428911146"/>
      </p:ext>
    </p:extLst>
  </p:cSld>
  <p:clrMapOvr>
    <a:masterClrMapping/>
  </p:clrMapOvr>
  <p:transition spd="med">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smtClean="0"/>
              <a:t>43</a:t>
            </a:r>
            <a:endParaRPr lang="ru-RU" sz="2400" dirty="0"/>
          </a:p>
        </p:txBody>
      </p:sp>
      <p:sp>
        <p:nvSpPr>
          <p:cNvPr id="6" name="TextBox 5">
            <a:extLst>
              <a:ext uri="{FF2B5EF4-FFF2-40B4-BE49-F238E27FC236}">
                <a16:creationId xmlns:a16="http://schemas.microsoft.com/office/drawing/2014/main" xmlns="" id="{585D3F43-9D68-F2F5-EDE9-A4A07B28CE56}"/>
              </a:ext>
            </a:extLst>
          </p:cNvPr>
          <p:cNvSpPr txBox="1"/>
          <p:nvPr/>
        </p:nvSpPr>
        <p:spPr>
          <a:xfrm>
            <a:off x="-248693"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Революция </a:t>
            </a:r>
            <a:r>
              <a:rPr lang="ru-RU" sz="2800" dirty="0" err="1">
                <a:latin typeface="Tahoma" panose="020B0604030504040204" pitchFamily="34" charset="0"/>
                <a:ea typeface="Tahoma" panose="020B0604030504040204" pitchFamily="34" charset="0"/>
                <a:cs typeface="Tahoma" panose="020B0604030504040204" pitchFamily="34" charset="0"/>
              </a:rPr>
              <a:t>Мэйдзи</a:t>
            </a:r>
            <a:r>
              <a:rPr lang="ru-RU" sz="2800" dirty="0">
                <a:latin typeface="Tahoma" panose="020B0604030504040204" pitchFamily="34" charset="0"/>
                <a:ea typeface="Tahoma" panose="020B0604030504040204" pitchFamily="34" charset="0"/>
                <a:cs typeface="Tahoma" panose="020B0604030504040204" pitchFamily="34" charset="0"/>
              </a:rPr>
              <a:t> </a:t>
            </a:r>
            <a:endParaRPr lang="ru-RU" sz="28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6"/>
          <p:cNvSpPr/>
          <p:nvPr/>
        </p:nvSpPr>
        <p:spPr>
          <a:xfrm>
            <a:off x="136405" y="1303140"/>
            <a:ext cx="11885633" cy="5170646"/>
          </a:xfrm>
          <a:prstGeom prst="rect">
            <a:avLst/>
          </a:prstGeom>
        </p:spPr>
        <p:txBody>
          <a:bodyPr wrap="square">
            <a:spAutoFit/>
          </a:bodyPr>
          <a:lstStyle/>
          <a:p>
            <a:pPr algn="just"/>
            <a:r>
              <a:rPr lang="ru-RU" sz="1100" dirty="0"/>
              <a:t>Во время реставрации было проведено много реформ. Для начала была осуществлена административная реформа. </a:t>
            </a:r>
            <a:r>
              <a:rPr lang="ru-RU" sz="1100" dirty="0" err="1"/>
              <a:t>Сёгунат</a:t>
            </a:r>
            <a:r>
              <a:rPr lang="ru-RU" sz="1100" dirty="0"/>
              <a:t> был ликвидирован, система административного деления тоже. С 1871 года вместо княжеств, вводились 72 префектуры. Князьям, так называемым «</a:t>
            </a:r>
            <a:r>
              <a:rPr lang="ru-RU" sz="1100" dirty="0" err="1"/>
              <a:t>даймё</a:t>
            </a:r>
            <a:r>
              <a:rPr lang="ru-RU" sz="1100" dirty="0"/>
              <a:t>», нужно было отдать свои земли императору, если они не выполняли этого, у них отнимали их силой.</a:t>
            </a:r>
          </a:p>
          <a:p>
            <a:pPr algn="just"/>
            <a:endParaRPr lang="ru-RU" sz="1100" dirty="0"/>
          </a:p>
          <a:p>
            <a:pPr algn="just"/>
            <a:r>
              <a:rPr lang="ru-RU" sz="1100" dirty="0"/>
              <a:t>Что касается правительственной реформы, то структура правительства представляла три палаты: главную, левую и правую. Главная палата – это кабинет (совет) министров. В него входили министры и советники. Вместе с императором совет управлял государством.</a:t>
            </a:r>
          </a:p>
          <a:p>
            <a:pPr algn="just"/>
            <a:endParaRPr lang="ru-RU" sz="1100" dirty="0"/>
          </a:p>
          <a:p>
            <a:pPr algn="just"/>
            <a:r>
              <a:rPr lang="ru-RU" sz="1100" dirty="0"/>
              <a:t>Правительством также была проведена военная реформа. В январе 1873 года правительство ввело в стране всеобщую воинскую повинность для мужчин, достигших 20 лет. Новая армия императора стала создаваться только из крестьян. Отдельно от армии были образованы подразделения полиции.</a:t>
            </a:r>
          </a:p>
          <a:p>
            <a:pPr algn="just"/>
            <a:endParaRPr lang="ru-RU" sz="1100" dirty="0"/>
          </a:p>
          <a:p>
            <a:pPr algn="just"/>
            <a:r>
              <a:rPr lang="ru-RU" sz="1100" dirty="0"/>
              <a:t>Были нововведения и в социальном плане. В стране вводилось равенство всех сословий (крестьян, купцов, ремесленников). В 1869 году императорское правительство образовало два сословия – титулованное и нетитулованное дворянство. К первому относились аристократы и </a:t>
            </a:r>
            <a:r>
              <a:rPr lang="ru-RU" sz="1100" dirty="0" err="1"/>
              <a:t>даймё</a:t>
            </a:r>
            <a:r>
              <a:rPr lang="ru-RU" sz="1100" dirty="0"/>
              <a:t> ликвидированных ханов, а ко второму – самураи. [1]</a:t>
            </a:r>
          </a:p>
          <a:p>
            <a:pPr algn="just"/>
            <a:endParaRPr lang="ru-RU" sz="1100" dirty="0"/>
          </a:p>
          <a:p>
            <a:pPr algn="just"/>
            <a:r>
              <a:rPr lang="ru-RU" sz="1100" dirty="0"/>
              <a:t>Чтобы урегулировать финансы государства, власти страны провели земельную и налоговую реформы. Собственники земельных участков стали налогоплательщиками, а устанавливаемый единый земельный налог составил 3% от стоимости земельного участка. Данные преобразования существенно пополнили государственную казну, но вызвали социальную дифференциацию в стране, что привело к крестьянским волнениям. [2]</a:t>
            </a:r>
          </a:p>
          <a:p>
            <a:pPr algn="just"/>
            <a:endParaRPr lang="ru-RU" sz="1100" dirty="0"/>
          </a:p>
          <a:p>
            <a:pPr algn="just"/>
            <a:r>
              <a:rPr lang="ru-RU" sz="1100" dirty="0"/>
              <a:t>В области образования были проведены следующие реформы. Во-первых, был принят закон об образовании, который сначала вводил школы по французскому образцу, а затем по немецкому. Теперь девочки и мальчики учились вместе. Во-вторых, в Японии стали открываться университеты и педагогические институты.</a:t>
            </a:r>
          </a:p>
          <a:p>
            <a:pPr algn="just"/>
            <a:endParaRPr lang="ru-RU" sz="1100" dirty="0"/>
          </a:p>
          <a:p>
            <a:pPr algn="just"/>
            <a:r>
              <a:rPr lang="ru-RU" sz="1100" dirty="0"/>
              <a:t>Также в стране стали появляться новые технологии, а рост промышленности не знал предела. В 1872 году была открыта первая железная дорога, которая соединила Токио с Иокогамой. В 1877 году </a:t>
            </a:r>
            <a:r>
              <a:rPr lang="ru-RU" sz="1100" dirty="0" err="1"/>
              <a:t>А.Белл</a:t>
            </a:r>
            <a:r>
              <a:rPr lang="ru-RU" sz="1100" dirty="0"/>
              <a:t> провёл телефонную линию между теми же Токио и Иокогамой.</a:t>
            </a:r>
          </a:p>
          <a:p>
            <a:pPr algn="just"/>
            <a:endParaRPr lang="ru-RU" sz="1100" dirty="0"/>
          </a:p>
          <a:p>
            <a:pPr algn="just"/>
            <a:r>
              <a:rPr lang="ru-RU" sz="1100" dirty="0"/>
              <a:t>Жизнь в Японии изменилась. Деревянные дома заменились каменными, появились различные газеты и журналы. Итогом многочисленных реформ эпохи </a:t>
            </a:r>
            <a:r>
              <a:rPr lang="ru-RU" sz="1100" dirty="0" err="1"/>
              <a:t>Мэйдзи</a:t>
            </a:r>
            <a:r>
              <a:rPr lang="ru-RU" sz="1100" dirty="0"/>
              <a:t> стала Конституция. Данный документ определял статус императора и всех органов власти, а еще закреплял права и свободы граждан. В 1890 году Конституция вступила в силу. [1]</a:t>
            </a:r>
          </a:p>
          <a:p>
            <a:pPr algn="just"/>
            <a:endParaRPr lang="ru-RU" sz="1100" dirty="0"/>
          </a:p>
          <a:p>
            <a:pPr algn="just"/>
            <a:r>
              <a:rPr lang="ru-RU" sz="1100" dirty="0"/>
              <a:t>Эпоха </a:t>
            </a:r>
            <a:r>
              <a:rPr lang="ru-RU" sz="1100" dirty="0" err="1"/>
              <a:t>Мэйдзи</a:t>
            </a:r>
            <a:r>
              <a:rPr lang="ru-RU" sz="1100" dirty="0"/>
              <a:t> превратила Японию в очень развитое государство, способное конкурировать с другими государствами на международной арене. Всё это произошло благодаря императору </a:t>
            </a:r>
            <a:r>
              <a:rPr lang="ru-RU" sz="1100" dirty="0" err="1"/>
              <a:t>Муцухито</a:t>
            </a:r>
            <a:r>
              <a:rPr lang="ru-RU" sz="1100" dirty="0"/>
              <a:t>. Вот как Япония совершила прыжок от феодализма к империализму.</a:t>
            </a:r>
            <a:endParaRPr lang="ru-RU" sz="1100" dirty="0"/>
          </a:p>
        </p:txBody>
      </p:sp>
    </p:spTree>
    <p:extLst>
      <p:ext uri="{BB962C8B-B14F-4D97-AF65-F5344CB8AC3E}">
        <p14:creationId xmlns:p14="http://schemas.microsoft.com/office/powerpoint/2010/main" val="1352616360"/>
      </p:ext>
    </p:extLst>
  </p:cSld>
  <p:clrMapOvr>
    <a:masterClrMapping/>
  </p:clrMapOvr>
  <p:transition spd="med">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smtClean="0"/>
              <a:t>44</a:t>
            </a:r>
            <a:endParaRPr lang="ru-RU" sz="2400" dirty="0"/>
          </a:p>
        </p:txBody>
      </p:sp>
      <p:sp>
        <p:nvSpPr>
          <p:cNvPr id="6" name="TextBox 5">
            <a:extLst>
              <a:ext uri="{FF2B5EF4-FFF2-40B4-BE49-F238E27FC236}">
                <a16:creationId xmlns:a16="http://schemas.microsoft.com/office/drawing/2014/main" xmlns="" id="{585D3F43-9D68-F2F5-EDE9-A4A07B28CE56}"/>
              </a:ext>
            </a:extLst>
          </p:cNvPr>
          <p:cNvSpPr txBox="1"/>
          <p:nvPr/>
        </p:nvSpPr>
        <p:spPr>
          <a:xfrm>
            <a:off x="-248693" y="164167"/>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Заключение</a:t>
            </a:r>
          </a:p>
        </p:txBody>
      </p:sp>
      <p:sp>
        <p:nvSpPr>
          <p:cNvPr id="7" name="Прямоугольник 6"/>
          <p:cNvSpPr/>
          <p:nvPr/>
        </p:nvSpPr>
        <p:spPr>
          <a:xfrm>
            <a:off x="153183" y="1536174"/>
            <a:ext cx="11885633" cy="3785652"/>
          </a:xfrm>
          <a:prstGeom prst="rect">
            <a:avLst/>
          </a:prstGeom>
        </p:spPr>
        <p:txBody>
          <a:bodyPr wrap="square">
            <a:spAutoFit/>
          </a:bodyPr>
          <a:lstStyle/>
          <a:p>
            <a:pPr algn="just"/>
            <a:r>
              <a:rPr lang="ru-RU" sz="2400" dirty="0"/>
              <a:t>В культуре России ХIХ века произошли перемены огромного значения. Они составили культурное наследие страны. Культурное наследие является важнейшей формой, в которой выражается преемственность в историческом развитии общества. Даже в условиях социалистической революции, решительно отрицающей многие общественно-исторические институты старого общества, создание качественно новой культуры невозможно без творческого освоения культурного наследия, без бережного отношения к культуре прошлых эпох, без сохранения тех богатств, которые были созданы в различных областях культуры. Сегодня мы особенно ясно осознаем это.</a:t>
            </a:r>
            <a:endParaRPr lang="ru-RU" sz="2400" dirty="0"/>
          </a:p>
        </p:txBody>
      </p:sp>
    </p:spTree>
    <p:extLst>
      <p:ext uri="{BB962C8B-B14F-4D97-AF65-F5344CB8AC3E}">
        <p14:creationId xmlns:p14="http://schemas.microsoft.com/office/powerpoint/2010/main" val="1693322037"/>
      </p:ext>
    </p:extLst>
  </p:cSld>
  <p:clrMapOvr>
    <a:masterClrMapping/>
  </p:clrMapOvr>
  <p:transition spd="med">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smtClean="0"/>
              <a:t>45</a:t>
            </a:r>
            <a:endParaRPr lang="ru-RU" sz="2400" dirty="0"/>
          </a:p>
        </p:txBody>
      </p:sp>
      <p:sp>
        <p:nvSpPr>
          <p:cNvPr id="6" name="TextBox 5">
            <a:extLst>
              <a:ext uri="{FF2B5EF4-FFF2-40B4-BE49-F238E27FC236}">
                <a16:creationId xmlns:a16="http://schemas.microsoft.com/office/drawing/2014/main" xmlns="" id="{585D3F43-9D68-F2F5-EDE9-A4A07B28CE56}"/>
              </a:ext>
            </a:extLst>
          </p:cNvPr>
          <p:cNvSpPr txBox="1"/>
          <p:nvPr/>
        </p:nvSpPr>
        <p:spPr>
          <a:xfrm>
            <a:off x="788376" y="-73278"/>
            <a:ext cx="10615246" cy="523220"/>
          </a:xfrm>
          <a:prstGeom prst="rect">
            <a:avLst/>
          </a:prstGeom>
          <a:noFill/>
        </p:spPr>
        <p:txBody>
          <a:bodyPr wrap="square">
            <a:spAutoFit/>
          </a:bodyPr>
          <a:lstStyle/>
          <a:p>
            <a:pPr algn="ctr"/>
            <a:r>
              <a:rPr lang="ru-RU" sz="2800" dirty="0">
                <a:latin typeface="Tahoma" panose="020B0604030504040204" pitchFamily="34" charset="0"/>
                <a:ea typeface="Tahoma" panose="020B0604030504040204" pitchFamily="34" charset="0"/>
                <a:cs typeface="Tahoma" panose="020B0604030504040204" pitchFamily="34" charset="0"/>
              </a:rPr>
              <a:t>Список используемых источников</a:t>
            </a:r>
          </a:p>
        </p:txBody>
      </p:sp>
      <p:sp>
        <p:nvSpPr>
          <p:cNvPr id="7" name="Прямоугольник 6"/>
          <p:cNvSpPr/>
          <p:nvPr/>
        </p:nvSpPr>
        <p:spPr>
          <a:xfrm>
            <a:off x="211905" y="1541878"/>
            <a:ext cx="11885633" cy="4401205"/>
          </a:xfrm>
          <a:prstGeom prst="rect">
            <a:avLst/>
          </a:prstGeom>
        </p:spPr>
        <p:txBody>
          <a:bodyPr wrap="square">
            <a:spAutoFit/>
          </a:bodyPr>
          <a:lstStyle/>
          <a:p>
            <a:pPr marL="457200" indent="-457200">
              <a:buAutoNum type="arabicPeriod"/>
            </a:pPr>
            <a:r>
              <a:rPr lang="ru-RU" sz="2000" dirty="0">
                <a:latin typeface="Tahoma" panose="020B0604030504040204" pitchFamily="34" charset="0"/>
                <a:ea typeface="Tahoma" panose="020B0604030504040204" pitchFamily="34" charset="0"/>
                <a:cs typeface="Tahoma" panose="020B0604030504040204" pitchFamily="34" charset="0"/>
              </a:rPr>
              <a:t>Волков В.А., Воронин В.Е., Горский В.В., Военная история России с древнейших времен до конца </a:t>
            </a:r>
            <a:r>
              <a:rPr lang="en-US" sz="2000" dirty="0">
                <a:latin typeface="Tahoma" panose="020B0604030504040204" pitchFamily="34" charset="0"/>
                <a:ea typeface="Tahoma" panose="020B0604030504040204" pitchFamily="34" charset="0"/>
                <a:cs typeface="Tahoma" panose="020B0604030504040204" pitchFamily="34" charset="0"/>
              </a:rPr>
              <a:t>XIX </a:t>
            </a:r>
            <a:r>
              <a:rPr lang="ru-RU" sz="2000" dirty="0">
                <a:latin typeface="Tahoma" panose="020B0604030504040204" pitchFamily="34" charset="0"/>
                <a:ea typeface="Tahoma" panose="020B0604030504040204" pitchFamily="34" charset="0"/>
                <a:cs typeface="Tahoma" panose="020B0604030504040204" pitchFamily="34" charset="0"/>
              </a:rPr>
              <a:t>века</a:t>
            </a:r>
          </a:p>
          <a:p>
            <a:r>
              <a:rPr lang="ru-RU" sz="2000" dirty="0">
                <a:latin typeface="Tahoma" panose="020B0604030504040204" pitchFamily="34" charset="0"/>
                <a:ea typeface="Tahoma" panose="020B0604030504040204" pitchFamily="34" charset="0"/>
                <a:cs typeface="Tahoma" panose="020B0604030504040204" pitchFamily="34" charset="0"/>
              </a:rPr>
              <a:t>	</a:t>
            </a:r>
            <a:r>
              <a:rPr lang="en-US" sz="2000" dirty="0">
                <a:latin typeface="Tahoma" panose="020B0604030504040204" pitchFamily="34" charset="0"/>
                <a:ea typeface="Tahoma" panose="020B0604030504040204" pitchFamily="34" charset="0"/>
                <a:cs typeface="Tahoma" panose="020B0604030504040204" pitchFamily="34" charset="0"/>
              </a:rPr>
              <a:t>URL: </a:t>
            </a:r>
            <a:r>
              <a:rPr lang="ru-RU" sz="2000" dirty="0">
                <a:hlinkClick r:id="rId2"/>
              </a:rPr>
              <a:t>https://biblioclub.ru/index.php?page=book_view_red&amp;book_id=437430</a:t>
            </a:r>
            <a:endParaRPr lang="ru-RU" sz="2000" dirty="0"/>
          </a:p>
          <a:p>
            <a:r>
              <a:rPr lang="ru-RU" sz="2000" dirty="0">
                <a:latin typeface="Tahoma" panose="020B0604030504040204" pitchFamily="34" charset="0"/>
                <a:ea typeface="Tahoma" panose="020B0604030504040204" pitchFamily="34" charset="0"/>
                <a:cs typeface="Tahoma" panose="020B0604030504040204" pitchFamily="34" charset="0"/>
              </a:rPr>
              <a:t>	(Дата обращения</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smtClean="0">
                <a:latin typeface="Tahoma" panose="020B0604030504040204" pitchFamily="34" charset="0"/>
                <a:ea typeface="Tahoma" panose="020B0604030504040204" pitchFamily="34" charset="0"/>
                <a:cs typeface="Tahoma" panose="020B0604030504040204" pitchFamily="34" charset="0"/>
              </a:rPr>
              <a:t>30.12.2022 </a:t>
            </a:r>
            <a:r>
              <a:rPr lang="ru-RU" sz="2000" dirty="0">
                <a:latin typeface="Tahoma" panose="020B0604030504040204" pitchFamily="34" charset="0"/>
                <a:ea typeface="Tahoma" panose="020B0604030504040204" pitchFamily="34" charset="0"/>
                <a:cs typeface="Tahoma" panose="020B0604030504040204" pitchFamily="34" charset="0"/>
              </a:rPr>
              <a:t>г.)</a:t>
            </a:r>
          </a:p>
          <a:p>
            <a:r>
              <a:rPr lang="ru-RU" sz="2000" dirty="0">
                <a:latin typeface="Tahoma" panose="020B0604030504040204" pitchFamily="34" charset="0"/>
                <a:ea typeface="Tahoma" panose="020B0604030504040204" pitchFamily="34" charset="0"/>
                <a:cs typeface="Tahoma" panose="020B0604030504040204" pitchFamily="34" charset="0"/>
              </a:rPr>
              <a:t>2.</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Гаврилов С.Н., Ковалева О., Щербаков В.Ю., </a:t>
            </a:r>
            <a:r>
              <a:rPr lang="ru-RU" sz="2000" dirty="0" err="1">
                <a:latin typeface="Tahoma" panose="020B0604030504040204" pitchFamily="34" charset="0"/>
                <a:ea typeface="Tahoma" panose="020B0604030504040204" pitchFamily="34" charset="0"/>
                <a:cs typeface="Tahoma" panose="020B0604030504040204" pitchFamily="34" charset="0"/>
              </a:rPr>
              <a:t>Айриян</a:t>
            </a:r>
            <a:r>
              <a:rPr lang="ru-RU" sz="2000" dirty="0">
                <a:latin typeface="Tahoma" panose="020B0604030504040204" pitchFamily="34" charset="0"/>
                <a:ea typeface="Tahoma" panose="020B0604030504040204" pitchFamily="34" charset="0"/>
                <a:cs typeface="Tahoma" panose="020B0604030504040204" pitchFamily="34" charset="0"/>
              </a:rPr>
              <a:t> Р.С., История международных 	отношений</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от древности до современности</a:t>
            </a:r>
            <a:endParaRPr lang="en-US" sz="2000" dirty="0">
              <a:latin typeface="Tahoma" panose="020B0604030504040204" pitchFamily="34" charset="0"/>
              <a:ea typeface="Tahoma" panose="020B0604030504040204" pitchFamily="34" charset="0"/>
              <a:cs typeface="Tahoma" panose="020B0604030504040204" pitchFamily="34" charset="0"/>
            </a:endParaRPr>
          </a:p>
          <a:p>
            <a:pPr lvl="1"/>
            <a:r>
              <a:rPr lang="en-US" sz="2000" dirty="0">
                <a:latin typeface="Tahoma" panose="020B0604030504040204" pitchFamily="34" charset="0"/>
                <a:ea typeface="Tahoma" panose="020B0604030504040204" pitchFamily="34" charset="0"/>
                <a:cs typeface="Tahoma" panose="020B0604030504040204" pitchFamily="34" charset="0"/>
              </a:rPr>
              <a:t>URL: </a:t>
            </a:r>
            <a:r>
              <a:rPr lang="ru-RU" sz="2000" dirty="0">
                <a:hlinkClick r:id="rId3"/>
              </a:rPr>
              <a:t>https://biblioclub.ru/index.php?page=book_view_red&amp;book_id=499631</a:t>
            </a:r>
            <a:endParaRPr lang="ru-RU" sz="2000" dirty="0"/>
          </a:p>
          <a:p>
            <a:pPr lvl="1"/>
            <a:r>
              <a:rPr lang="ru-RU" sz="2000" dirty="0">
                <a:latin typeface="Tahoma" panose="020B0604030504040204" pitchFamily="34" charset="0"/>
                <a:ea typeface="Tahoma" panose="020B0604030504040204" pitchFamily="34" charset="0"/>
                <a:cs typeface="Tahoma" panose="020B0604030504040204" pitchFamily="34" charset="0"/>
              </a:rPr>
              <a:t>(Дата обращения</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30.12.2022</a:t>
            </a:r>
            <a:r>
              <a:rPr lang="ru-RU" sz="2000" dirty="0" smtClean="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г.)</a:t>
            </a:r>
            <a:endParaRPr lang="en-US" sz="2000" dirty="0"/>
          </a:p>
          <a:p>
            <a:pPr marL="457200" indent="-457200">
              <a:buAutoNum type="arabicPeriod" startAt="3"/>
            </a:pPr>
            <a:r>
              <a:rPr lang="ru-RU" sz="2000" dirty="0"/>
              <a:t>Прокофьева Е.В., История России </a:t>
            </a:r>
            <a:r>
              <a:rPr lang="en-US" sz="2000" dirty="0"/>
              <a:t>XIX </a:t>
            </a:r>
            <a:r>
              <a:rPr lang="ru-RU" sz="2000" dirty="0"/>
              <a:t>века</a:t>
            </a:r>
          </a:p>
          <a:p>
            <a:pPr lvl="1"/>
            <a:r>
              <a:rPr lang="en-US" sz="2000" dirty="0"/>
              <a:t>URL: </a:t>
            </a:r>
            <a:r>
              <a:rPr lang="ru-RU" sz="2000" dirty="0">
                <a:hlinkClick r:id="rId4"/>
              </a:rPr>
              <a:t>https://biblioclub.ru/index.php?page=book_view_red&amp;book_id=615586</a:t>
            </a:r>
            <a:endParaRPr lang="ru-RU" sz="2000" dirty="0"/>
          </a:p>
          <a:p>
            <a:pPr lvl="1"/>
            <a:r>
              <a:rPr lang="ru-RU" sz="2000" dirty="0">
                <a:latin typeface="Tahoma" panose="020B0604030504040204" pitchFamily="34" charset="0"/>
                <a:ea typeface="Tahoma" panose="020B0604030504040204" pitchFamily="34" charset="0"/>
                <a:cs typeface="Tahoma" panose="020B0604030504040204" pitchFamily="34" charset="0"/>
              </a:rPr>
              <a:t>(Дата обращения</a:t>
            </a:r>
            <a:r>
              <a:rPr lang="en-US" sz="2000" dirty="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30.12.2022</a:t>
            </a:r>
            <a:r>
              <a:rPr lang="ru-RU" sz="2000" dirty="0" smtClean="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г.)</a:t>
            </a:r>
            <a:endParaRPr lang="ru-RU" sz="2000" dirty="0"/>
          </a:p>
          <a:p>
            <a:pPr marL="457200" indent="-457200">
              <a:buAutoNum type="arabicPeriod" startAt="4"/>
            </a:pPr>
            <a:r>
              <a:rPr lang="ru-RU" sz="2000" dirty="0"/>
              <a:t>Сахаров А.Н., История России с начала </a:t>
            </a:r>
            <a:r>
              <a:rPr lang="en-US" sz="2000" dirty="0"/>
              <a:t>XVIII </a:t>
            </a:r>
            <a:r>
              <a:rPr lang="ru-RU" sz="2000" dirty="0"/>
              <a:t>до конца </a:t>
            </a:r>
            <a:r>
              <a:rPr lang="en-US" sz="2000" dirty="0"/>
              <a:t>XIX </a:t>
            </a:r>
            <a:r>
              <a:rPr lang="ru-RU" sz="2000" dirty="0"/>
              <a:t>века</a:t>
            </a:r>
          </a:p>
          <a:p>
            <a:pPr lvl="1"/>
            <a:r>
              <a:rPr lang="en-US" sz="2000" dirty="0"/>
              <a:t>URL: </a:t>
            </a:r>
            <a:r>
              <a:rPr lang="ru-RU" sz="2000" u="sng" dirty="0">
                <a:solidFill>
                  <a:schemeClr val="accent1">
                    <a:lumMod val="40000"/>
                    <a:lumOff val="60000"/>
                  </a:schemeClr>
                </a:solidFill>
                <a:hlinkClick r:id="rId5"/>
              </a:rPr>
              <a:t>https://</a:t>
            </a:r>
            <a:r>
              <a:rPr lang="ru-RU" sz="2000" u="sng" dirty="0" smtClean="0">
                <a:solidFill>
                  <a:schemeClr val="accent1">
                    <a:lumMod val="40000"/>
                    <a:lumOff val="60000"/>
                  </a:schemeClr>
                </a:solidFill>
                <a:hlinkClick r:id="rId5"/>
              </a:rPr>
              <a:t>biblioclub.ru/index.php?page=book_view_red&amp;book_id=256580</a:t>
            </a:r>
            <a:endParaRPr lang="ru-RU" sz="2000" u="sng" dirty="0" smtClean="0">
              <a:solidFill>
                <a:schemeClr val="accent1">
                  <a:lumMod val="40000"/>
                  <a:lumOff val="60000"/>
                </a:schemeClr>
              </a:solidFill>
            </a:endParaRPr>
          </a:p>
          <a:p>
            <a:pPr lvl="1"/>
            <a:r>
              <a:rPr lang="ru-RU" sz="2000" dirty="0" smtClean="0">
                <a:latin typeface="Tahoma" panose="020B0604030504040204" pitchFamily="34" charset="0"/>
                <a:ea typeface="Tahoma" panose="020B0604030504040204" pitchFamily="34" charset="0"/>
                <a:cs typeface="Tahoma" panose="020B0604030504040204" pitchFamily="34" charset="0"/>
              </a:rPr>
              <a:t>(Дата обращения</a:t>
            </a:r>
            <a:r>
              <a:rPr lang="en-US" sz="2000" dirty="0" smtClean="0">
                <a:latin typeface="Tahoma" panose="020B0604030504040204" pitchFamily="34" charset="0"/>
                <a:ea typeface="Tahoma" panose="020B0604030504040204" pitchFamily="34" charset="0"/>
                <a:cs typeface="Tahoma" panose="020B0604030504040204" pitchFamily="34" charset="0"/>
              </a:rPr>
              <a:t>: </a:t>
            </a:r>
            <a:r>
              <a:rPr lang="ru-RU" sz="2000" dirty="0">
                <a:latin typeface="Tahoma" panose="020B0604030504040204" pitchFamily="34" charset="0"/>
                <a:ea typeface="Tahoma" panose="020B0604030504040204" pitchFamily="34" charset="0"/>
                <a:cs typeface="Tahoma" panose="020B0604030504040204" pitchFamily="34" charset="0"/>
              </a:rPr>
              <a:t>30.12.2022</a:t>
            </a:r>
            <a:r>
              <a:rPr lang="ru-RU" sz="2000" dirty="0" smtClean="0">
                <a:latin typeface="Tahoma" panose="020B0604030504040204" pitchFamily="34" charset="0"/>
                <a:ea typeface="Tahoma" panose="020B0604030504040204" pitchFamily="34" charset="0"/>
                <a:cs typeface="Tahoma" panose="020B0604030504040204" pitchFamily="34" charset="0"/>
              </a:rPr>
              <a:t> г.)</a:t>
            </a:r>
            <a:endParaRPr lang="ru-RU"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96844481"/>
      </p:ext>
    </p:extLst>
  </p:cSld>
  <p:clrMapOvr>
    <a:masterClrMapping/>
  </p:clrMapOvr>
  <p:transition spd="med">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1385454" y="3048000"/>
            <a:ext cx="95596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ru-RU" altLang="ru-RU" sz="4400" b="1" dirty="0">
                <a:latin typeface="Times New Roman" panose="02020603050405020304" pitchFamily="18" charset="0"/>
              </a:rPr>
              <a:t>БЛАГОДАРИМ  ЗА  ВНИМАНИЕ!</a:t>
            </a:r>
          </a:p>
        </p:txBody>
      </p:sp>
    </p:spTree>
    <p:extLst>
      <p:ext uri="{BB962C8B-B14F-4D97-AF65-F5344CB8AC3E}">
        <p14:creationId xmlns:p14="http://schemas.microsoft.com/office/powerpoint/2010/main" val="67109084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4</a:t>
            </a:r>
          </a:p>
        </p:txBody>
      </p:sp>
      <p:sp>
        <p:nvSpPr>
          <p:cNvPr id="2" name="Прямоугольник 1">
            <a:extLst>
              <a:ext uri="{FF2B5EF4-FFF2-40B4-BE49-F238E27FC236}">
                <a16:creationId xmlns:a16="http://schemas.microsoft.com/office/drawing/2014/main" xmlns="" id="{19232D62-BE5A-97DA-93C1-8D79BA0361C3}"/>
              </a:ext>
            </a:extLst>
          </p:cNvPr>
          <p:cNvSpPr/>
          <p:nvPr/>
        </p:nvSpPr>
        <p:spPr>
          <a:xfrm>
            <a:off x="1075922" y="1107306"/>
            <a:ext cx="9714711" cy="3801041"/>
          </a:xfrm>
          <a:prstGeom prst="rect">
            <a:avLst/>
          </a:prstGeom>
        </p:spPr>
        <p:txBody>
          <a:bodyPr wrap="square">
            <a:spAutoFit/>
          </a:bodyPr>
          <a:lstStyle/>
          <a:p>
            <a:pPr algn="just">
              <a:lnSpc>
                <a:spcPct val="150000"/>
              </a:lnSpc>
              <a:spcAft>
                <a:spcPts val="600"/>
              </a:spcAft>
              <a:defRPr/>
            </a:pPr>
            <a:r>
              <a:rPr lang="ru-RU" sz="1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Цель: </a:t>
            </a:r>
            <a:r>
              <a:rPr lang="ru-RU" sz="1600" b="1" dirty="0">
                <a:latin typeface="Times New Roman" panose="02020603050405020304" pitchFamily="18" charset="0"/>
                <a:ea typeface="Tahoma" panose="020B0604030504040204" pitchFamily="34" charset="0"/>
                <a:cs typeface="Times New Roman" panose="02020603050405020304" pitchFamily="18" charset="0"/>
              </a:rPr>
              <a:t>Изучить </a:t>
            </a:r>
            <a:r>
              <a:rPr lang="ru-RU" sz="1600" b="1" dirty="0">
                <a:latin typeface="Times New Roman" panose="02020603050405020304" pitchFamily="18" charset="0"/>
                <a:ea typeface="Tahoma" panose="020B0604030504040204" pitchFamily="34" charset="0"/>
                <a:cs typeface="Times New Roman" panose="02020603050405020304" pitchFamily="18" charset="0"/>
              </a:rPr>
              <a:t>Великие реформы» и Контрреформы второй половины XIX вв.</a:t>
            </a:r>
            <a:r>
              <a:rPr lang="ru-RU" sz="1600" b="1" dirty="0" smtClean="0">
                <a:latin typeface="Tahoma" panose="020B0604030504040204" pitchFamily="34" charset="0"/>
                <a:ea typeface="Tahoma" panose="020B0604030504040204" pitchFamily="34" charset="0"/>
                <a:cs typeface="Tahoma" panose="020B0604030504040204" pitchFamily="34" charset="0"/>
              </a:rPr>
              <a:t/>
            </a:r>
            <a:br>
              <a:rPr lang="ru-RU" sz="1600" b="1" dirty="0" smtClean="0">
                <a:latin typeface="Tahoma" panose="020B0604030504040204" pitchFamily="34" charset="0"/>
                <a:ea typeface="Tahoma" panose="020B0604030504040204" pitchFamily="34" charset="0"/>
                <a:cs typeface="Tahoma" panose="020B0604030504040204" pitchFamily="34" charset="0"/>
              </a:rPr>
            </a:br>
            <a:r>
              <a:rPr lang="ru-RU" sz="1600" b="1" dirty="0" smtClean="0">
                <a:latin typeface="Tahoma" panose="020B0604030504040204" pitchFamily="34" charset="0"/>
                <a:ea typeface="Tahoma" panose="020B0604030504040204" pitchFamily="34" charset="0"/>
                <a:cs typeface="Tahoma" panose="020B0604030504040204" pitchFamily="34" charset="0"/>
              </a:rPr>
              <a:t>Задачи:</a:t>
            </a:r>
          </a:p>
          <a:p>
            <a:pPr marL="342900" indent="-342900">
              <a:lnSpc>
                <a:spcPct val="150000"/>
              </a:lnSpc>
              <a:spcAft>
                <a:spcPts val="600"/>
              </a:spcAft>
              <a:buAutoNum type="arabicPeriod"/>
              <a:defRPr/>
            </a:pPr>
            <a:r>
              <a:rPr lang="ru-RU" sz="1600" b="1" dirty="0">
                <a:latin typeface="Tahoma" panose="020B0604030504040204" pitchFamily="34" charset="0"/>
                <a:ea typeface="Tahoma" panose="020B0604030504040204" pitchFamily="34" charset="0"/>
                <a:cs typeface="Tahoma" panose="020B0604030504040204" pitchFamily="34" charset="0"/>
              </a:rPr>
              <a:t>Описать  В</a:t>
            </a:r>
            <a:r>
              <a:rPr lang="ru-RU" sz="1600" b="1" dirty="0" smtClean="0">
                <a:latin typeface="Tahoma" panose="020B0604030504040204" pitchFamily="34" charset="0"/>
                <a:ea typeface="Tahoma" panose="020B0604030504040204" pitchFamily="34" charset="0"/>
                <a:cs typeface="Tahoma" panose="020B0604030504040204" pitchFamily="34" charset="0"/>
              </a:rPr>
              <a:t>еликие </a:t>
            </a:r>
            <a:r>
              <a:rPr lang="ru-RU" sz="1600" b="1" dirty="0">
                <a:latin typeface="Tahoma" panose="020B0604030504040204" pitchFamily="34" charset="0"/>
                <a:ea typeface="Tahoma" panose="020B0604030504040204" pitchFamily="34" charset="0"/>
                <a:cs typeface="Tahoma" panose="020B0604030504040204" pitchFamily="34" charset="0"/>
              </a:rPr>
              <a:t>реформы в России: причины, ход, последствия</a:t>
            </a:r>
            <a:endParaRPr lang="ru-RU" sz="1600" b="1"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spcAft>
                <a:spcPts val="600"/>
              </a:spcAft>
              <a:buAutoNum type="arabicPeriod"/>
              <a:defRPr/>
            </a:pPr>
            <a:r>
              <a:rPr lang="ru-RU" sz="1600" b="1" dirty="0">
                <a:latin typeface="Tahoma" panose="020B0604030504040204" pitchFamily="34" charset="0"/>
                <a:ea typeface="Tahoma" panose="020B0604030504040204" pitchFamily="34" charset="0"/>
                <a:cs typeface="Tahoma" panose="020B0604030504040204" pitchFamily="34" charset="0"/>
              </a:rPr>
              <a:t>Изучить </a:t>
            </a:r>
            <a:r>
              <a:rPr lang="ru-RU" sz="1600" b="1" dirty="0" smtClean="0">
                <a:latin typeface="Tahoma" panose="020B0604030504040204" pitchFamily="34" charset="0"/>
                <a:ea typeface="Tahoma" panose="020B0604030504040204" pitchFamily="34" charset="0"/>
                <a:cs typeface="Tahoma" panose="020B0604030504040204" pitchFamily="34" charset="0"/>
              </a:rPr>
              <a:t>специфику </a:t>
            </a:r>
            <a:r>
              <a:rPr lang="ru-RU" sz="1600" b="1" dirty="0">
                <a:latin typeface="Tahoma" panose="020B0604030504040204" pitchFamily="34" charset="0"/>
                <a:ea typeface="Tahoma" panose="020B0604030504040204" pitchFamily="34" charset="0"/>
                <a:cs typeface="Tahoma" panose="020B0604030504040204" pitchFamily="34" charset="0"/>
              </a:rPr>
              <a:t>России в пореформенный период: контрреформы Александра III</a:t>
            </a:r>
            <a:r>
              <a:rPr lang="ru-RU" sz="1600" b="1" dirty="0" smtClean="0">
                <a:latin typeface="Tahoma" panose="020B0604030504040204" pitchFamily="34" charset="0"/>
                <a:ea typeface="Tahoma" panose="020B0604030504040204" pitchFamily="34" charset="0"/>
                <a:cs typeface="Tahoma" panose="020B0604030504040204" pitchFamily="34" charset="0"/>
              </a:rPr>
              <a:t>.</a:t>
            </a:r>
          </a:p>
          <a:p>
            <a:pPr marL="342900" indent="-342900">
              <a:lnSpc>
                <a:spcPct val="150000"/>
              </a:lnSpc>
              <a:spcAft>
                <a:spcPts val="600"/>
              </a:spcAft>
              <a:buAutoNum type="arabicPeriod"/>
              <a:defRPr/>
            </a:pPr>
            <a:r>
              <a:rPr lang="ru-RU" sz="1600" b="1" dirty="0" smtClean="0">
                <a:latin typeface="Tahoma" panose="020B0604030504040204" pitchFamily="34" charset="0"/>
                <a:ea typeface="Tahoma" panose="020B0604030504040204" pitchFamily="34" charset="0"/>
                <a:cs typeface="Tahoma" panose="020B0604030504040204" pitchFamily="34" charset="0"/>
              </a:rPr>
              <a:t>Рассмотреть социально-экономическое развитие </a:t>
            </a:r>
            <a:r>
              <a:rPr lang="ru-RU" sz="1600" b="1" dirty="0">
                <a:latin typeface="Tahoma" panose="020B0604030504040204" pitchFamily="34" charset="0"/>
                <a:ea typeface="Tahoma" panose="020B0604030504040204" pitchFamily="34" charset="0"/>
                <a:cs typeface="Tahoma" panose="020B0604030504040204" pitchFamily="34" charset="0"/>
              </a:rPr>
              <a:t>России в пореформенный </a:t>
            </a:r>
            <a:r>
              <a:rPr lang="ru-RU" sz="1600" b="1" dirty="0" smtClean="0">
                <a:latin typeface="Tahoma" panose="020B0604030504040204" pitchFamily="34" charset="0"/>
                <a:ea typeface="Tahoma" panose="020B0604030504040204" pitchFamily="34" charset="0"/>
                <a:cs typeface="Tahoma" panose="020B0604030504040204" pitchFamily="34" charset="0"/>
              </a:rPr>
              <a:t>период</a:t>
            </a:r>
          </a:p>
          <a:p>
            <a:pPr marL="342900" indent="-342900">
              <a:lnSpc>
                <a:spcPct val="150000"/>
              </a:lnSpc>
              <a:spcAft>
                <a:spcPts val="600"/>
              </a:spcAft>
              <a:buAutoNum type="arabicPeriod"/>
              <a:defRPr/>
            </a:pPr>
            <a:r>
              <a:rPr lang="ru-RU" sz="1600" b="1" dirty="0" smtClean="0">
                <a:latin typeface="Tahoma" panose="020B0604030504040204" pitchFamily="34" charset="0"/>
                <a:ea typeface="Tahoma" panose="020B0604030504040204" pitchFamily="34" charset="0"/>
                <a:cs typeface="Tahoma" panose="020B0604030504040204" pitchFamily="34" charset="0"/>
              </a:rPr>
              <a:t>Описать </a:t>
            </a:r>
            <a:r>
              <a:rPr lang="ru-RU" sz="1600" b="1" dirty="0">
                <a:latin typeface="Tahoma" panose="020B0604030504040204" pitchFamily="34" charset="0"/>
                <a:ea typeface="Tahoma" panose="020B0604030504040204" pitchFamily="34" charset="0"/>
                <a:cs typeface="Tahoma" panose="020B0604030504040204" pitchFamily="34" charset="0"/>
              </a:rPr>
              <a:t>России в международных отношениях </a:t>
            </a:r>
            <a:endParaRPr lang="ru-RU" sz="1600" b="1"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spcAft>
                <a:spcPts val="600"/>
              </a:spcAft>
              <a:buAutoNum type="arabicPeriod"/>
              <a:defRPr/>
            </a:pPr>
            <a:r>
              <a:rPr lang="ru-RU" sz="1600" b="1" dirty="0">
                <a:latin typeface="Tahoma" panose="020B0604030504040204" pitchFamily="34" charset="0"/>
                <a:ea typeface="Tahoma" panose="020B0604030504040204" pitchFamily="34" charset="0"/>
                <a:cs typeface="Tahoma" panose="020B0604030504040204" pitchFamily="34" charset="0"/>
              </a:rPr>
              <a:t>Изучить </a:t>
            </a:r>
            <a:r>
              <a:rPr lang="ru-RU" sz="1600" b="1" dirty="0">
                <a:latin typeface="Tahoma" panose="020B0604030504040204" pitchFamily="34" charset="0"/>
                <a:ea typeface="Tahoma" panose="020B0604030504040204" pitchFamily="34" charset="0"/>
                <a:cs typeface="Tahoma" panose="020B0604030504040204" pitchFamily="34" charset="0"/>
              </a:rPr>
              <a:t>Революция </a:t>
            </a:r>
            <a:r>
              <a:rPr lang="ru-RU" sz="1600" b="1" dirty="0" err="1">
                <a:latin typeface="Tahoma" panose="020B0604030504040204" pitchFamily="34" charset="0"/>
                <a:ea typeface="Tahoma" panose="020B0604030504040204" pitchFamily="34" charset="0"/>
                <a:cs typeface="Tahoma" panose="020B0604030504040204" pitchFamily="34" charset="0"/>
              </a:rPr>
              <a:t>Мэйдзи</a:t>
            </a:r>
            <a:r>
              <a:rPr lang="ru-RU" sz="1600" b="1" dirty="0">
                <a:latin typeface="Tahoma" panose="020B0604030504040204" pitchFamily="34" charset="0"/>
                <a:ea typeface="Tahoma" panose="020B0604030504040204" pitchFamily="34" charset="0"/>
                <a:cs typeface="Tahoma" panose="020B0604030504040204" pitchFamily="34" charset="0"/>
              </a:rPr>
              <a:t> как “модернизация сверху”.</a:t>
            </a:r>
            <a:r>
              <a:rPr lang="ru-RU" sz="1600" b="1" dirty="0">
                <a:latin typeface="Tahoma" panose="020B0604030504040204" pitchFamily="34" charset="0"/>
                <a:ea typeface="Tahoma" panose="020B0604030504040204" pitchFamily="34" charset="0"/>
                <a:cs typeface="Tahoma" panose="020B0604030504040204" pitchFamily="34" charset="0"/>
              </a:rPr>
              <a:t/>
            </a:r>
            <a:br>
              <a:rPr lang="ru-RU" sz="1600" b="1" dirty="0">
                <a:latin typeface="Tahoma" panose="020B0604030504040204" pitchFamily="34" charset="0"/>
                <a:ea typeface="Tahoma" panose="020B0604030504040204" pitchFamily="34" charset="0"/>
                <a:cs typeface="Tahoma" panose="020B0604030504040204" pitchFamily="34" charset="0"/>
              </a:rPr>
            </a:br>
            <a:endParaRPr lang="ru-RU" sz="1600" b="1"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xmlns="" id="{585D3F43-9D68-F2F5-EDE9-A4A07B28CE56}"/>
              </a:ext>
            </a:extLst>
          </p:cNvPr>
          <p:cNvSpPr txBox="1"/>
          <p:nvPr/>
        </p:nvSpPr>
        <p:spPr>
          <a:xfrm>
            <a:off x="2857500" y="-171745"/>
            <a:ext cx="6096000" cy="927690"/>
          </a:xfrm>
          <a:prstGeom prst="rect">
            <a:avLst/>
          </a:prstGeom>
          <a:noFill/>
        </p:spPr>
        <p:txBody>
          <a:bodyPr wrap="square">
            <a:spAutoFit/>
          </a:bodyPr>
          <a:lstStyle/>
          <a:p>
            <a:pPr marL="0" marR="0" lvl="0" indent="0" algn="ctr" defTabSz="457200" rtl="0" eaLnBrk="1" fontAlgn="auto" latinLnBrk="0" hangingPunct="1">
              <a:lnSpc>
                <a:spcPts val="7679"/>
              </a:lnSpc>
              <a:spcBef>
                <a:spcPts val="0"/>
              </a:spcBef>
              <a:spcAft>
                <a:spcPts val="0"/>
              </a:spcAft>
              <a:buClrTx/>
              <a:buSzTx/>
              <a:buFontTx/>
              <a:buNone/>
              <a:tabLst/>
              <a:defRPr/>
            </a:pPr>
            <a:r>
              <a:rPr kumimoji="0" lang="en-US" sz="36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Цель</a:t>
            </a:r>
            <a:r>
              <a:rPr kumimoji="0" 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 и </a:t>
            </a:r>
            <a:r>
              <a:rPr kumimoji="0" lang="en-US" sz="36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задачи</a:t>
            </a:r>
            <a:r>
              <a:rPr kumimoji="0" 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6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работы</a:t>
            </a:r>
            <a:endParaRPr kumimoji="0" 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321229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5</a:t>
            </a:r>
          </a:p>
        </p:txBody>
      </p:sp>
      <p:sp>
        <p:nvSpPr>
          <p:cNvPr id="6" name="TextBox 5">
            <a:extLst>
              <a:ext uri="{FF2B5EF4-FFF2-40B4-BE49-F238E27FC236}">
                <a16:creationId xmlns:a16="http://schemas.microsoft.com/office/drawing/2014/main" xmlns="" id="{585D3F43-9D68-F2F5-EDE9-A4A07B28CE56}"/>
              </a:ext>
            </a:extLst>
          </p:cNvPr>
          <p:cNvSpPr txBox="1"/>
          <p:nvPr/>
        </p:nvSpPr>
        <p:spPr>
          <a:xfrm>
            <a:off x="838200" y="-164418"/>
            <a:ext cx="9226062" cy="896079"/>
          </a:xfrm>
          <a:prstGeom prst="rect">
            <a:avLst/>
          </a:prstGeom>
          <a:noFill/>
        </p:spPr>
        <p:txBody>
          <a:bodyPr wrap="square">
            <a:spAutoFit/>
          </a:bodyPr>
          <a:lstStyle/>
          <a:p>
            <a:pPr lvl="0" algn="ctr">
              <a:lnSpc>
                <a:spcPts val="7679"/>
              </a:lnSpc>
              <a:defRPr/>
            </a:pPr>
            <a:r>
              <a:rPr lang="ru-RU" sz="2400" b="1" dirty="0" smtClean="0">
                <a:solidFill>
                  <a:prstClr val="white"/>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Причины </a:t>
            </a:r>
            <a:r>
              <a:rPr lang="ru-RU" sz="2400" b="1" dirty="0">
                <a:solidFill>
                  <a:prstClr val="white"/>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реформ</a:t>
            </a:r>
            <a:endPar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xmlns="" id="{E6DA12C0-6C66-452E-988E-52966ABB16F3}"/>
              </a:ext>
            </a:extLst>
          </p:cNvPr>
          <p:cNvSpPr txBox="1"/>
          <p:nvPr/>
        </p:nvSpPr>
        <p:spPr>
          <a:xfrm>
            <a:off x="176169" y="1295867"/>
            <a:ext cx="11450972" cy="4770537"/>
          </a:xfrm>
          <a:prstGeom prst="rect">
            <a:avLst/>
          </a:prstGeom>
          <a:noFill/>
        </p:spPr>
        <p:txBody>
          <a:bodyPr wrap="square">
            <a:spAutoFit/>
          </a:bodyPr>
          <a:lstStyle/>
          <a:p>
            <a:pPr marL="82296" lvl="0" algn="just">
              <a:lnSpc>
                <a:spcPct val="80000"/>
              </a:lnSpc>
              <a:buSzPts val="1736"/>
            </a:pPr>
            <a:r>
              <a:rPr lang="ru-RU" sz="2000" dirty="0"/>
              <a:t>Проведение буржуазных реформ 1860–1870-х гг. было вызвано социально-экономическими и политическими изменениями, происходившими в стране. По мере того как разрушались экономические и сословные отношения, основанные на крепостном праве, неэффективность старого административно-хозяйственного механизма управления становилась все очевиднее.</a:t>
            </a:r>
          </a:p>
          <a:p>
            <a:pPr marL="82296" lvl="0" algn="just">
              <a:lnSpc>
                <a:spcPct val="80000"/>
              </a:lnSpc>
              <a:buSzPts val="1736"/>
            </a:pPr>
            <a:endParaRPr lang="ru-RU" sz="2000" dirty="0"/>
          </a:p>
          <a:p>
            <a:pPr marL="82296" lvl="0" algn="just">
              <a:lnSpc>
                <a:spcPct val="80000"/>
              </a:lnSpc>
              <a:buSzPts val="1736"/>
            </a:pPr>
            <a:r>
              <a:rPr lang="ru-RU" sz="2000" dirty="0"/>
              <a:t>Отмена крепостного права вызвала общественный резонанс. Дворянство стремилось компенсировать потерю прав над крестьянами, настаивая на усилении своей роли в политической жизни страны. Его консервативная часть требовала ограничения самодержавия путем создания общероссийского представительного органа, подобного Земским соборам XVI–XVII вв.</a:t>
            </a:r>
          </a:p>
          <a:p>
            <a:pPr marL="82296" lvl="0" algn="just">
              <a:lnSpc>
                <a:spcPct val="80000"/>
              </a:lnSpc>
              <a:buSzPts val="1736"/>
            </a:pPr>
            <a:endParaRPr lang="ru-RU" sz="2000" dirty="0"/>
          </a:p>
          <a:p>
            <a:pPr marL="82296" lvl="0" algn="just">
              <a:lnSpc>
                <a:spcPct val="80000"/>
              </a:lnSpc>
              <a:buSzPts val="1736"/>
            </a:pPr>
            <a:r>
              <a:rPr lang="ru-RU" sz="2000" dirty="0"/>
              <a:t>Либеральное дворянство выражало надежды на принятие конституции. Предводитель дворянства Тверской губернии А. М. </a:t>
            </a:r>
            <a:r>
              <a:rPr lang="ru-RU" sz="2000" dirty="0" err="1"/>
              <a:t>Унковский</a:t>
            </a:r>
            <a:r>
              <a:rPr lang="ru-RU" sz="2000" dirty="0"/>
              <a:t>, лидер либерального лагеря, призывал к продолжению реформ</a:t>
            </a:r>
            <a:r>
              <a:rPr lang="ru-RU" sz="2000" dirty="0" smtClean="0"/>
              <a:t>.</a:t>
            </a:r>
          </a:p>
          <a:p>
            <a:pPr marL="82296" lvl="0" algn="just">
              <a:lnSpc>
                <a:spcPct val="80000"/>
              </a:lnSpc>
              <a:buSzPts val="1736"/>
            </a:pPr>
            <a:endParaRPr lang="ru-RU" sz="2000" dirty="0"/>
          </a:p>
          <a:p>
            <a:pPr marL="82296" lvl="0" algn="just">
              <a:lnSpc>
                <a:spcPct val="80000"/>
              </a:lnSpc>
              <a:buSzPts val="1736"/>
            </a:pPr>
            <a:r>
              <a:rPr lang="ru-RU" sz="2000" dirty="0"/>
              <a:t>Буржуазные реформы 60–70-х гг. XIX в. являлись попыткой правительства «урегулировать» общественные отношения и создать новые механизмы административно-хозяйственного управления.</a:t>
            </a:r>
            <a:endParaRPr lang="ru-RU" sz="2000" dirty="0"/>
          </a:p>
        </p:txBody>
      </p:sp>
    </p:spTree>
    <p:extLst>
      <p:ext uri="{BB962C8B-B14F-4D97-AF65-F5344CB8AC3E}">
        <p14:creationId xmlns:p14="http://schemas.microsoft.com/office/powerpoint/2010/main" val="179231801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6</a:t>
            </a:r>
          </a:p>
        </p:txBody>
      </p:sp>
      <p:sp>
        <p:nvSpPr>
          <p:cNvPr id="2" name="Прямоугольник 1">
            <a:extLst>
              <a:ext uri="{FF2B5EF4-FFF2-40B4-BE49-F238E27FC236}">
                <a16:creationId xmlns:a16="http://schemas.microsoft.com/office/drawing/2014/main" xmlns="" id="{19232D62-BE5A-97DA-93C1-8D79BA0361C3}"/>
              </a:ext>
            </a:extLst>
          </p:cNvPr>
          <p:cNvSpPr/>
          <p:nvPr/>
        </p:nvSpPr>
        <p:spPr>
          <a:xfrm>
            <a:off x="224441" y="1814396"/>
            <a:ext cx="6033746" cy="3785652"/>
          </a:xfrm>
          <a:prstGeom prst="rect">
            <a:avLst/>
          </a:prstGeom>
        </p:spPr>
        <p:txBody>
          <a:bodyPr wrap="square">
            <a:spAutoFit/>
          </a:bodyPr>
          <a:lstStyle/>
          <a:p>
            <a:pPr lvl="0" algn="just">
              <a:defRPr/>
            </a:pPr>
            <a:r>
              <a:rPr lang="ru-RU" sz="2000" dirty="0">
                <a:solidFill>
                  <a:prstClr val="white"/>
                </a:solidFill>
              </a:rPr>
              <a:t>После отмены крепостного прав вопрос о системе местного управления был решен в пользу организации новых органов  земств. 17 марта 1859 г. царь учредил особую комиссию при Министерстве внутренних дел под началом Н. А. Милютина для разработки проекта земской реформы. В состав комиссии вошли крупные чиновники министерства иностранных дел, юстиции, государственных имуществ: П. О. Арцимович, К. К. Грот, С. И. Зарудный, В. А. Татаринов.</a:t>
            </a:r>
            <a:endParaRPr kumimoji="0" lang="ru-RU" sz="2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6" name="TextBox 5">
            <a:extLst>
              <a:ext uri="{FF2B5EF4-FFF2-40B4-BE49-F238E27FC236}">
                <a16:creationId xmlns:a16="http://schemas.microsoft.com/office/drawing/2014/main" xmlns="" id="{585D3F43-9D68-F2F5-EDE9-A4A07B28CE56}"/>
              </a:ext>
            </a:extLst>
          </p:cNvPr>
          <p:cNvSpPr txBox="1"/>
          <p:nvPr/>
        </p:nvSpPr>
        <p:spPr>
          <a:xfrm>
            <a:off x="-181706" y="-164418"/>
            <a:ext cx="10615246" cy="896079"/>
          </a:xfrm>
          <a:prstGeom prst="rect">
            <a:avLst/>
          </a:prstGeom>
          <a:noFill/>
        </p:spPr>
        <p:txBody>
          <a:bodyPr wrap="square">
            <a:spAutoFit/>
          </a:bodyPr>
          <a:lstStyle/>
          <a:p>
            <a:pPr lvl="0" algn="ctr">
              <a:lnSpc>
                <a:spcPts val="7679"/>
              </a:lnSpc>
              <a:defRPr/>
            </a:pPr>
            <a:r>
              <a:rPr lang="ru-RU" sz="2400" b="1" dirty="0">
                <a:latin typeface="Tahoma" panose="020B0604030504040204" pitchFamily="34" charset="0"/>
                <a:ea typeface="Tahoma" panose="020B0604030504040204" pitchFamily="34" charset="0"/>
                <a:cs typeface="Tahoma" panose="020B0604030504040204" pitchFamily="34" charset="0"/>
              </a:rPr>
              <a:t>Земская реформа 1864 г.</a:t>
            </a:r>
            <a:endPar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1026" name="Picture 2" descr="https://foxford.ru/uploads/tinymce_image/image/20112/1_%D0%BC%D0%B8%D0%BB%D1%8E%D1%82%D0%B8%D0%B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439" y="1210964"/>
            <a:ext cx="2794460" cy="4601545"/>
          </a:xfrm>
          <a:prstGeom prst="rect">
            <a:avLst/>
          </a:prstGeom>
          <a:noFill/>
          <a:extLst>
            <a:ext uri="{909E8E84-426E-40DD-AFC4-6F175D3DCCD1}">
              <a14:hiddenFill xmlns:a14="http://schemas.microsoft.com/office/drawing/2010/main">
                <a:solidFill>
                  <a:srgbClr val="FFFFFF"/>
                </a:solidFill>
              </a14:hiddenFill>
            </a:ext>
          </a:extLst>
        </p:spPr>
      </p:pic>
      <p:sp>
        <p:nvSpPr>
          <p:cNvPr id="4" name="Прямоугольник 3"/>
          <p:cNvSpPr/>
          <p:nvPr/>
        </p:nvSpPr>
        <p:spPr>
          <a:xfrm>
            <a:off x="5125917" y="5812509"/>
            <a:ext cx="6096000" cy="646331"/>
          </a:xfrm>
          <a:prstGeom prst="rect">
            <a:avLst/>
          </a:prstGeom>
        </p:spPr>
        <p:txBody>
          <a:bodyPr>
            <a:spAutoFit/>
          </a:bodyPr>
          <a:lstStyle/>
          <a:p>
            <a:pPr algn="ctr"/>
            <a:r>
              <a:rPr lang="ru-RU" dirty="0" smtClean="0"/>
              <a:t>Рисунок 1 – И</a:t>
            </a:r>
            <a:r>
              <a:rPr lang="ru-RU" dirty="0"/>
              <a:t>. П. </a:t>
            </a:r>
            <a:r>
              <a:rPr lang="ru-RU" dirty="0" err="1"/>
              <a:t>Пожалостин</a:t>
            </a:r>
            <a:r>
              <a:rPr lang="ru-RU" dirty="0"/>
              <a:t>. </a:t>
            </a:r>
            <a:r>
              <a:rPr lang="ru-RU" dirty="0" err="1"/>
              <a:t>Милютин</a:t>
            </a:r>
            <a:r>
              <a:rPr lang="ru-RU" dirty="0"/>
              <a:t> Николай Алексеевич. Гравюра</a:t>
            </a:r>
          </a:p>
        </p:txBody>
      </p:sp>
    </p:spTree>
    <p:extLst>
      <p:ext uri="{BB962C8B-B14F-4D97-AF65-F5344CB8AC3E}">
        <p14:creationId xmlns:p14="http://schemas.microsoft.com/office/powerpoint/2010/main" val="117661683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7</a:t>
            </a:r>
          </a:p>
        </p:txBody>
      </p:sp>
      <p:sp>
        <p:nvSpPr>
          <p:cNvPr id="2" name="Прямоугольник 1">
            <a:extLst>
              <a:ext uri="{FF2B5EF4-FFF2-40B4-BE49-F238E27FC236}">
                <a16:creationId xmlns:a16="http://schemas.microsoft.com/office/drawing/2014/main" xmlns="" id="{19232D62-BE5A-97DA-93C1-8D79BA0361C3}"/>
              </a:ext>
            </a:extLst>
          </p:cNvPr>
          <p:cNvSpPr/>
          <p:nvPr/>
        </p:nvSpPr>
        <p:spPr>
          <a:xfrm>
            <a:off x="106995" y="742239"/>
            <a:ext cx="7879323" cy="6001643"/>
          </a:xfrm>
          <a:prstGeom prst="rect">
            <a:avLst/>
          </a:prstGeom>
        </p:spPr>
        <p:txBody>
          <a:bodyPr wrap="square">
            <a:spAutoFit/>
          </a:bodyPr>
          <a:lstStyle/>
          <a:p>
            <a:pPr lvl="0" algn="just">
              <a:defRPr/>
            </a:pPr>
            <a:r>
              <a:rPr lang="ru-RU" sz="1200" dirty="0">
                <a:solidFill>
                  <a:prstClr val="white"/>
                </a:solidFill>
                <a:latin typeface="Century Gothic" panose="020B0502020202020204" pitchFamily="34" charset="0"/>
              </a:rPr>
              <a:t>В марте 1863 г. был разработан проект «Положения о губернских и уездных земских учреждениях». После обсуждения проекта в Государственном совете 1 января 1864 г. он был утвержден Александром II. Согласно этому закону создавались земские учреждения, состоявшие из распорядительных органов (губернских и уездных земских собраний) и исполнительных (губернских и уездных земских управ).</a:t>
            </a:r>
          </a:p>
          <a:p>
            <a:pPr lvl="0" algn="just">
              <a:defRPr/>
            </a:pPr>
            <a:endParaRPr lang="ru-RU" sz="1200" dirty="0">
              <a:solidFill>
                <a:prstClr val="white"/>
              </a:solidFill>
              <a:latin typeface="Century Gothic" panose="020B0502020202020204" pitchFamily="34" charset="0"/>
            </a:endParaRPr>
          </a:p>
          <a:p>
            <a:pPr lvl="0" algn="just">
              <a:defRPr/>
            </a:pPr>
            <a:r>
              <a:rPr lang="ru-RU" sz="1200" dirty="0">
                <a:solidFill>
                  <a:prstClr val="white"/>
                </a:solidFill>
                <a:latin typeface="Century Gothic" panose="020B0502020202020204" pitchFamily="34" charset="0"/>
              </a:rPr>
              <a:t>Избиратели делились на три курии: уездные землевладельцы, городские избиратели и выборные от сельских обществ. В состав первой курии входили землевладельцы, имевшие не менее 200 десятин земли, владельцы недвижимой собственностью на сумму более 15 тыс. руб., и обладатели годового дохода более 6 тыс. рублей. Избирателями второй курии являлись купцы всех трех гильдий, владевшие недвижимым имуществом на сумму не менее 500 руб., и владельцы промышленных предприятий с годовым оборотом не ниже 6 тыс. руб. Выборщиками третьей курии были крестьяне. Выборы по этой курии были многостепенными: от каждого сельского общества избирались представители на волостные сходы, которые избирали выборщиков, а те уже избирали гласных в уездные земские собрания. На уездных земских собраниях избирались представители губернского земского собрания</a:t>
            </a:r>
            <a:r>
              <a:rPr lang="ru-RU" sz="1200" dirty="0" smtClean="0">
                <a:solidFill>
                  <a:prstClr val="white"/>
                </a:solidFill>
                <a:latin typeface="Century Gothic" panose="020B0502020202020204" pitchFamily="34" charset="0"/>
              </a:rPr>
              <a:t>.</a:t>
            </a:r>
            <a:endParaRPr lang="ru-RU" sz="1200" dirty="0">
              <a:solidFill>
                <a:prstClr val="white"/>
              </a:solidFill>
              <a:latin typeface="Century Gothic" panose="020B0502020202020204" pitchFamily="34" charset="0"/>
            </a:endParaRPr>
          </a:p>
          <a:p>
            <a:pPr lvl="0" algn="just">
              <a:defRPr/>
            </a:pPr>
            <a:endParaRPr lang="ru-RU" sz="1200" dirty="0">
              <a:solidFill>
                <a:prstClr val="white"/>
              </a:solidFill>
              <a:latin typeface="Century Gothic" panose="020B0502020202020204" pitchFamily="34" charset="0"/>
            </a:endParaRPr>
          </a:p>
          <a:p>
            <a:pPr lvl="0" algn="just">
              <a:defRPr/>
            </a:pPr>
            <a:r>
              <a:rPr lang="ru-RU" sz="1200" dirty="0">
                <a:solidFill>
                  <a:prstClr val="white"/>
                </a:solidFill>
                <a:latin typeface="Century Gothic" panose="020B0502020202020204" pitchFamily="34" charset="0"/>
              </a:rPr>
              <a:t>Председателями уездного и губернского земских собраний являлись предводители дворянства. Председатели управ избирались на земских собраниях, затем председателя уездной земской управы утверждал губернатор, а губернской управы  министр внутренних дел. Причем губернатор и министр внутренних дел могли приостановить исполнение постановлений земского собрания.</a:t>
            </a:r>
          </a:p>
          <a:p>
            <a:pPr lvl="0" algn="just">
              <a:defRPr/>
            </a:pPr>
            <a:endParaRPr lang="ru-RU" sz="1200" dirty="0">
              <a:solidFill>
                <a:prstClr val="white"/>
              </a:solidFill>
              <a:latin typeface="Century Gothic" panose="020B0502020202020204" pitchFamily="34" charset="0"/>
            </a:endParaRPr>
          </a:p>
          <a:p>
            <a:pPr lvl="0" algn="just">
              <a:defRPr/>
            </a:pPr>
            <a:r>
              <a:rPr lang="ru-RU" sz="1200" dirty="0">
                <a:solidFill>
                  <a:prstClr val="white"/>
                </a:solidFill>
                <a:latin typeface="Century Gothic" panose="020B0502020202020204" pitchFamily="34" charset="0"/>
              </a:rPr>
              <a:t>Земства не имели политических функций. В их компетенцию входили хозяйственные вопросы местного значения: устройство и содержание местных путей сообщения, земской почты, школ, больниц, богаделен и приютов; «попечение» о местной торговле и промышленности, обеспечение народного продовольствия, содержание местных тюрем, сбор налогов на местные нужды.</a:t>
            </a:r>
          </a:p>
          <a:p>
            <a:pPr lvl="0" algn="just">
              <a:defRPr/>
            </a:pPr>
            <a:endParaRPr lang="ru-RU" sz="1200" dirty="0">
              <a:solidFill>
                <a:prstClr val="white"/>
              </a:solidFill>
              <a:latin typeface="Century Gothic" panose="020B0502020202020204" pitchFamily="34" charset="0"/>
            </a:endParaRPr>
          </a:p>
          <a:p>
            <a:pPr lvl="0" algn="just">
              <a:defRPr/>
            </a:pPr>
            <a:r>
              <a:rPr lang="ru-RU" sz="1200" dirty="0">
                <a:solidFill>
                  <a:prstClr val="white"/>
                </a:solidFill>
                <a:latin typeface="Century Gothic" panose="020B0502020202020204" pitchFamily="34" charset="0"/>
              </a:rPr>
              <a:t>В составе земств преобладали дворяне. В уездных земских собраниях они составляли 42 %, в то время как крестьяне  38 %, купцы  10 %, духовенство  6,5 %, прочие  3 %. В уездных земских управах дворян было 55,5 %, крестьян  31 %, купцов, духовенства и прочих  13,6 %. В губернских земских собраниях дворяне составляли 74 %, крестьяне  10,6 %, прочие  15 %. В губернских земских управах дворян было 89,5 %, крестьян  1,5 %, прочих  9 % .</a:t>
            </a:r>
            <a:endParaRPr kumimoji="0" lang="ru-RU" sz="1200" b="0" i="0" u="none" strike="noStrike" kern="1200" cap="none" spc="0" normalizeH="0" baseline="0" noProof="0" dirty="0">
              <a:ln>
                <a:noFill/>
              </a:ln>
              <a:solidFill>
                <a:prstClr val="white"/>
              </a:solidFill>
              <a:effectLst/>
              <a:uLnTx/>
              <a:uFillTx/>
              <a:latin typeface="Century Gothic" panose="020B0502020202020204" pitchFamily="34" charset="0"/>
            </a:endParaRP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418"/>
            <a:ext cx="10433540" cy="906658"/>
          </a:xfrm>
          <a:prstGeom prst="rect">
            <a:avLst/>
          </a:prstGeom>
          <a:noFill/>
        </p:spPr>
        <p:txBody>
          <a:bodyPr wrap="square">
            <a:spAutoFit/>
          </a:bodyPr>
          <a:lstStyle/>
          <a:p>
            <a:pPr lvl="0" algn="ctr">
              <a:lnSpc>
                <a:spcPts val="7679"/>
              </a:lnSpc>
              <a:defRPr/>
            </a:pPr>
            <a:r>
              <a:rPr lang="ru-RU" sz="2400" b="1" dirty="0">
                <a:solidFill>
                  <a:prstClr val="white"/>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Земская реформа 1864 г.</a:t>
            </a:r>
            <a:endPar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2050" name="Picture 2" descr="https://foxford.ru/uploads/tinymce_image/image/20114/4_%D0%B7%D0%B5%D0%BC%D1%81%D1%82%D0%B2%D0%BE_%D0%BE%D0%B1%D0%B5%D0%B4%D0%B0%D0%B5%D1%8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3313" y="1700664"/>
            <a:ext cx="3845974" cy="3129121"/>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8093313" y="4898109"/>
            <a:ext cx="3845974" cy="646331"/>
          </a:xfrm>
          <a:prstGeom prst="rect">
            <a:avLst/>
          </a:prstGeom>
        </p:spPr>
        <p:txBody>
          <a:bodyPr wrap="square">
            <a:spAutoFit/>
          </a:bodyPr>
          <a:lstStyle/>
          <a:p>
            <a:pPr algn="ctr"/>
            <a:r>
              <a:rPr lang="ru-RU" dirty="0" smtClean="0"/>
              <a:t>Рисунок 2 </a:t>
            </a:r>
            <a:r>
              <a:rPr lang="ru-RU" dirty="0"/>
              <a:t>– Г. Г. Мясоедов. Земство обедает</a:t>
            </a:r>
          </a:p>
        </p:txBody>
      </p:sp>
    </p:spTree>
    <p:extLst>
      <p:ext uri="{BB962C8B-B14F-4D97-AF65-F5344CB8AC3E}">
        <p14:creationId xmlns:p14="http://schemas.microsoft.com/office/powerpoint/2010/main" val="184617701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8</a:t>
            </a:r>
          </a:p>
        </p:txBody>
      </p:sp>
      <p:sp>
        <p:nvSpPr>
          <p:cNvPr id="2" name="Прямоугольник 1">
            <a:extLst>
              <a:ext uri="{FF2B5EF4-FFF2-40B4-BE49-F238E27FC236}">
                <a16:creationId xmlns:a16="http://schemas.microsoft.com/office/drawing/2014/main" xmlns="" id="{19232D62-BE5A-97DA-93C1-8D79BA0361C3}"/>
              </a:ext>
            </a:extLst>
          </p:cNvPr>
          <p:cNvSpPr/>
          <p:nvPr/>
        </p:nvSpPr>
        <p:spPr>
          <a:xfrm>
            <a:off x="157329" y="1202001"/>
            <a:ext cx="7241761" cy="5222007"/>
          </a:xfrm>
          <a:prstGeom prst="rect">
            <a:avLst/>
          </a:prstGeom>
        </p:spPr>
        <p:txBody>
          <a:bodyPr wrap="square">
            <a:spAutoFit/>
          </a:bodyPr>
          <a:lstStyle/>
          <a:p>
            <a:pPr lvl="0" algn="just">
              <a:lnSpc>
                <a:spcPct val="150000"/>
              </a:lnSpc>
              <a:defRPr/>
            </a:pPr>
            <a:r>
              <a:rPr lang="ru-RU" sz="1400" dirty="0">
                <a:solidFill>
                  <a:prstClr val="white"/>
                </a:solidFill>
                <a:latin typeface="Century Gothic" panose="020B0502020202020204" pitchFamily="34" charset="0"/>
                <a:ea typeface="Tahoma" panose="020B0604030504040204" pitchFamily="34" charset="0"/>
                <a:cs typeface="Tahoma" panose="020B0604030504040204" pitchFamily="34" charset="0"/>
              </a:rPr>
              <a:t>Отсутствие государственной поддержки отрицательно сказывалось на деятельности земств, тормозило решение местных вопросов. С 1866 г. губернаторы имели право отказывать в утверждении любого избранного земством должностного лица. В 1867 г. были запрещены сношения между земствами разных губерний. Ограничивалась гласность и публичность заседаний. Земства были созданы не повсеместно. К 1875 г. они имелись только в 34 губерниях.</a:t>
            </a:r>
          </a:p>
          <a:p>
            <a:pPr lvl="0" algn="just">
              <a:lnSpc>
                <a:spcPct val="150000"/>
              </a:lnSpc>
              <a:defRPr/>
            </a:pPr>
            <a:endParaRPr lang="ru-RU" sz="1400" dirty="0">
              <a:solidFill>
                <a:prstClr val="white"/>
              </a:solidFill>
              <a:latin typeface="Century Gothic" panose="020B0502020202020204" pitchFamily="34" charset="0"/>
              <a:ea typeface="Tahoma" panose="020B0604030504040204" pitchFamily="34" charset="0"/>
              <a:cs typeface="Tahoma" panose="020B0604030504040204" pitchFamily="34" charset="0"/>
            </a:endParaRPr>
          </a:p>
          <a:p>
            <a:pPr lvl="0" algn="just">
              <a:lnSpc>
                <a:spcPct val="150000"/>
              </a:lnSpc>
              <a:defRPr/>
            </a:pPr>
            <a:r>
              <a:rPr lang="ru-RU" sz="1400" dirty="0">
                <a:solidFill>
                  <a:prstClr val="white"/>
                </a:solidFill>
                <a:latin typeface="Century Gothic" panose="020B0502020202020204" pitchFamily="34" charset="0"/>
                <a:ea typeface="Tahoma" panose="020B0604030504040204" pitchFamily="34" charset="0"/>
                <a:cs typeface="Tahoma" panose="020B0604030504040204" pitchFamily="34" charset="0"/>
              </a:rPr>
              <a:t>Однако даже в этих условиях земства сыграли важную роль в решении местных хозяйственных проблем. К концу 1880 г. в селе было открыто 12 тыс. земских школ. Земские учителя несли просвещение в русскую деревню. Велика была роль земств в расширении сети медицинских учреждений, статистическом изучении состояния народного хозяйства и решении других социальных вопросов российской провинции. Земские врачи оказывали квалифицированную помощь селянам, статистики исследовали положение и нужды крестьянства.</a:t>
            </a:r>
            <a:endParaRPr kumimoji="0" lang="ru-RU" sz="1400" b="0" i="0" u="none" strike="noStrike" kern="1200" cap="none" spc="0" normalizeH="0" baseline="0" noProof="0" dirty="0">
              <a:ln>
                <a:noFill/>
              </a:ln>
              <a:solidFill>
                <a:prstClr val="white"/>
              </a:solidFill>
              <a:effectLst/>
              <a:uLnTx/>
              <a:uFillTx/>
              <a:latin typeface="Century Gothic" panose="020B050202020202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xmlns="" id="{585D3F43-9D68-F2F5-EDE9-A4A07B28CE56}"/>
              </a:ext>
            </a:extLst>
          </p:cNvPr>
          <p:cNvSpPr txBox="1"/>
          <p:nvPr/>
        </p:nvSpPr>
        <p:spPr>
          <a:xfrm>
            <a:off x="0" y="-164418"/>
            <a:ext cx="10433540" cy="896079"/>
          </a:xfrm>
          <a:prstGeom prst="rect">
            <a:avLst/>
          </a:prstGeom>
          <a:noFill/>
        </p:spPr>
        <p:txBody>
          <a:bodyPr wrap="square">
            <a:spAutoFit/>
          </a:bodyPr>
          <a:lstStyle/>
          <a:p>
            <a:pPr algn="ctr">
              <a:lnSpc>
                <a:spcPts val="7679"/>
              </a:lnSpc>
              <a:defRPr/>
            </a:pPr>
            <a:r>
              <a:rPr lang="ru-RU"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Земская реформа 1864 г.</a:t>
            </a:r>
            <a:endPar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endParaRPr>
          </a:p>
        </p:txBody>
      </p:sp>
      <p:pic>
        <p:nvPicPr>
          <p:cNvPr id="3074" name="Picture 2" descr="https://foxford.ru/uploads/tinymce_image/image/33649/%D0%B2%D1%80%D0%B0%D1%8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157" y="1787105"/>
            <a:ext cx="4341377" cy="2885564"/>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угольник 6"/>
          <p:cNvSpPr/>
          <p:nvPr/>
        </p:nvSpPr>
        <p:spPr>
          <a:xfrm>
            <a:off x="7596157" y="4672669"/>
            <a:ext cx="4341377" cy="923330"/>
          </a:xfrm>
          <a:prstGeom prst="rect">
            <a:avLst/>
          </a:prstGeom>
        </p:spPr>
        <p:txBody>
          <a:bodyPr wrap="square">
            <a:spAutoFit/>
          </a:bodyPr>
          <a:lstStyle/>
          <a:p>
            <a:pPr algn="ctr"/>
            <a:r>
              <a:rPr lang="ru-RU" dirty="0" smtClean="0"/>
              <a:t>Рисунок 3 </a:t>
            </a:r>
            <a:r>
              <a:rPr lang="ru-RU" dirty="0"/>
              <a:t>– И. И. Творожников. Бездорожье в Тверской губернии. Земский врач.</a:t>
            </a:r>
          </a:p>
        </p:txBody>
      </p:sp>
    </p:spTree>
    <p:extLst>
      <p:ext uri="{BB962C8B-B14F-4D97-AF65-F5344CB8AC3E}">
        <p14:creationId xmlns:p14="http://schemas.microsoft.com/office/powerpoint/2010/main" val="3220392937"/>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1245</TotalTime>
  <Words>7070</Words>
  <Application>Microsoft Office PowerPoint</Application>
  <PresentationFormat>Широкоэкранный</PresentationFormat>
  <Paragraphs>340</Paragraphs>
  <Slides>48</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48</vt:i4>
      </vt:variant>
    </vt:vector>
  </HeadingPairs>
  <TitlesOfParts>
    <vt:vector size="56" baseType="lpstr">
      <vt:lpstr>Arial</vt:lpstr>
      <vt:lpstr>Calibri</vt:lpstr>
      <vt:lpstr>Century Gothic</vt:lpstr>
      <vt:lpstr>Tahoma</vt:lpstr>
      <vt:lpstr>Times New Roman</vt:lpstr>
      <vt:lpstr>Wingdings</vt:lpstr>
      <vt:lpstr>Wingdings 3</vt:lpstr>
      <vt:lpstr>Ион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Андрей Заболотный</cp:lastModifiedBy>
  <cp:revision>127</cp:revision>
  <dcterms:created xsi:type="dcterms:W3CDTF">2022-10-27T16:31:09Z</dcterms:created>
  <dcterms:modified xsi:type="dcterms:W3CDTF">2023-01-13T21:52:19Z</dcterms:modified>
</cp:coreProperties>
</file>