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75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93" r:id="rId6"/>
    <p:sldId id="261" r:id="rId7"/>
    <p:sldId id="271" r:id="rId8"/>
    <p:sldId id="270" r:id="rId9"/>
    <p:sldId id="269" r:id="rId10"/>
    <p:sldId id="267" r:id="rId11"/>
    <p:sldId id="268" r:id="rId12"/>
    <p:sldId id="266" r:id="rId13"/>
    <p:sldId id="262" r:id="rId14"/>
    <p:sldId id="265" r:id="rId15"/>
    <p:sldId id="264" r:id="rId16"/>
    <p:sldId id="263" r:id="rId17"/>
    <p:sldId id="280" r:id="rId18"/>
    <p:sldId id="279" r:id="rId19"/>
    <p:sldId id="278" r:id="rId20"/>
    <p:sldId id="272" r:id="rId21"/>
    <p:sldId id="277" r:id="rId22"/>
    <p:sldId id="274" r:id="rId23"/>
    <p:sldId id="275" r:id="rId24"/>
    <p:sldId id="276" r:id="rId25"/>
    <p:sldId id="287" r:id="rId26"/>
    <p:sldId id="283" r:id="rId27"/>
    <p:sldId id="284" r:id="rId28"/>
    <p:sldId id="292" r:id="rId29"/>
    <p:sldId id="286" r:id="rId30"/>
    <p:sldId id="291" r:id="rId31"/>
    <p:sldId id="297" r:id="rId32"/>
    <p:sldId id="296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42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F6605-60BD-C3CA-8391-6DDFFFBD1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6AA86-5F18-912D-C4EE-F0883F9F1B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ADD54-3C0F-8C4A-A4E4-88E8DD4BC3C0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64743-29EE-2981-4ED1-376DC20FF7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783B-4532-A81D-D76D-D6583303F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3270-503F-934D-9EC8-24A2CA91F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71294-058C-B249-8E0F-A2DB11553108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1B757-15DA-CD45-B7AB-A8A854D65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Justify here why we should be using Propensity score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1B757-15DA-CD45-B7AB-A8A854D65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C027CD-83B4-4343-D67D-1107D13E71DD}"/>
              </a:ext>
            </a:extLst>
          </p:cNvPr>
          <p:cNvSpPr/>
          <p:nvPr userDrawn="1"/>
        </p:nvSpPr>
        <p:spPr bwMode="auto">
          <a:xfrm rot="10800000" flipH="1" flipV="1">
            <a:off x="8151279" y="1685652"/>
            <a:ext cx="3123268" cy="42560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D2B1396-2CD9-9EDA-0B9B-1D18EE8F9407}"/>
              </a:ext>
            </a:extLst>
          </p:cNvPr>
          <p:cNvSpPr/>
          <p:nvPr userDrawn="1"/>
        </p:nvSpPr>
        <p:spPr bwMode="auto">
          <a:xfrm flipH="1" flipV="1">
            <a:off x="905258" y="896869"/>
            <a:ext cx="3123268" cy="42560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96BC8E-3086-FF40-978E-BC858D69F021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235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47E-F48F-5747-8AD0-50537B70F61A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BEFC7-3ABF-BD4E-D777-72F16E19F83A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4BE02D-E570-757B-EBDD-3562CB193F79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EF5337A2-897F-1BE4-66AA-A2CF6C61CDB2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5715A221-734C-9651-B898-3DDCB5573E3A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7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0FCE-5C5F-BF4D-AE51-963A3845A54E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6F535-EE6E-CC52-8EF5-A38D6F1F2E9E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A4B9D1-1776-FE28-9437-39E2612891A2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140B1A53-A9F3-0A91-C427-6E112A041B70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77BC23AE-8A2F-BD9E-3730-7C1C3D40C928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127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5246-0AB7-394A-AF91-D4F8DF7B771F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37DF8-2A2B-36E7-7ABC-92FFF6317A88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BF332-C948-29F7-5425-FB7BA39412DC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DD9D24A8-7FA2-C91A-55C3-F0125103AE39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16B0937D-0A9C-1EEB-05F5-0542E84545B8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096-6F63-7D49-8CF5-A04116C44EBB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568E3-3C40-20D8-9F56-057414C1A033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87128F-CA88-798E-1D89-0D99C4A2D2FF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8BA59506-DF84-BA7A-8562-38C2F8F63A1E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9B32EF60-0D90-1688-D935-31DA4612683F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71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0FE47A-A66F-824B-A05E-CAF2C25AFA3A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140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CE8-3571-6744-81EA-923972D2CFD7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5A9B5-7F4C-F442-C8E8-367837913904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EAD930-BD90-F537-998B-59802589A9C0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7C9EAFC1-DE51-EE56-B8E7-D0B6F6AD5F9B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00889F28-0A4F-EAB7-69D5-BB41B8AA2DCD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7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4CEF-7D96-EE40-9812-C97BFE9B0CC7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A18AD2-1858-F160-DD7C-1BC833E0A711}"/>
              </a:ext>
            </a:extLst>
          </p:cNvPr>
          <p:cNvSpPr/>
          <p:nvPr userDrawn="1"/>
        </p:nvSpPr>
        <p:spPr>
          <a:xfrm>
            <a:off x="348790" y="9427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94D94-2737-9B29-4A48-9E11B2DE7F1C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D1A4FA37-0942-8582-2D91-FC1B3A10EAE8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73912C37-91E4-8B4D-31D7-387A993747BE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35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A15C-023C-CF45-AF0D-1490603EA04B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D2545-715A-A15C-DBBC-E58C6C3902FA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95FA16-D66D-EDED-B14E-EB310D431484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F7DE1588-FC3F-7BC5-5BA8-9F65858ADB77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D1D472AF-CFD8-36B9-B43F-7068E1708F58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3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636F-E42F-3D42-8C21-AA09EB264F05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A2D16-CF75-FDAF-7068-B2F9232D50FA}"/>
              </a:ext>
            </a:extLst>
          </p:cNvPr>
          <p:cNvSpPr/>
          <p:nvPr userDrawn="1"/>
        </p:nvSpPr>
        <p:spPr>
          <a:xfrm>
            <a:off x="348790" y="0"/>
            <a:ext cx="8684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DE8550-3619-EC20-0ACD-52EAA94818C5}"/>
              </a:ext>
            </a:extLst>
          </p:cNvPr>
          <p:cNvGrpSpPr/>
          <p:nvPr userDrawn="1"/>
        </p:nvGrpSpPr>
        <p:grpSpPr>
          <a:xfrm>
            <a:off x="11368726" y="-1"/>
            <a:ext cx="823274" cy="1282046"/>
            <a:chOff x="11368726" y="-1"/>
            <a:chExt cx="823274" cy="1282046"/>
          </a:xfrm>
        </p:grpSpPr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410CD76F-6AB7-2558-7252-FC7C3EC20589}"/>
                </a:ext>
              </a:extLst>
            </p:cNvPr>
            <p:cNvSpPr/>
            <p:nvPr userDrawn="1"/>
          </p:nvSpPr>
          <p:spPr>
            <a:xfrm rot="10800000">
              <a:off x="11368726" y="-1"/>
              <a:ext cx="823274" cy="1282046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5AE71CC0-D2D6-C73C-F778-4463230FA82E}"/>
                </a:ext>
              </a:extLst>
            </p:cNvPr>
            <p:cNvSpPr/>
            <p:nvPr userDrawn="1"/>
          </p:nvSpPr>
          <p:spPr>
            <a:xfrm rot="10800000">
              <a:off x="11497559" y="0"/>
              <a:ext cx="691301" cy="1112363"/>
            </a:xfrm>
            <a:prstGeom prst="triangle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079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3CA4F5-6C4A-0845-A0AD-6740C3D9A0DD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7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47836-C63B-404F-85FA-EA406DAE96C1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43670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C47836-C63B-404F-85FA-EA406DAE96C1}" type="datetime1">
              <a:rPr lang="en-US" smtClean="0"/>
              <a:t>7/18/23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31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mazon.com/packages/Statanomics/blobs/mainline/--/causal_inference_cc/MLU%20Tech%20Talks/HTE%20Models%20Update%20simulation%20part.ipynb" TargetMode="External"/><Relationship Id="rId2" Type="http://schemas.openxmlformats.org/officeDocument/2006/relationships/hyperlink" Target="https://code.amazon.com/packages/Statanomics/blobs/mainline/--/causal_inference_cc/MLU%20Tech%20Talks/HTE%20Models%20-%20Overview%20and%20Some%20Best%20Practice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quip-amazon.com/ZAYFAHliSezZ/Recommendation-Completions-Individual-Treatment-Effects-Proof-of-Concept" TargetMode="External"/><Relationship Id="rId3" Type="http://schemas.openxmlformats.org/officeDocument/2006/relationships/hyperlink" Target="https://amazon.awsapps.com/workdocs/index.html#/document/ddf25c6b9e78d660e4bc6a609921b676b3712c9a688f52863149e5c5f2dfda94" TargetMode="External"/><Relationship Id="rId7" Type="http://schemas.openxmlformats.org/officeDocument/2006/relationships/hyperlink" Target="https://w.amazon.com/bin/view/Ads_Marketing_Science/ADSI/Post-Completio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mazon.awsapps.com/workdocs/index.html#/document/7507d34bce8335e569040de59cc5d577772ef6fb2093d0071d33aa8f8603d2e0" TargetMode="External"/><Relationship Id="rId5" Type="http://schemas.openxmlformats.org/officeDocument/2006/relationships/hyperlink" Target="https://amazon.awsapps.com/workdocs/index.html#/document/f90e901331d0bc5c15a073bd0849eff42b32e56aeb16831d7577bcc16e91f03a" TargetMode="External"/><Relationship Id="rId4" Type="http://schemas.openxmlformats.org/officeDocument/2006/relationships/hyperlink" Target="https://w.amazon.com/bin/view/Perfect_Order_Experience/Economics/POE_Econ_internal/Orthogonal_Signal_Smoothing/" TargetMode="External"/><Relationship Id="rId9" Type="http://schemas.openxmlformats.org/officeDocument/2006/relationships/hyperlink" Target="https://quip-amazon.com/D84yA4jbqFrW/POT-Analysis-Comparing-POT-with-ATE-Estimato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mazon.com/packages/Statanomics/blobs/mainline/--/causal_inference_cc/MLU%20Tech%20Talks/Papers/HRModel_ESRD2021_Paper.pdf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mazon.awsapps.com/workdocs/index.html#/document/dfb27adbf6c92335d23d8d34087c98388347324faa389cfc926f954098b62717" TargetMode="External"/><Relationship Id="rId5" Type="http://schemas.openxmlformats.org/officeDocument/2006/relationships/hyperlink" Target="https://drive.corp.amazon.com/documents/jinyangn@/AMLC2023/AMLC2023_GAM_updated.pdf" TargetMode="External"/><Relationship Id="rId4" Type="http://schemas.openxmlformats.org/officeDocument/2006/relationships/hyperlink" Target="https://code.amazon.com/packages/Statanomics/blobs/mainline/--/causal_inference_cc/MLU%20Tech%20Talks/Papers/HRModel_ESRD2021_Presentation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oadcast.amazon.com/videos/697979" TargetMode="External"/><Relationship Id="rId2" Type="http://schemas.openxmlformats.org/officeDocument/2006/relationships/hyperlink" Target="https://amazon.awsapps.com/workdocs/index.html#/document/226c9889c9b3fe6b82704817b36fe653c43ab069577141fe55da59261467766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amazon.com/packages/Statanomics/blobs/mainline/--/causal_inference_cc/MLU%20Tech%20Talks/Papers/LDML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de.amazon.com/packages/Statanomics/blobs/mainline/--/causal_inference_cc/MLU%20Tech%20Talks/Papers/CIV_Review_2020_final.pdf" TargetMode="External"/><Relationship Id="rId4" Type="http://schemas.openxmlformats.org/officeDocument/2006/relationships/hyperlink" Target="https://console.harmony.a2z.com/pareto/dsi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corp.amazon.com/documents/gitalo@/Projects/Aggregation/Doc/Panel_HTE.pdf" TargetMode="External"/><Relationship Id="rId2" Type="http://schemas.openxmlformats.org/officeDocument/2006/relationships/hyperlink" Target="https://quip-amazon.com/OZuIAVpldmLT/Heterogeneous-DSE-model-2022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corp.amazon.com/documents/henromer@/Recordings/Pedro%20SantAnna+GMAC+Science+Seminar+.mp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6240" TargetMode="External"/><Relationship Id="rId2" Type="http://schemas.openxmlformats.org/officeDocument/2006/relationships/hyperlink" Target="http://arxiv.org/abs/1706.034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2.01723" TargetMode="External"/><Relationship Id="rId5" Type="http://schemas.openxmlformats.org/officeDocument/2006/relationships/hyperlink" Target="https://arxiv.org/abs/2004.14497" TargetMode="External"/><Relationship Id="rId4" Type="http://schemas.openxmlformats.org/officeDocument/2006/relationships/hyperlink" Target="https://arxiv.org/abs/1712.0480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9988" TargetMode="External"/><Relationship Id="rId2" Type="http://schemas.openxmlformats.org/officeDocument/2006/relationships/hyperlink" Target="https://arxiv.org/abs/1608.0006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11408" TargetMode="External"/><Relationship Id="rId2" Type="http://schemas.openxmlformats.org/officeDocument/2006/relationships/hyperlink" Target="https://arxiv.org/abs/1610.012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9.09953" TargetMode="External"/><Relationship Id="rId4" Type="http://schemas.openxmlformats.org/officeDocument/2006/relationships/hyperlink" Target="https://arxiv.org/abs/1510.0434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A0BE-4AD0-4F09-B6DD-629F59E1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131" y="1160367"/>
            <a:ext cx="8825346" cy="4201760"/>
          </a:xfrm>
        </p:spPr>
        <p:txBody>
          <a:bodyPr>
            <a:noAutofit/>
          </a:bodyPr>
          <a:lstStyle/>
          <a:p>
            <a:pPr algn="l"/>
            <a:r>
              <a:rPr lang="en-US" sz="6000" b="1" cap="none" dirty="0"/>
              <a:t>Causal Inference: </a:t>
            </a:r>
            <a:br>
              <a:rPr lang="en-US" sz="6000" b="1" cap="none" dirty="0"/>
            </a:br>
            <a:r>
              <a:rPr lang="en-US" sz="6000" b="1" cap="none" dirty="0"/>
              <a:t>    Heterogeneous </a:t>
            </a:r>
            <a:br>
              <a:rPr lang="en-US" sz="6000" b="1" cap="none" dirty="0"/>
            </a:br>
            <a:r>
              <a:rPr lang="en-US" sz="6000" b="1" cap="none" dirty="0"/>
              <a:t>    Treatment </a:t>
            </a:r>
            <a:br>
              <a:rPr lang="en-US" sz="6000" b="1" cap="none" dirty="0"/>
            </a:br>
            <a:r>
              <a:rPr lang="en-US" sz="6000" b="1" cap="none" dirty="0"/>
              <a:t>    Effect </a:t>
            </a:r>
            <a:br>
              <a:rPr lang="en-US" sz="6000" b="1" cap="none" dirty="0"/>
            </a:br>
            <a:r>
              <a:rPr lang="en-US" sz="6000" b="1" cap="none" dirty="0"/>
              <a:t>   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9BCF-1461-4F5B-A737-FA0EFFEB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5463" y="4041871"/>
            <a:ext cx="7850406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0" i="0" dirty="0">
                <a:effectLst/>
              </a:rPr>
              <a:t>Julian Hsu (</a:t>
            </a:r>
            <a:r>
              <a:rPr lang="en-US" b="1" i="0" dirty="0">
                <a:effectLst/>
              </a:rPr>
              <a:t>@</a:t>
            </a:r>
            <a:r>
              <a:rPr lang="en-US" b="1" i="0" dirty="0" err="1">
                <a:effectLst/>
              </a:rPr>
              <a:t>hsujulia</a:t>
            </a:r>
            <a:r>
              <a:rPr lang="en-US" b="0" i="0" dirty="0">
                <a:effectLst/>
              </a:rPr>
              <a:t>)</a:t>
            </a:r>
          </a:p>
          <a:p>
            <a:pPr algn="r"/>
            <a:r>
              <a:rPr lang="en-US" b="0" i="0" dirty="0">
                <a:effectLst/>
              </a:rPr>
              <a:t>Delivery Experience (DEX) Economics</a:t>
            </a:r>
          </a:p>
          <a:p>
            <a:pPr algn="r"/>
            <a:r>
              <a:rPr lang="en-US" b="0" i="0" dirty="0">
                <a:effectLst/>
              </a:rPr>
              <a:t>You can find these slides </a:t>
            </a:r>
            <a:r>
              <a:rPr lang="en-US" b="0" i="0" u="none" strike="noStrike" dirty="0">
                <a:effectLst/>
                <a:hlinkClick r:id="rId2"/>
              </a:rPr>
              <a:t>here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dirty="0">
                <a:effectLst/>
              </a:rPr>
              <a:t>and accompanying notebook </a:t>
            </a:r>
            <a:r>
              <a:rPr lang="en-US" b="0" i="0" u="none" strike="noStrike" dirty="0">
                <a:effectLst/>
                <a:hlinkClick r:id="rId3"/>
              </a:rPr>
              <a:t>here</a:t>
            </a:r>
            <a:r>
              <a:rPr lang="en-US" b="0" i="0" dirty="0">
                <a:effectLst/>
              </a:rPr>
              <a:t>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5723C-38E8-4A0C-9CBE-CD294DF2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42" y="1578991"/>
            <a:ext cx="9337040" cy="33179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06F5A-68DD-AABC-A09C-9ADA612F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088B2-F406-45EB-BC45-E3958305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47" y="997843"/>
            <a:ext cx="8568243" cy="20807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D5DE1-DA5D-8047-CE74-AEA5518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B867094-2ADC-C59A-108D-8A4855A110B5}"/>
              </a:ext>
            </a:extLst>
          </p:cNvPr>
          <p:cNvSpPr txBox="1">
            <a:spLocks/>
          </p:cNvSpPr>
          <p:nvPr/>
        </p:nvSpPr>
        <p:spPr>
          <a:xfrm>
            <a:off x="1049338" y="3214600"/>
            <a:ext cx="9396688" cy="29795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Here at Amazon...</a:t>
            </a:r>
            <a:endParaRPr lang="en-US" sz="2000" dirty="0"/>
          </a:p>
          <a:p>
            <a:pPr lvl="1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 Perfect Order Experience (POE) team uses Orthogonal Signal Smoothing to flexibility predict variation in HTE while maintaining interpretability ( </a:t>
            </a:r>
            <a:r>
              <a:rPr lang="en-US" sz="2000" b="0" i="0" u="none" strike="noStrike" dirty="0">
                <a:effectLst/>
                <a:hlinkClick r:id="rId3"/>
              </a:rPr>
              <a:t>paper</a:t>
            </a:r>
            <a:r>
              <a:rPr lang="en-US" sz="2000" b="0" i="0" dirty="0">
                <a:effectLst/>
              </a:rPr>
              <a:t> and </a:t>
            </a:r>
            <a:r>
              <a:rPr lang="en-US" sz="2000" b="0" i="0" u="none" strike="noStrike" dirty="0">
                <a:effectLst/>
                <a:hlinkClick r:id="rId4"/>
              </a:rPr>
              <a:t>wiki</a:t>
            </a:r>
            <a:r>
              <a:rPr lang="en-US" sz="2000" b="0" i="0" dirty="0">
                <a:effectLst/>
              </a:rPr>
              <a:t> ). (POCs: @</a:t>
            </a:r>
            <a:r>
              <a:rPr lang="en-US" sz="2000" b="0" i="0" dirty="0" err="1">
                <a:effectLst/>
              </a:rPr>
              <a:t>dizeng</a:t>
            </a:r>
            <a:r>
              <a:rPr lang="en-US" sz="2000" b="0" i="0" dirty="0">
                <a:effectLst/>
              </a:rPr>
              <a:t>, @</a:t>
            </a:r>
            <a:r>
              <a:rPr lang="en-US" sz="2000" b="0" i="0" dirty="0" err="1">
                <a:effectLst/>
              </a:rPr>
              <a:t>chhrajul</a:t>
            </a:r>
            <a:r>
              <a:rPr lang="en-US" sz="2000" b="0" i="0" dirty="0">
                <a:effectLst/>
              </a:rPr>
              <a:t>)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Ads Economics uses Gaussian processes to estimate counterfactual models (</a:t>
            </a:r>
            <a:r>
              <a:rPr lang="en-US" sz="2000" b="0" i="0" u="none" strike="noStrike" dirty="0">
                <a:effectLst/>
                <a:hlinkClick r:id="rId5"/>
              </a:rPr>
              <a:t>paper</a:t>
            </a:r>
            <a:r>
              <a:rPr lang="en-US" sz="2000" b="0" i="0" dirty="0">
                <a:effectLst/>
              </a:rPr>
              <a:t> and </a:t>
            </a:r>
            <a:r>
              <a:rPr lang="en-US" sz="2000" b="0" i="0" u="none" strike="noStrike" dirty="0">
                <a:effectLst/>
                <a:hlinkClick r:id="rId6"/>
              </a:rPr>
              <a:t>poster</a:t>
            </a:r>
            <a:r>
              <a:rPr lang="en-US" sz="2000" b="0" i="0" dirty="0">
                <a:effectLst/>
              </a:rPr>
              <a:t> ), using them to measure the DSI of completing queries at the advertiser level ( </a:t>
            </a:r>
            <a:r>
              <a:rPr lang="en-US" sz="2000" b="0" i="0" u="none" strike="noStrike" dirty="0">
                <a:effectLst/>
                <a:hlinkClick r:id="rId7"/>
              </a:rPr>
              <a:t>wiki</a:t>
            </a:r>
            <a:r>
              <a:rPr lang="en-US" sz="2000" b="0" i="0" dirty="0">
                <a:effectLst/>
              </a:rPr>
              <a:t> and </a:t>
            </a:r>
            <a:r>
              <a:rPr lang="en-US" sz="2000" b="0" i="0" u="none" strike="noStrike" dirty="0">
                <a:effectLst/>
                <a:hlinkClick r:id="rId8"/>
              </a:rPr>
              <a:t>paper</a:t>
            </a:r>
            <a:r>
              <a:rPr lang="en-US" sz="2000" b="0" i="0" dirty="0">
                <a:effectLst/>
              </a:rPr>
              <a:t> ). (POC: @</a:t>
            </a:r>
            <a:r>
              <a:rPr lang="en-US" sz="2000" b="0" i="0" dirty="0" err="1">
                <a:effectLst/>
              </a:rPr>
              <a:t>grezgerm</a:t>
            </a:r>
            <a:r>
              <a:rPr lang="en-US" sz="2000" b="0" i="0" dirty="0">
                <a:effectLst/>
              </a:rPr>
              <a:t>)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Ads Economics estimates HTE ads incrementality by estimating</a:t>
            </a: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Probability of Treatment given Outcome (POT) and leverages Bayes rule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(</a:t>
            </a:r>
            <a:r>
              <a:rPr lang="en-US" sz="2000" b="0" i="0" u="none" strike="noStrike" dirty="0">
                <a:effectLst/>
                <a:hlinkClick r:id="rId9"/>
              </a:rPr>
              <a:t>paper</a:t>
            </a:r>
            <a:r>
              <a:rPr lang="en-US" sz="2000" b="0" i="0" dirty="0">
                <a:effectLst/>
              </a:rPr>
              <a:t>). (POC: @</a:t>
            </a:r>
            <a:r>
              <a:rPr lang="en-US" sz="2000" b="0" i="0" dirty="0" err="1">
                <a:effectLst/>
              </a:rPr>
              <a:t>shyurya</a:t>
            </a:r>
            <a:r>
              <a:rPr lang="en-US" sz="2000" b="0" i="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44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D30B5-3618-4309-9C25-C00302AE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04" y="1203944"/>
            <a:ext cx="9050824" cy="34521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EDF62-C04A-EF80-BC0E-E3814880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5323D-1658-4FBC-97B1-2D3FC3AE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79" y="925104"/>
            <a:ext cx="9161303" cy="47035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5AF06-275D-A34B-ED68-BE67745D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B5C0B-E239-49DE-A708-6E760684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85" y="1268926"/>
            <a:ext cx="9231808" cy="4099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04834-AE22-B5D8-AB6B-A3B5EBA8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9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6BF39-535E-4238-8CC8-67EBD3E8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2" y="935205"/>
            <a:ext cx="8949858" cy="49875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9497D-A18A-6D36-943C-92775A83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3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E1220-23BD-44C1-A9CD-E42DD235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9" y="1434992"/>
            <a:ext cx="9166740" cy="42234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57835-2831-B6F5-7955-6787D731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9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F9F8B-59D9-45E6-8E1A-173614CBF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14"/>
          <a:stretch/>
        </p:blipFill>
        <p:spPr>
          <a:xfrm>
            <a:off x="705862" y="790709"/>
            <a:ext cx="8647604" cy="24593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4DC88-5FC2-E931-D76C-107D75E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ADB6758-FDDF-9013-6A94-10DD31722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1684" y="3250096"/>
                <a:ext cx="8321052" cy="29795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SzPct val="150000"/>
                  <a:buFont typeface="Arial" panose="020B0604020202020204" pitchFamily="34" charset="0"/>
                  <a:buChar char="•"/>
                </a:pPr>
                <a:r>
                  <a:rPr lang="en-US" sz="2000" b="1" i="0" dirty="0">
                    <a:effectLst/>
                  </a:rPr>
                  <a:t>Here at Amazon...</a:t>
                </a:r>
                <a:endParaRPr lang="en-US" sz="2000" dirty="0"/>
              </a:p>
              <a:p>
                <a:pPr lvl="1">
                  <a:buClr>
                    <a:schemeClr val="tx1"/>
                  </a:buClr>
                  <a:buSzPct val="15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"Heterogeneous Residuals" model does more flexible </a:t>
                </a:r>
                <a:r>
                  <a:rPr lang="en-US" sz="2000" dirty="0" err="1"/>
                  <a:t>residualization</a:t>
                </a:r>
                <a:r>
                  <a:rPr lang="en-US" sz="2000" dirty="0"/>
                  <a:t> by treating HTE as a multiple treatment effects problem (</a:t>
                </a:r>
                <a:r>
                  <a:rPr lang="en-US" sz="2000" dirty="0">
                    <a:hlinkClick r:id="rId3"/>
                  </a:rPr>
                  <a:t>paper</a:t>
                </a:r>
                <a:r>
                  <a:rPr lang="en-US" sz="2000" dirty="0"/>
                  <a:t> / </a:t>
                </a:r>
                <a:r>
                  <a:rPr lang="en-US" sz="2000" dirty="0">
                    <a:hlinkClick r:id="rId4"/>
                  </a:rPr>
                  <a:t>slides</a:t>
                </a:r>
                <a:r>
                  <a:rPr lang="en-US" sz="2000" dirty="0"/>
                  <a:t> ). (POC: @</a:t>
                </a:r>
                <a:r>
                  <a:rPr lang="en-US" sz="2000" dirty="0" err="1"/>
                  <a:t>hsujulia</a:t>
                </a:r>
                <a:r>
                  <a:rPr lang="en-US" sz="2000" dirty="0"/>
                  <a:t>)</a:t>
                </a:r>
              </a:p>
              <a:p>
                <a:pPr lvl="1">
                  <a:buClr>
                    <a:schemeClr val="tx1"/>
                  </a:buClr>
                  <a:buSzPct val="15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HTE Generalized Additive Model (GAM) allows more flexible but interpretable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( </a:t>
                </a:r>
                <a:r>
                  <a:rPr lang="en-US" sz="2000" dirty="0">
                    <a:hlinkClick r:id="rId5"/>
                  </a:rPr>
                  <a:t>paper</a:t>
                </a:r>
                <a:r>
                  <a:rPr lang="en-US" sz="2000" dirty="0"/>
                  <a:t> ) (POC: @</a:t>
                </a:r>
                <a:r>
                  <a:rPr lang="en-US" sz="2000" dirty="0" err="1"/>
                  <a:t>jinyangn</a:t>
                </a:r>
                <a:r>
                  <a:rPr lang="en-US" sz="2000" dirty="0"/>
                  <a:t>)</a:t>
                </a:r>
              </a:p>
              <a:p>
                <a:pPr lvl="1">
                  <a:buClr>
                    <a:schemeClr val="tx1"/>
                  </a:buClr>
                  <a:buSzPct val="150000"/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DSI 3.0 uses Principal Component Analysis (PCA) to reduce dimensionality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( </a:t>
                </a:r>
                <a:r>
                  <a:rPr lang="en-US" sz="2000" dirty="0">
                    <a:hlinkClick r:id="rId6"/>
                  </a:rPr>
                  <a:t>paper</a:t>
                </a:r>
                <a:r>
                  <a:rPr lang="en-US" sz="2000" dirty="0"/>
                  <a:t> )</a:t>
                </a:r>
              </a:p>
              <a:p>
                <a:pPr lvl="1">
                  <a:buClr>
                    <a:schemeClr val="tx1"/>
                  </a:buClr>
                  <a:buSzPct val="150000"/>
                  <a:buFont typeface="Arial" panose="020B0604020202020204" pitchFamily="34" charset="0"/>
                  <a:buChar char="•"/>
                </a:pPr>
                <a:endParaRPr lang="en-US" sz="2000" b="0" i="0" dirty="0">
                  <a:effectLst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ADB6758-FDDF-9013-6A94-10DD3172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84" y="3250096"/>
                <a:ext cx="8321052" cy="2979507"/>
              </a:xfrm>
              <a:prstGeom prst="rect">
                <a:avLst/>
              </a:prstGeom>
              <a:blipFill>
                <a:blip r:embed="rId7"/>
                <a:stretch>
                  <a:fillRect l="-1524" t="-5508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82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BCFE1-80FC-4BAA-931A-79064717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6" y="1427003"/>
            <a:ext cx="9444526" cy="34906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DE8A0-7A82-13AC-4FD1-AA3BD22F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32670-6DA0-4E02-B401-2947A2D3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15" y="1044249"/>
            <a:ext cx="9435897" cy="41989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5CF9D-D5DC-6E5B-F7BA-209DB87A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1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AC329-0EF2-E46D-E01D-CFFBBFF5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59" y="368734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DF0B-60AA-4A8D-89A4-A0954BB2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9534"/>
            <a:ext cx="9214811" cy="45588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dirty="0"/>
              <a:t>Use cases for heterogeneous treatment effects (HTE) models.</a:t>
            </a:r>
          </a:p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dirty="0"/>
              <a:t>Additional challenges compared to non-HTE models</a:t>
            </a:r>
          </a:p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dirty="0"/>
              <a:t>Showcase a few families of HTE models: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i="0" dirty="0"/>
              <a:t>T-Learners and X-Learners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i="0" dirty="0"/>
              <a:t>OLS and DML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i="0" dirty="0"/>
              <a:t>ML-driven weights: GRF</a:t>
            </a:r>
          </a:p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dirty="0"/>
              <a:t>Conclude with some recommendations and best practices.</a:t>
            </a:r>
          </a:p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dirty="0"/>
              <a:t>Other HTE presentations at Amazon: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i="0" dirty="0">
                <a:hlinkClick r:id="rId2"/>
              </a:rPr>
              <a:t>Common Mistakes in Estimating Treatment Effects: Heterogeneous and otherwise </a:t>
            </a:r>
            <a:r>
              <a:rPr lang="en-US" sz="2000" i="0" dirty="0"/>
              <a:t>(@duncang / @yuwhsieh / @dizeng)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sz="2000" i="0" dirty="0">
                <a:hlinkClick r:id="rId3"/>
              </a:rPr>
              <a:t>CATE Meta Learners </a:t>
            </a:r>
            <a:r>
              <a:rPr lang="en-US" sz="2000" i="0" dirty="0"/>
              <a:t>(@shyurya)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BF322-75A3-D104-2E93-A2AA9720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11653-2C82-4982-AAEA-CB3566D69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38"/>
          <a:stretch/>
        </p:blipFill>
        <p:spPr>
          <a:xfrm>
            <a:off x="963875" y="931028"/>
            <a:ext cx="8871536" cy="28557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86A82-1FC2-3269-F28C-674801F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2A54E76-17D0-3C2C-5E7F-FCB7B23F710F}"/>
              </a:ext>
            </a:extLst>
          </p:cNvPr>
          <p:cNvSpPr txBox="1">
            <a:spLocks/>
          </p:cNvSpPr>
          <p:nvPr/>
        </p:nvSpPr>
        <p:spPr>
          <a:xfrm>
            <a:off x="722282" y="3786810"/>
            <a:ext cx="8321052" cy="29795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Here at Amazon...</a:t>
            </a:r>
            <a:endParaRPr lang="en-US" sz="2000" dirty="0"/>
          </a:p>
          <a:p>
            <a:pPr lvl="1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Localized DSI through the Pareto tool uses K-means clustering with kernel methods to form clusters rather than a forest approach ( </a:t>
            </a:r>
            <a:r>
              <a:rPr lang="en-US" sz="2000" dirty="0">
                <a:hlinkClick r:id="rId3"/>
              </a:rPr>
              <a:t>paper</a:t>
            </a:r>
            <a:r>
              <a:rPr lang="en-US" sz="2000" dirty="0"/>
              <a:t> / </a:t>
            </a:r>
            <a:r>
              <a:rPr lang="en-US" sz="2000" dirty="0">
                <a:hlinkClick r:id="rId4"/>
              </a:rPr>
              <a:t>website</a:t>
            </a:r>
            <a:r>
              <a:rPr lang="en-US" sz="2000" dirty="0"/>
              <a:t> ) (POC: @</a:t>
            </a:r>
            <a:r>
              <a:rPr lang="en-US" sz="2000" dirty="0" err="1"/>
              <a:t>ywenting</a:t>
            </a:r>
            <a:r>
              <a:rPr lang="en-US" sz="2000" dirty="0"/>
              <a:t>)</a:t>
            </a:r>
          </a:p>
          <a:p>
            <a:pPr lvl="1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CIV estimates HTE using a similar forest approach (</a:t>
            </a:r>
            <a:r>
              <a:rPr lang="en-US" sz="2000" dirty="0">
                <a:hlinkClick r:id="rId5"/>
              </a:rPr>
              <a:t>CIV Review in 2020 Doc</a:t>
            </a:r>
            <a:r>
              <a:rPr lang="en-US" sz="2000" dirty="0"/>
              <a:t>). (POC: @</a:t>
            </a:r>
            <a:r>
              <a:rPr lang="en-US" sz="2000" dirty="0" err="1"/>
              <a:t>sufangli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80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006D17-11A1-FCEC-AAE1-193C3BB8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HTE Applications Across Amazon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CBB9B-0A5E-D307-7E39-26B89AAF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6096"/>
            <a:ext cx="8596668" cy="3880773"/>
          </a:xfrm>
        </p:spPr>
        <p:txBody>
          <a:bodyPr/>
          <a:lstStyle/>
          <a:p>
            <a:pPr>
              <a:buClr>
                <a:schemeClr val="tx2"/>
              </a:buClr>
              <a:buSzPct val="150000"/>
            </a:pPr>
            <a:r>
              <a:rPr lang="en-US" dirty="0"/>
              <a:t>We can apply HTE to DSE-style surrogate models to predict long-term impacts. (</a:t>
            </a:r>
            <a:r>
              <a:rPr lang="en-US" dirty="0">
                <a:hlinkClick r:id="rId2"/>
              </a:rPr>
              <a:t>HTE DSE Models paper</a:t>
            </a:r>
            <a:r>
              <a:rPr lang="en-US" dirty="0"/>
              <a:t> ) (POC: @</a:t>
            </a:r>
            <a:r>
              <a:rPr lang="en-US" dirty="0" err="1"/>
              <a:t>yaxic</a:t>
            </a:r>
            <a:r>
              <a:rPr lang="en-US" dirty="0"/>
              <a:t>)</a:t>
            </a:r>
          </a:p>
          <a:p>
            <a:pPr>
              <a:buClr>
                <a:schemeClr val="tx2"/>
              </a:buClr>
              <a:buSzPct val="150000"/>
            </a:pPr>
            <a:r>
              <a:rPr lang="en-US" dirty="0"/>
              <a:t>HTE models can also be applied to panel models. </a:t>
            </a:r>
            <a:r>
              <a:rPr lang="en-US" dirty="0">
                <a:hlinkClick r:id="rId3"/>
              </a:rPr>
              <a:t>CIV application</a:t>
            </a:r>
            <a:r>
              <a:rPr lang="en-US" dirty="0"/>
              <a:t> (POC: @</a:t>
            </a:r>
            <a:r>
              <a:rPr lang="en-US" dirty="0" err="1"/>
              <a:t>gitalo</a:t>
            </a:r>
            <a:r>
              <a:rPr lang="en-US" dirty="0"/>
              <a:t>)</a:t>
            </a:r>
          </a:p>
          <a:p>
            <a:pPr>
              <a:buClr>
                <a:schemeClr val="tx2"/>
              </a:buClr>
              <a:buSzPct val="150000"/>
            </a:pPr>
            <a:r>
              <a:rPr lang="en-US" dirty="0">
                <a:hlinkClick r:id="rId4"/>
              </a:rPr>
              <a:t>Heterogeneous Treatment Effects in Difference-in-Difference Designs</a:t>
            </a:r>
            <a:r>
              <a:rPr lang="en-US" dirty="0"/>
              <a:t> (POC: @</a:t>
            </a:r>
            <a:r>
              <a:rPr lang="en-US" dirty="0" err="1"/>
              <a:t>phsant</a:t>
            </a:r>
            <a:r>
              <a:rPr lang="en-US" dirty="0"/>
              <a:t>). </a:t>
            </a:r>
          </a:p>
          <a:p>
            <a:pPr>
              <a:buClr>
                <a:schemeClr val="tx2"/>
              </a:buClr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2E3C7-30E5-3762-8766-1C3660B6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B953F-56CD-08CD-B06B-B19806ACBB6A}"/>
              </a:ext>
            </a:extLst>
          </p:cNvPr>
          <p:cNvSpPr txBox="1">
            <a:spLocks/>
          </p:cNvSpPr>
          <p:nvPr/>
        </p:nvSpPr>
        <p:spPr>
          <a:xfrm>
            <a:off x="611280" y="4145279"/>
            <a:ext cx="8321052" cy="29795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1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97B5A-6B86-4C39-AF52-CCE03193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7" y="1995554"/>
            <a:ext cx="9402615" cy="23529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0EA0B-EB30-C632-28AC-E2C0DB27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5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D0172-6F9A-4695-AFE1-902CD8CC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26" y="1254083"/>
            <a:ext cx="8615040" cy="43498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83037-514A-9A72-2EAE-4284DA5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7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11D93-4E5D-439A-B99D-1A7DBE2A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425009"/>
            <a:ext cx="8547892" cy="134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4C5EC-4E0A-43F7-92F3-CAA6C2CF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83" y="1854263"/>
            <a:ext cx="3621471" cy="307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6ADAB-442B-4FBE-A7DE-4D5C625C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85" y="1926621"/>
            <a:ext cx="4880109" cy="3619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E8CE1D-4601-4864-9529-8223260A4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59" y="5486640"/>
            <a:ext cx="7690404" cy="13431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09001-4AF7-E465-0A03-B01139DB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3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25001-7096-4542-9FC8-3B07049A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1" y="546473"/>
            <a:ext cx="7702238" cy="1465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0302D-2946-471C-9E90-EAACA3BE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82" y="5289562"/>
            <a:ext cx="4711543" cy="485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9A4C2-DACE-4707-80B8-26B3C977F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82" y="2011777"/>
            <a:ext cx="3713797" cy="3155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BA7242-FCE6-4AB3-93A3-FB4D9BBFE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17"/>
          <a:stretch/>
        </p:blipFill>
        <p:spPr>
          <a:xfrm>
            <a:off x="4879570" y="2345635"/>
            <a:ext cx="6759026" cy="25005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D493C-A937-8290-83C5-E76DC86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053B8E-ECD8-4578-910E-EBA821117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2"/>
          <a:stretch/>
        </p:blipFill>
        <p:spPr>
          <a:xfrm>
            <a:off x="829086" y="5096153"/>
            <a:ext cx="7091679" cy="1761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06803-7509-4B7A-B28B-169C70E57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622"/>
          <a:stretch/>
        </p:blipFill>
        <p:spPr>
          <a:xfrm>
            <a:off x="977163" y="40954"/>
            <a:ext cx="6795523" cy="757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F9510-CE35-414D-9CBC-1B8A2C401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63"/>
          <a:stretch/>
        </p:blipFill>
        <p:spPr>
          <a:xfrm>
            <a:off x="3520025" y="2514600"/>
            <a:ext cx="7218560" cy="26587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D45E15-440F-FD7C-B977-15FB04B9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28970-94CD-A462-BDBE-BFBBBB87E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18" b="50481"/>
          <a:stretch/>
        </p:blipFill>
        <p:spPr>
          <a:xfrm>
            <a:off x="4374924" y="419925"/>
            <a:ext cx="5359950" cy="19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EAD60E-6FF8-4BC9-BD2B-012C4EDD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14" y="1608050"/>
            <a:ext cx="6355304" cy="4678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C83FD-FE18-A8F2-7D4F-BBDBC7BD4177}"/>
              </a:ext>
            </a:extLst>
          </p:cNvPr>
          <p:cNvSpPr txBox="1"/>
          <p:nvPr/>
        </p:nvSpPr>
        <p:spPr>
          <a:xfrm>
            <a:off x="817418" y="377693"/>
            <a:ext cx="915026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No HTE overlap means you are extrapolating</a:t>
            </a:r>
            <a:br>
              <a:rPr lang="en-US" sz="3500" dirty="0"/>
            </a:br>
            <a:r>
              <a:rPr lang="en-US" sz="3200" dirty="0"/>
              <a:t>HTE is a Logit Function</a:t>
            </a:r>
            <a:endParaRPr lang="en-US" sz="3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489FE-30B2-54F7-8AA4-AE02502F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FE173-EEB3-7D04-EDAF-737AA661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14" y="1608050"/>
            <a:ext cx="6355306" cy="4678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C83FD-FE18-A8F2-7D4F-BBDBC7BD4177}"/>
              </a:ext>
            </a:extLst>
          </p:cNvPr>
          <p:cNvSpPr txBox="1"/>
          <p:nvPr/>
        </p:nvSpPr>
        <p:spPr>
          <a:xfrm>
            <a:off x="817418" y="377693"/>
            <a:ext cx="915026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No HTE overlap means you are extrapolating</a:t>
            </a:r>
            <a:br>
              <a:rPr lang="en-US" sz="3500" dirty="0"/>
            </a:br>
            <a:r>
              <a:rPr lang="en-US" sz="3200" dirty="0"/>
              <a:t>HTE is a Linear Function</a:t>
            </a:r>
            <a:endParaRPr lang="en-US" sz="3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B604C-FC92-262A-5A01-699028D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581597-3B84-5C9D-EE38-E3E6BE06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36" y="4857474"/>
            <a:ext cx="9259146" cy="1336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E26A9-B6D8-6F30-3C18-C94EA633F5D1}"/>
              </a:ext>
            </a:extLst>
          </p:cNvPr>
          <p:cNvSpPr txBox="1"/>
          <p:nvPr/>
        </p:nvSpPr>
        <p:spPr>
          <a:xfrm>
            <a:off x="689261" y="1120676"/>
            <a:ext cx="9105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Showed that HTE problems are still causal problems, where we do not observe ground truth.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We should always make sure we have a valid design to estimating the average causal estimate before looking for HTE.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HTE also requires sufficient coverage in dimensions of heterogeneity.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Briefly overviewed some HTE models: T-Learners, X-Learners, OLS, DML, and GRF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>
                <a:solidFill>
                  <a:schemeClr val="tx2"/>
                </a:solidFill>
              </a:rPr>
              <a:t>Thank you and happy modeling running! (@</a:t>
            </a:r>
            <a:r>
              <a:rPr lang="en-US" sz="2200" dirty="0" err="1">
                <a:solidFill>
                  <a:schemeClr val="tx2"/>
                </a:solidFill>
              </a:rPr>
              <a:t>hsujulia</a:t>
            </a:r>
            <a:r>
              <a:rPr lang="en-US" sz="2200" dirty="0">
                <a:solidFill>
                  <a:schemeClr val="tx2"/>
                </a:solidFill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1FA2F-69B6-8FA3-DA7A-390D4CC60D16}"/>
              </a:ext>
            </a:extLst>
          </p:cNvPr>
          <p:cNvSpPr txBox="1"/>
          <p:nvPr/>
        </p:nvSpPr>
        <p:spPr>
          <a:xfrm>
            <a:off x="817418" y="377693"/>
            <a:ext cx="24689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2"/>
                </a:solidFill>
              </a:rPr>
              <a:t>Conclusion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1ED5-38A9-2FF1-77C0-24993849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9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1B57F-F210-D299-53F0-E00DF1E6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care about heterogeneous treatment effects (HTE)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45270-71FD-261D-1B1E-9665CDBA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dirty="0"/>
              <a:t>Making universal policies are not good use cases: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i="0" dirty="0"/>
              <a:t>Product return policies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i="0" dirty="0"/>
              <a:t>Product pricing</a:t>
            </a:r>
          </a:p>
          <a:p>
            <a:pPr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dirty="0"/>
              <a:t>Making targeted policies or taking customized actions are good use cases: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i="0" dirty="0"/>
              <a:t>Which customers should be defaulted to faster delivery options?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i="0" dirty="0"/>
              <a:t>How do we match sellers with the best support or representatives?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i="0" dirty="0"/>
              <a:t>Which customers spend more when we expand ASIN selection?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r>
              <a:rPr lang="en-US" i="0" dirty="0"/>
              <a:t>Which orders should we delay so we can scrutinize them for fraud evaluation?</a:t>
            </a:r>
          </a:p>
          <a:p>
            <a:pPr lvl="1">
              <a:buClr>
                <a:schemeClr val="tx2"/>
              </a:buClr>
              <a:buSzPct val="175000"/>
              <a:buFont typeface="Wingdings" pitchFamily="2" charset="2"/>
              <a:buChar char="§"/>
            </a:pPr>
            <a:endParaRPr lang="en-US" i="0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2389A-6F64-9ECF-259C-958ED36B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15B76E-845F-2154-30F2-E4E9EF86AFBF}"/>
              </a:ext>
            </a:extLst>
          </p:cNvPr>
          <p:cNvSpPr txBox="1">
            <a:spLocks/>
          </p:cNvSpPr>
          <p:nvPr/>
        </p:nvSpPr>
        <p:spPr>
          <a:xfrm>
            <a:off x="4779107" y="339189"/>
            <a:ext cx="6752493" cy="4516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  <a:buSzPct val="17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45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8BA3-03E8-4D75-B769-7963A6B3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8" y="219291"/>
            <a:ext cx="8596668" cy="2595460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Viewing!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0CCFF-5715-7071-7AD1-F7C795B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13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E8CE-7393-79AB-87DC-2FE6139E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Papers: T&amp;X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2E52-23BB-518F-CCC1-E2FF8476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Künzel</a:t>
            </a:r>
            <a:r>
              <a:rPr lang="en-US" dirty="0"/>
              <a:t>, </a:t>
            </a:r>
            <a:r>
              <a:rPr lang="en-US" dirty="0" err="1"/>
              <a:t>Sekhon</a:t>
            </a:r>
            <a:r>
              <a:rPr lang="en-US" dirty="0"/>
              <a:t>, Bickel, Yu. </a:t>
            </a:r>
            <a:r>
              <a:rPr lang="en-US" i="1" dirty="0"/>
              <a:t>Meta-learners for estimating heterogeneous treatment effects using machine learning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http://arxiv.org/abs/1706.03461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Semenova</a:t>
            </a:r>
            <a:r>
              <a:rPr lang="en-US" dirty="0"/>
              <a:t>, </a:t>
            </a:r>
            <a:r>
              <a:rPr lang="en-US" dirty="0" err="1"/>
              <a:t>Chernozhukov</a:t>
            </a:r>
            <a:r>
              <a:rPr lang="en-US" dirty="0"/>
              <a:t>. </a:t>
            </a:r>
            <a:r>
              <a:rPr lang="en-US" i="1" dirty="0"/>
              <a:t>Debiased Machine Learning of Conditional Average Treatment Effects and Other Causal Functions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https://arxiv.org/abs/1702.06240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Chernozhukov</a:t>
            </a:r>
            <a:r>
              <a:rPr lang="en-US" dirty="0"/>
              <a:t>, </a:t>
            </a:r>
            <a:r>
              <a:rPr lang="en-US" dirty="0" err="1"/>
              <a:t>Demirer</a:t>
            </a:r>
            <a:r>
              <a:rPr lang="en-US" dirty="0"/>
              <a:t>, </a:t>
            </a:r>
            <a:r>
              <a:rPr lang="en-US" dirty="0" err="1"/>
              <a:t>Duflo</a:t>
            </a:r>
            <a:r>
              <a:rPr lang="en-US" dirty="0"/>
              <a:t>, Fernández-Val. </a:t>
            </a:r>
            <a:r>
              <a:rPr lang="en-US" i="1" dirty="0"/>
              <a:t>Generic Machine Learning Inference on Heterogenous Treatment Effects in Randomized Experiments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https://arxiv.org/abs/1712.04802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Kennedy. </a:t>
            </a:r>
            <a:r>
              <a:rPr lang="en-US" i="1" dirty="0"/>
              <a:t>Towards optimal doubly robust estimation of heterogeneous causal effects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https://arxiv.org/abs/2004.14497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Sant'Anna</a:t>
            </a:r>
            <a:r>
              <a:rPr lang="en-US" dirty="0"/>
              <a:t>, Zhao </a:t>
            </a:r>
            <a:r>
              <a:rPr lang="en-US" i="1" dirty="0"/>
              <a:t>Doubly Robust Difference-in-Differences Estimators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https://arxiv.org/abs/1812.01723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209F-A88D-9A05-A373-74BB7613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3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642F-7310-294C-CA0D-6F36DE70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Papers: OLS and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188E-38DB-FF02-BEBC-EDB4B96B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Chernozhukov</a:t>
            </a:r>
            <a:r>
              <a:rPr lang="en-US" dirty="0"/>
              <a:t>, </a:t>
            </a:r>
            <a:r>
              <a:rPr lang="en-US" dirty="0" err="1"/>
              <a:t>Chetverikov</a:t>
            </a:r>
            <a:r>
              <a:rPr lang="en-US" dirty="0"/>
              <a:t>, </a:t>
            </a:r>
            <a:r>
              <a:rPr lang="en-US" dirty="0" err="1"/>
              <a:t>Demirer</a:t>
            </a:r>
            <a:r>
              <a:rPr lang="en-US" dirty="0"/>
              <a:t>, </a:t>
            </a:r>
            <a:r>
              <a:rPr lang="en-US" dirty="0" err="1"/>
              <a:t>Duflo</a:t>
            </a:r>
            <a:r>
              <a:rPr lang="en-US" dirty="0"/>
              <a:t>, Hansen, Newey, Robins. </a:t>
            </a:r>
            <a:r>
              <a:rPr lang="en-US" i="1" dirty="0"/>
              <a:t>Double/Debiased Machine Learning for Treatment and Causal Parameters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https://arxiv.org/abs/1608.00060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Semenova</a:t>
            </a:r>
            <a:r>
              <a:rPr lang="en-US" dirty="0"/>
              <a:t>, Goldman, </a:t>
            </a:r>
            <a:r>
              <a:rPr lang="en-US" dirty="0" err="1"/>
              <a:t>Chernozhukov</a:t>
            </a:r>
            <a:r>
              <a:rPr lang="en-US" dirty="0"/>
              <a:t>, </a:t>
            </a:r>
            <a:r>
              <a:rPr lang="en-US" dirty="0" err="1"/>
              <a:t>Taddy</a:t>
            </a:r>
            <a:r>
              <a:rPr lang="en-US" dirty="0"/>
              <a:t>. </a:t>
            </a:r>
            <a:r>
              <a:rPr lang="en-US" i="1" dirty="0"/>
              <a:t>Estimation and Inference on Heterogeneous Treatment Effects in High-Dimensional Dynamic Panels under Weak Dependence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https://arxiv.org/abs/1712.09988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04555-BC27-D99E-9AA5-76F32A66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4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8FF7D6-EF97-5D1B-7E47-424FEAE0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Papers: ML-Weights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10F3-03A7-6E66-93C2-30655016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Athey</a:t>
            </a:r>
            <a:r>
              <a:rPr lang="en-US" dirty="0"/>
              <a:t>, </a:t>
            </a:r>
            <a:r>
              <a:rPr lang="en-US" dirty="0" err="1"/>
              <a:t>Tibshirani</a:t>
            </a:r>
            <a:r>
              <a:rPr lang="en-US" dirty="0"/>
              <a:t>, Wager. </a:t>
            </a:r>
            <a:r>
              <a:rPr lang="en-US" i="1" dirty="0"/>
              <a:t>Generalized Random Forests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https://arxiv.org/abs/1610.01271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Friedberg, </a:t>
            </a:r>
            <a:r>
              <a:rPr lang="en-US" dirty="0" err="1"/>
              <a:t>Tibshirani</a:t>
            </a:r>
            <a:r>
              <a:rPr lang="en-US" dirty="0"/>
              <a:t>, </a:t>
            </a:r>
            <a:r>
              <a:rPr lang="en-US" dirty="0" err="1"/>
              <a:t>Athey</a:t>
            </a:r>
            <a:r>
              <a:rPr lang="en-US" dirty="0"/>
              <a:t>, Wager. </a:t>
            </a:r>
            <a:r>
              <a:rPr lang="en-US" i="1" dirty="0"/>
              <a:t>Local Linear Forests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https://arxiv.org/abs/1807.11408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Wager, </a:t>
            </a:r>
            <a:r>
              <a:rPr lang="en-US" dirty="0" err="1"/>
              <a:t>Athey</a:t>
            </a:r>
            <a:r>
              <a:rPr lang="en-US" dirty="0"/>
              <a:t>. </a:t>
            </a:r>
            <a:r>
              <a:rPr lang="en-US" i="1" dirty="0"/>
              <a:t>Estimation and Inference of Heterogeneous Treatment Effects using Random Forests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https://arxiv.org/abs/1510.04342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Farrell, Liang, </a:t>
            </a:r>
            <a:r>
              <a:rPr lang="en-US" dirty="0" err="1"/>
              <a:t>Misra</a:t>
            </a:r>
            <a:r>
              <a:rPr lang="en-US" dirty="0"/>
              <a:t>. </a:t>
            </a:r>
            <a:r>
              <a:rPr lang="en-US" i="1" dirty="0"/>
              <a:t>Deep Neural Networks for Estimation and Inference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https://arxiv.org/abs/1809.09953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166AF-4A07-F2A3-BD8E-FBFFC1E3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2C81-087B-D945-C126-8C2128B8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330"/>
          </a:xfrm>
        </p:spPr>
        <p:txBody>
          <a:bodyPr/>
          <a:lstStyle/>
          <a:p>
            <a:r>
              <a:rPr lang="en-US" dirty="0"/>
              <a:t>Inferring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0495-54AE-F88C-F417-B6FF70F8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79"/>
            <a:ext cx="8596668" cy="4421284"/>
          </a:xfrm>
        </p:spPr>
        <p:txBody>
          <a:bodyPr>
            <a:normAutofit/>
          </a:bodyPr>
          <a:lstStyle/>
          <a:p>
            <a:r>
              <a:rPr lang="en-US" dirty="0"/>
              <a:t>Just like non-HTE causal use cases, like Average Treatment Effect (ATE) or Average Treatment Effect on the Treated (ATET), HTE remains a causal question.</a:t>
            </a:r>
          </a:p>
          <a:p>
            <a:r>
              <a:rPr lang="en-US" dirty="0"/>
              <a:t>The problem is that we do not observe outcomes under both the treatment and control conditions.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briefly review how we get around this problem in cross-sectional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79283-A770-010A-CB82-F79AD29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4F83C9-AC1D-18C2-B9FB-60C4E4A7A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27225"/>
              </p:ext>
            </p:extLst>
          </p:nvPr>
        </p:nvGraphicFramePr>
        <p:xfrm>
          <a:off x="1699620" y="3288002"/>
          <a:ext cx="655209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32">
                  <a:extLst>
                    <a:ext uri="{9D8B030D-6E8A-4147-A177-3AD203B41FA5}">
                      <a16:colId xmlns:a16="http://schemas.microsoft.com/office/drawing/2014/main" val="1438431195"/>
                    </a:ext>
                  </a:extLst>
                </a:gridCol>
                <a:gridCol w="2184032">
                  <a:extLst>
                    <a:ext uri="{9D8B030D-6E8A-4147-A177-3AD203B41FA5}">
                      <a16:colId xmlns:a16="http://schemas.microsoft.com/office/drawing/2014/main" val="1005581615"/>
                    </a:ext>
                  </a:extLst>
                </a:gridCol>
                <a:gridCol w="2184032">
                  <a:extLst>
                    <a:ext uri="{9D8B030D-6E8A-4147-A177-3AD203B41FA5}">
                      <a16:colId xmlns:a16="http://schemas.microsoft.com/office/drawing/2014/main" val="386339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Outcome if they were control?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Outcome if they were treated?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2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Control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sng" dirty="0"/>
                        <a:t>Not 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6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Treated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sng" dirty="0"/>
                        <a:t>Not 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88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2C81-087B-D945-C126-8C2128B8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33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mini-experiments in your non-experimental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D0495-54AE-F88C-F417-B6FF70F84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0079"/>
                <a:ext cx="9957536" cy="44212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compare similar treatment and control units based on a set of 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assume that treatment is random among them. (Rubin, 1974) </a:t>
                </a:r>
              </a:p>
              <a:p>
                <a:r>
                  <a:rPr lang="en-US" dirty="0"/>
                  <a:t>This is known as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assumption, and we cannot validate because we do not have ground truth. There could be an unobserved feature that explains differences between treatment and control units.</a:t>
                </a:r>
              </a:p>
              <a:p>
                <a:r>
                  <a:rPr lang="en-US" dirty="0"/>
                  <a:t>We will also assume:</a:t>
                </a:r>
              </a:p>
              <a:p>
                <a:r>
                  <a:rPr lang="en-US" dirty="0"/>
                  <a:t>Overlap / Common Support: for every control unit, there is a sufficiently similar treatment unit, and vice versa.</a:t>
                </a:r>
              </a:p>
              <a:p>
                <a:r>
                  <a:rPr lang="en-US" dirty="0"/>
                  <a:t>Stable Unit Treatment Variable Assumption: control and treatment units do not affect each other.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D0495-54AE-F88C-F417-B6FF70F84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0079"/>
                <a:ext cx="9957536" cy="4421284"/>
              </a:xfrm>
              <a:blipFill>
                <a:blip r:embed="rId2"/>
                <a:stretch>
                  <a:fillRect l="-637" t="-1146" r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79283-A770-010A-CB82-F79AD29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9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8AE2-9292-3FF1-B4CC-459F7C7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Modeling and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90EBC59-C630-71DA-8825-3B34865EF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8972" y="2302933"/>
                <a:ext cx="9601200" cy="3581400"/>
              </a:xfrm>
            </p:spPr>
            <p:txBody>
              <a:bodyPr/>
              <a:lstStyle/>
              <a:p>
                <a:r>
                  <a:rPr lang="en-US" dirty="0"/>
                  <a:t>We can estimate ATE by taking the average difference between the predicted outcomes under treatment and control: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Under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assumption,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gets us an unbiased causal estimate.</a:t>
                </a:r>
              </a:p>
              <a:p>
                <a:r>
                  <a:rPr lang="en-US" dirty="0"/>
                  <a:t>For HTE, we are interested in variation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90EBC59-C630-71DA-8825-3B34865EF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972" y="2302933"/>
                <a:ext cx="9601200" cy="3581400"/>
              </a:xfrm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54E9-30A4-3035-15B0-6E579574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45196-6F74-4722-8604-415697DD2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54" b="38230"/>
          <a:stretch/>
        </p:blipFill>
        <p:spPr>
          <a:xfrm>
            <a:off x="778971" y="3149240"/>
            <a:ext cx="11176664" cy="711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D6341-9074-31D5-61E8-773BB06BC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03" b="-1819"/>
          <a:stretch/>
        </p:blipFill>
        <p:spPr>
          <a:xfrm>
            <a:off x="778972" y="5076201"/>
            <a:ext cx="11176664" cy="7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7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2AA6-E8A1-00FD-B9FE-7C5A0498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79A7656-0ACC-260D-C283-581E2F0F2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3061855"/>
                <a:ext cx="8596668" cy="2979507"/>
              </a:xfrm>
            </p:spPr>
            <p:txBody>
              <a:bodyPr/>
              <a:lstStyle/>
              <a:p>
                <a:r>
                  <a:rPr lang="en-US" dirty="0"/>
                  <a:t>We can call this the conditional average treatment effect (CATE) or individualized treatment effect (ITE)</a:t>
                </a:r>
              </a:p>
              <a:p>
                <a:r>
                  <a:rPr lang="en-US" dirty="0"/>
                  <a:t>Since our estimate is no longer a scalar number, but a function that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are now estimating a function.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individual features, segment definitions, or other treatments.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79A7656-0ACC-260D-C283-581E2F0F2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3061855"/>
                <a:ext cx="8596668" cy="2979507"/>
              </a:xfrm>
              <a:blipFill>
                <a:blip r:embed="rId2"/>
                <a:stretch>
                  <a:fillRect l="-737" t="-1271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FFE85-53E6-37C9-599A-871A9600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A1624-2B05-915E-4EE5-12CEF88E9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03" b="-1819"/>
          <a:stretch/>
        </p:blipFill>
        <p:spPr>
          <a:xfrm>
            <a:off x="812801" y="2171700"/>
            <a:ext cx="11176664" cy="7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A0954-6E49-4E61-8504-98FE820E6819}"/>
              </a:ext>
            </a:extLst>
          </p:cNvPr>
          <p:cNvSpPr/>
          <p:nvPr/>
        </p:nvSpPr>
        <p:spPr>
          <a:xfrm>
            <a:off x="1209040" y="2534920"/>
            <a:ext cx="609600" cy="355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120CD-98EC-4B20-A858-CFB9B472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3" y="1602842"/>
            <a:ext cx="8771467" cy="4933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43EEF-8B85-092C-B220-CE889A05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HTE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8815-2DE1-BE48-CA16-C916EB2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680"/>
            <a:ext cx="2743199" cy="3880773"/>
          </a:xfrm>
        </p:spPr>
        <p:txBody>
          <a:bodyPr/>
          <a:lstStyle/>
          <a:p>
            <a:r>
              <a:rPr lang="en-US" dirty="0"/>
              <a:t>This is a very active literature, so consider this a brief summary of broad classes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52BA-65C0-2D7B-5865-1285D0DD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9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1E3E9-4DE5-4716-B580-C4C5876B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6" y="1519674"/>
            <a:ext cx="8803652" cy="40577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D7BB6-5EC0-717C-E555-4FB9F53F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588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{F23EDD63-ACAB-9B49-AA78-CFF89FE3627C}tf10001121_mac</Template>
  <TotalTime>4637</TotalTime>
  <Words>1240</Words>
  <Application>Microsoft Macintosh PowerPoint</Application>
  <PresentationFormat>Widescreen</PresentationFormat>
  <Paragraphs>132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Franklin Gothic Book</vt:lpstr>
      <vt:lpstr>Wingdings</vt:lpstr>
      <vt:lpstr>Crop</vt:lpstr>
      <vt:lpstr>Causal Inference:      Heterogeneous      Treatment      Effect      Models</vt:lpstr>
      <vt:lpstr>Overview</vt:lpstr>
      <vt:lpstr>When do we care about heterogeneous treatment effects (HTE) ?</vt:lpstr>
      <vt:lpstr>Inferring causality</vt:lpstr>
      <vt:lpstr>Finding the mini-experiments in your non-experimental data</vt:lpstr>
      <vt:lpstr>HTE Modeling and Notation</vt:lpstr>
      <vt:lpstr>HTE Interpretations</vt:lpstr>
      <vt:lpstr>Some HTE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HTE Applications Across Amazon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Viewing!  </vt:lpstr>
      <vt:lpstr>Papers: T&amp;X Learners</vt:lpstr>
      <vt:lpstr>Papers: OLS and DML</vt:lpstr>
      <vt:lpstr>Papers: ML-Weights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Inference: Heterogeneous Treatment Effect Models</dc:title>
  <dc:creator>Spears, Joi</dc:creator>
  <cp:lastModifiedBy>Julian Hsu</cp:lastModifiedBy>
  <cp:revision>88</cp:revision>
  <dcterms:created xsi:type="dcterms:W3CDTF">2023-07-13T20:43:45Z</dcterms:created>
  <dcterms:modified xsi:type="dcterms:W3CDTF">2023-07-19T04:03:49Z</dcterms:modified>
</cp:coreProperties>
</file>