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8" r:id="rId4"/>
    <p:sldId id="260" r:id="rId5"/>
    <p:sldId id="269" r:id="rId6"/>
    <p:sldId id="284" r:id="rId7"/>
    <p:sldId id="28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2" r:id="rId17"/>
    <p:sldId id="275" r:id="rId18"/>
    <p:sldId id="276" r:id="rId19"/>
    <p:sldId id="277" r:id="rId20"/>
    <p:sldId id="279" r:id="rId21"/>
    <p:sldId id="280" r:id="rId22"/>
    <p:sldId id="281" r:id="rId23"/>
    <p:sldId id="278" r:id="rId24"/>
    <p:sldId id="271" r:id="rId25"/>
    <p:sldId id="273" r:id="rId26"/>
    <p:sldId id="274" r:id="rId27"/>
    <p:sldId id="282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A9DC"/>
    <a:srgbClr val="014572"/>
    <a:srgbClr val="546D79"/>
    <a:srgbClr val="00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1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52" y="4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B98A8-F180-40CF-BF30-2EC54DA043DF}" type="datetimeFigureOut">
              <a:rPr lang="fr-FR" smtClean="0"/>
              <a:t>12/12/2022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73E7-B493-4F94-BE2F-A984F39BF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96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643"/>
                    </a14:imgEffect>
                    <a14:imgEffect>
                      <a14:saturation sat="2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941" y="-88900"/>
            <a:ext cx="12471881" cy="7035800"/>
          </a:xfrm>
          <a:prstGeom prst="rect">
            <a:avLst/>
          </a:prstGeom>
        </p:spPr>
      </p:pic>
      <p:sp>
        <p:nvSpPr>
          <p:cNvPr id="15" name="Espace réservé du texte 14"/>
          <p:cNvSpPr>
            <a:spLocks noGrp="1"/>
          </p:cNvSpPr>
          <p:nvPr>
            <p:ph type="body" sz="quarter" idx="10" hasCustomPrompt="1"/>
          </p:nvPr>
        </p:nvSpPr>
        <p:spPr>
          <a:xfrm>
            <a:off x="4579938" y="1268450"/>
            <a:ext cx="5944288" cy="1914705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TITRE DE LA PRESENTATION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9938" y="3183156"/>
            <a:ext cx="5944288" cy="577970"/>
          </a:xfrm>
        </p:spPr>
        <p:txBody>
          <a:bodyPr>
            <a:normAutofit/>
          </a:bodyPr>
          <a:lstStyle>
            <a:lvl1pPr marL="0" indent="0" algn="ctr">
              <a:buNone/>
              <a:defRPr sz="36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9EA382-026E-9ED0-527B-2AD2D73FBD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1" y="1328577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6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8080" y="-104775"/>
            <a:ext cx="12477509" cy="7038975"/>
          </a:xfrm>
          <a:prstGeom prst="rect">
            <a:avLst/>
          </a:prstGeom>
        </p:spPr>
      </p:pic>
      <p:sp>
        <p:nvSpPr>
          <p:cNvPr id="7" name="Ellipse 6"/>
          <p:cNvSpPr/>
          <p:nvPr userDrawn="1"/>
        </p:nvSpPr>
        <p:spPr>
          <a:xfrm>
            <a:off x="11566857" y="2773526"/>
            <a:ext cx="1287625" cy="1310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673863" y="1410594"/>
            <a:ext cx="0" cy="4386462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 userDrawn="1"/>
        </p:nvSpPr>
        <p:spPr>
          <a:xfrm>
            <a:off x="547778" y="394932"/>
            <a:ext cx="8938903" cy="101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>
                <a:solidFill>
                  <a:schemeClr val="accent2">
                    <a:lumMod val="75000"/>
                  </a:schemeClr>
                </a:solidFill>
              </a:rPr>
              <a:t>SOMMAIRE</a:t>
            </a:r>
            <a:endParaRPr lang="fr-FR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3" hasCustomPrompt="1"/>
          </p:nvPr>
        </p:nvSpPr>
        <p:spPr>
          <a:xfrm>
            <a:off x="957264" y="1411287"/>
            <a:ext cx="8867150" cy="438566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546D79"/>
                </a:solidFill>
              </a:defRPr>
            </a:lvl1pPr>
          </a:lstStyle>
          <a:p>
            <a:pPr lvl="0"/>
            <a:r>
              <a:rPr lang="fr-FR" dirty="0"/>
              <a:t>Partie 1 …</a:t>
            </a:r>
          </a:p>
        </p:txBody>
      </p:sp>
      <p:sp>
        <p:nvSpPr>
          <p:cNvPr id="24" name="Espace réservé du texte 22"/>
          <p:cNvSpPr>
            <a:spLocks noGrp="1"/>
          </p:cNvSpPr>
          <p:nvPr>
            <p:ph type="body" sz="quarter" idx="14" hasCustomPrompt="1"/>
          </p:nvPr>
        </p:nvSpPr>
        <p:spPr>
          <a:xfrm>
            <a:off x="9824413" y="1411287"/>
            <a:ext cx="1010364" cy="4385663"/>
          </a:xfr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fr-FR" dirty="0"/>
              <a:t>p.1</a:t>
            </a:r>
          </a:p>
        </p:txBody>
      </p:sp>
      <p:sp>
        <p:nvSpPr>
          <p:cNvPr id="30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562208" y="3246437"/>
            <a:ext cx="68429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‹N°›</a:t>
            </a:fld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1E6E75-4128-AC22-6D09-81EAA7641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956" y="74763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2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8080" y="-104775"/>
            <a:ext cx="12477509" cy="7038975"/>
          </a:xfrm>
          <a:prstGeom prst="rect">
            <a:avLst/>
          </a:prstGeom>
        </p:spPr>
      </p:pic>
      <p:sp>
        <p:nvSpPr>
          <p:cNvPr id="7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2130425" y="2251551"/>
            <a:ext cx="7910513" cy="2389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Titre partie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6C639B9-BE3B-4C46-A7E3-C69CBB6B6EBC}"/>
              </a:ext>
            </a:extLst>
          </p:cNvPr>
          <p:cNvSpPr/>
          <p:nvPr userDrawn="1"/>
        </p:nvSpPr>
        <p:spPr>
          <a:xfrm>
            <a:off x="11737774" y="0"/>
            <a:ext cx="1080000" cy="10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7">
            <a:extLst>
              <a:ext uri="{FF2B5EF4-FFF2-40B4-BE49-F238E27FC236}">
                <a16:creationId xmlns:a16="http://schemas.microsoft.com/office/drawing/2014/main" id="{ADBE349C-19DA-41F5-90B3-A8A2179C1B1F}"/>
              </a:ext>
            </a:extLst>
          </p:cNvPr>
          <p:cNvSpPr txBox="1">
            <a:spLocks/>
          </p:cNvSpPr>
          <p:nvPr userDrawn="1"/>
        </p:nvSpPr>
        <p:spPr>
          <a:xfrm>
            <a:off x="11670390" y="357437"/>
            <a:ext cx="815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‹N°›</a:t>
            </a:fld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174E395-F9D5-4F68-19ED-1AA8502E0A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622" y="5870920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A8456AF-30BA-F097-1F33-05A649C70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8080" y="-104775"/>
            <a:ext cx="12477509" cy="7038975"/>
          </a:xfrm>
          <a:prstGeom prst="rect">
            <a:avLst/>
          </a:prstGeom>
        </p:spPr>
      </p:pic>
      <p:sp>
        <p:nvSpPr>
          <p:cNvPr id="7" name="Ellipse 6"/>
          <p:cNvSpPr/>
          <p:nvPr userDrawn="1"/>
        </p:nvSpPr>
        <p:spPr>
          <a:xfrm>
            <a:off x="11737774" y="0"/>
            <a:ext cx="1080000" cy="10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8428611" y="145241"/>
            <a:ext cx="0" cy="892673"/>
          </a:xfrm>
          <a:prstGeom prst="line">
            <a:avLst/>
          </a:prstGeom>
          <a:ln>
            <a:solidFill>
              <a:srgbClr val="39A9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texte 2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79475" y="1244600"/>
            <a:ext cx="10710187" cy="5408612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546D79"/>
                </a:solidFill>
              </a:defRPr>
            </a:lvl1pPr>
            <a:lvl2pPr marL="685800" indent="-228600">
              <a:buFontTx/>
              <a:buBlip>
                <a:blip r:embed="rId3"/>
              </a:buBlip>
              <a:defRPr sz="2400" baseline="0">
                <a:solidFill>
                  <a:srgbClr val="546D79"/>
                </a:solidFill>
              </a:defRPr>
            </a:lvl2pPr>
            <a:lvl3pPr marL="1143000" indent="-228600">
              <a:buClr>
                <a:srgbClr val="39A9DC"/>
              </a:buClr>
              <a:buFontTx/>
              <a:buBlip>
                <a:blip r:embed="rId3"/>
              </a:buBlip>
              <a:defRPr sz="2400" baseline="0">
                <a:solidFill>
                  <a:srgbClr val="546D79"/>
                </a:solidFill>
              </a:defRPr>
            </a:lvl3pPr>
            <a:lvl4pPr marL="1600200" indent="-228600">
              <a:buFontTx/>
              <a:buBlip>
                <a:blip r:embed="rId3"/>
              </a:buBlip>
              <a:defRPr sz="2400">
                <a:solidFill>
                  <a:srgbClr val="546D79"/>
                </a:solidFill>
              </a:defRPr>
            </a:lvl4pPr>
          </a:lstStyle>
          <a:p>
            <a:pPr lvl="0"/>
            <a:r>
              <a:rPr lang="fr-FR" dirty="0"/>
              <a:t>Texte</a:t>
            </a:r>
          </a:p>
          <a:p>
            <a:pPr lvl="1"/>
            <a:r>
              <a:rPr lang="fr-FR" dirty="0"/>
              <a:t>Puces niveau 1</a:t>
            </a:r>
          </a:p>
          <a:p>
            <a:pPr lvl="2"/>
            <a:r>
              <a:rPr lang="fr-FR" dirty="0"/>
              <a:t>Puce niveau 2</a:t>
            </a:r>
          </a:p>
          <a:p>
            <a:pPr lvl="3"/>
            <a:r>
              <a:rPr lang="fr-FR" dirty="0"/>
              <a:t>Puce niveau 3</a:t>
            </a:r>
          </a:p>
        </p:txBody>
      </p:sp>
      <p:sp>
        <p:nvSpPr>
          <p:cNvPr id="14" name="Espace réservé du numéro de diapositive 7"/>
          <p:cNvSpPr>
            <a:spLocks noGrp="1"/>
          </p:cNvSpPr>
          <p:nvPr userDrawn="1">
            <p:ph type="sldNum" sz="quarter" idx="12"/>
          </p:nvPr>
        </p:nvSpPr>
        <p:spPr>
          <a:xfrm>
            <a:off x="11670390" y="357437"/>
            <a:ext cx="81501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‹N°›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7" hasCustomPrompt="1"/>
          </p:nvPr>
        </p:nvSpPr>
        <p:spPr>
          <a:xfrm>
            <a:off x="879475" y="204788"/>
            <a:ext cx="7048500" cy="942975"/>
          </a:xfrm>
        </p:spPr>
        <p:txBody>
          <a:bodyPr>
            <a:noAutofit/>
          </a:bodyPr>
          <a:lstStyle>
            <a:lvl1pPr marL="0" indent="0">
              <a:buNone/>
              <a:defRPr sz="4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dirty="0"/>
              <a:t>Titre de la slide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04D47EA-340C-900C-B50B-9C525DA0C7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021" y="125999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BFECF-4F0F-413E-BF29-FC8C36CE0F7A}" type="datetime1">
              <a:rPr lang="fr-FR" smtClean="0"/>
              <a:t>12/12/2022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F67C-E7E9-4100-B9E2-82B0CFD3E1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89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4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29D90B-C1BE-6612-1721-060BFB04F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b="1" i="0" dirty="0">
                <a:solidFill>
                  <a:srgbClr val="271A38"/>
                </a:solidFill>
                <a:effectLst/>
                <a:latin typeface="Inter"/>
              </a:rPr>
              <a:t>Débuggez et testez un SaaS RH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C8B2AB2-389E-6854-BAAB-3BB522CEFF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fld id="{D9EC663E-BB73-7147-B614-82E91AD38C45}" type="datetime2">
              <a:rPr lang="fr-FR" sz="4000" b="1" smtClean="0">
                <a:solidFill>
                  <a:schemeClr val="tx1"/>
                </a:solidFill>
              </a:rPr>
              <a:t>lundi 12 décembre 2022</a:t>
            </a:fld>
            <a:endParaRPr lang="fr-FR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812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B22C5B3-911B-6062-4672-FF29B3E09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147" y="2961861"/>
            <a:ext cx="7553738" cy="3224212"/>
          </a:xfrm>
        </p:spPr>
        <p:txBody>
          <a:bodyPr>
            <a:normAutofit/>
          </a:bodyPr>
          <a:lstStyle/>
          <a:p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email: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querySelector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`input[data-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testid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="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employee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-email-input"]`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fr-FR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querySelector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`input[data-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testid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="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employee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-input"]`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endParaRPr lang="fr-F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email: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querySelector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`input[data-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testid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="admin-email-input"]`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fr-FR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fr-FR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querySelector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`input[data-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testid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="admin-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fr-FR" sz="16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-input"]`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lnSpc>
                <a:spcPct val="100000"/>
              </a:lnSpc>
            </a:pPr>
            <a:endParaRPr lang="fr-FR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lnSpc>
                <a:spcPct val="100000"/>
              </a:lnSpc>
            </a:pPr>
            <a:endParaRPr lang="fr-FR" sz="3000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B89D54C-48EC-0D5F-26B8-7F9E0910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10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E6111-D752-4C54-7640-383CC9CB73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8274" y="15945"/>
            <a:ext cx="7048500" cy="94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000" dirty="0"/>
              <a:t>anomalie de login ADMIN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6651D3A-6BA0-7CBB-4E84-B4C0257C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36178D3-38AC-8CEB-4A14-F300DDA97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322" y="1860479"/>
            <a:ext cx="4570896" cy="4176853"/>
          </a:xfrm>
          <a:prstGeom prst="rect">
            <a:avLst/>
          </a:prstGeom>
        </p:spPr>
      </p:pic>
      <p:sp>
        <p:nvSpPr>
          <p:cNvPr id="8" name="Espace réservé du texte 1">
            <a:extLst>
              <a:ext uri="{FF2B5EF4-FFF2-40B4-BE49-F238E27FC236}">
                <a16:creationId xmlns:a16="http://schemas.microsoft.com/office/drawing/2014/main" id="{A7944711-98BE-EF19-C5A3-3F0FCBF6ABE3}"/>
              </a:ext>
            </a:extLst>
          </p:cNvPr>
          <p:cNvSpPr txBox="1">
            <a:spLocks/>
          </p:cNvSpPr>
          <p:nvPr/>
        </p:nvSpPr>
        <p:spPr>
          <a:xfrm>
            <a:off x="139148" y="1244599"/>
            <a:ext cx="12235069" cy="5408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9A9DC"/>
              </a:buClr>
              <a:buFontTx/>
              <a:buBlip>
                <a:blip r:embed="rId5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fr-FR" dirty="0"/>
              <a:t>Lorsque qu’un administrateur souhaite se connecter sur sa vue,  une fois le mail et le </a:t>
            </a:r>
            <a:r>
              <a:rPr lang="fr-FR" dirty="0" err="1"/>
              <a:t>mdp</a:t>
            </a:r>
            <a:r>
              <a:rPr lang="fr-FR" dirty="0"/>
              <a:t> saisie rien ne se passe. </a:t>
            </a:r>
          </a:p>
          <a:p>
            <a:pPr>
              <a:lnSpc>
                <a:spcPct val="100000"/>
              </a:lnSpc>
            </a:pPr>
            <a:r>
              <a:rPr lang="fr-FR" dirty="0"/>
              <a:t>Pour corriger il faut remplacer :</a:t>
            </a:r>
          </a:p>
        </p:txBody>
      </p:sp>
    </p:spTree>
    <p:extLst>
      <p:ext uri="{BB962C8B-B14F-4D97-AF65-F5344CB8AC3E}">
        <p14:creationId xmlns:p14="http://schemas.microsoft.com/office/powerpoint/2010/main" val="408301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B22C5B3-911B-6062-4672-FF29B3E09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149" y="1244600"/>
            <a:ext cx="11450514" cy="54086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Lorsqu’un salarié dépose un justificatif, il n’est pas restreint qu’en au type de celui-ci. Hors si il n’est pas une image, cela occasionne des anomalies pour l’affichage de l’image et du nom du fichier.</a:t>
            </a:r>
          </a:p>
          <a:p>
            <a:pPr>
              <a:lnSpc>
                <a:spcPct val="100000"/>
              </a:lnSpc>
            </a:pPr>
            <a:br>
              <a:rPr lang="fr-FR" sz="2400" dirty="0"/>
            </a:br>
            <a:r>
              <a:rPr lang="fr-FR" sz="2400" dirty="0"/>
              <a:t>Pour cela : </a:t>
            </a:r>
          </a:p>
          <a:p>
            <a:pPr>
              <a:lnSpc>
                <a:spcPct val="100000"/>
              </a:lnSpc>
            </a:pPr>
            <a:r>
              <a:rPr lang="fr-FR" dirty="0"/>
              <a:t>Première possibilité HMTL Uniquement:</a:t>
            </a:r>
            <a:endParaRPr lang="fr-FR" sz="2400" dirty="0"/>
          </a:p>
          <a:p>
            <a:pPr>
              <a:lnSpc>
                <a:spcPct val="100000"/>
              </a:lnSpc>
            </a:pPr>
            <a:r>
              <a:rPr lang="fr-FR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&lt;input </a:t>
            </a:r>
            <a:r>
              <a:rPr lang="fr-FR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required</a:t>
            </a:r>
            <a:r>
              <a:rPr lang="fr-FR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type="file" class="</a:t>
            </a:r>
            <a:r>
              <a:rPr lang="fr-FR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form</a:t>
            </a:r>
            <a:r>
              <a:rPr lang="fr-FR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-control </a:t>
            </a:r>
            <a:r>
              <a:rPr lang="fr-FR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blue</a:t>
            </a:r>
            <a:r>
              <a:rPr lang="fr-FR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-border" data-</a:t>
            </a:r>
            <a:r>
              <a:rPr lang="fr-FR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testid</a:t>
            </a:r>
            <a:r>
              <a:rPr lang="fr-FR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="file" </a:t>
            </a:r>
            <a:r>
              <a:rPr lang="fr-FR" sz="1800" b="1" u="sng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accept</a:t>
            </a:r>
            <a:r>
              <a:rPr lang="fr-FR" sz="1800" b="1" u="sng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="image/*"</a:t>
            </a:r>
            <a:r>
              <a:rPr lang="fr-FR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/&gt;</a:t>
            </a:r>
            <a:endParaRPr lang="fr-FR" dirty="0"/>
          </a:p>
          <a:p>
            <a:pPr>
              <a:lnSpc>
                <a:spcPct val="100000"/>
              </a:lnSpc>
            </a:pPr>
            <a:endParaRPr lang="fr-FR" sz="2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B89D54C-48EC-0D5F-26B8-7F9E0910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11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E6111-D752-4C54-7640-383CC9CB73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8273" y="15945"/>
            <a:ext cx="7831203" cy="94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000" dirty="0"/>
              <a:t>Justificatif uniquement image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6651D3A-6BA0-7CBB-4E84-B4C0257C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611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B22C5B3-911B-6062-4672-FF29B3E09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148" y="1244600"/>
            <a:ext cx="11887199" cy="4936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Dans le cas ou l’utilisateur bypass l’attribut </a:t>
            </a:r>
            <a:r>
              <a:rPr lang="fr-FR" sz="2400" b="1" u="sng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accept</a:t>
            </a:r>
            <a:r>
              <a:rPr lang="fr-FR" sz="2400" b="1" u="sng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="image/*</a:t>
            </a:r>
            <a:r>
              <a:rPr lang="fr-FR" dirty="0"/>
              <a:t> , mise en place du code JS :</a:t>
            </a:r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endParaRPr lang="fr-FR" sz="2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B89D54C-48EC-0D5F-26B8-7F9E0910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12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E6111-D752-4C54-7640-383CC9CB73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8273" y="15945"/>
            <a:ext cx="7831203" cy="94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000" dirty="0"/>
              <a:t>Justificatif uniquement image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6651D3A-6BA0-7CBB-4E84-B4C0257C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texte 1">
            <a:extLst>
              <a:ext uri="{FF2B5EF4-FFF2-40B4-BE49-F238E27FC236}">
                <a16:creationId xmlns:a16="http://schemas.microsoft.com/office/drawing/2014/main" id="{C8D45674-E976-6715-1905-DF6A66B084FC}"/>
              </a:ext>
            </a:extLst>
          </p:cNvPr>
          <p:cNvSpPr txBox="1">
            <a:spLocks/>
          </p:cNvSpPr>
          <p:nvPr/>
        </p:nvSpPr>
        <p:spPr>
          <a:xfrm>
            <a:off x="139148" y="2260264"/>
            <a:ext cx="5854148" cy="33531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9A9DC"/>
              </a:buClr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r-FR" dirty="0"/>
              <a:t>Récupération de l’extension du fichier (</a:t>
            </a:r>
            <a:r>
              <a:rPr lang="fr-FR" dirty="0" err="1"/>
              <a:t>fileExt</a:t>
            </a:r>
            <a:r>
              <a:rPr lang="fr-FR" dirty="0"/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r-FR" dirty="0"/>
              <a:t>Création tab </a:t>
            </a:r>
            <a:r>
              <a:rPr lang="fr-FR" dirty="0" err="1"/>
              <a:t>leau</a:t>
            </a:r>
            <a:r>
              <a:rPr lang="fr-FR" dirty="0"/>
              <a:t> extension autorisé (</a:t>
            </a:r>
            <a:r>
              <a:rPr lang="fr-FR" dirty="0" err="1"/>
              <a:t>extAutorise</a:t>
            </a:r>
            <a:r>
              <a:rPr lang="fr-FR" dirty="0"/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r-FR" dirty="0"/>
              <a:t>Vérification présence extension dans tableau méthode </a:t>
            </a:r>
            <a:r>
              <a:rPr lang="fr-FR" dirty="0" err="1"/>
              <a:t>includes</a:t>
            </a:r>
            <a:r>
              <a:rPr lang="fr-FR" dirty="0"/>
              <a:t>() (</a:t>
            </a:r>
            <a:r>
              <a:rPr lang="fr-FR" dirty="0" err="1"/>
              <a:t>checkFormat</a:t>
            </a:r>
            <a:r>
              <a:rPr lang="fr-FR" dirty="0"/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r-FR" dirty="0"/>
              <a:t>Si </a:t>
            </a:r>
            <a:r>
              <a:rPr lang="fr-FR" dirty="0" err="1"/>
              <a:t>checkFormat</a:t>
            </a:r>
            <a:r>
              <a:rPr lang="fr-FR" dirty="0"/>
              <a:t> false </a:t>
            </a:r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disable</a:t>
            </a:r>
            <a:r>
              <a:rPr lang="fr-FR" dirty="0"/>
              <a:t> </a:t>
            </a:r>
            <a:r>
              <a:rPr lang="fr-FR" dirty="0" err="1"/>
              <a:t>submit</a:t>
            </a:r>
            <a:r>
              <a:rPr lang="fr-FR" dirty="0"/>
              <a:t> </a:t>
            </a:r>
            <a:r>
              <a:rPr lang="fr-FR" dirty="0" err="1"/>
              <a:t>btn</a:t>
            </a:r>
            <a:endParaRPr lang="fr-FR" dirty="0"/>
          </a:p>
          <a:p>
            <a:pPr marL="10287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end of </a:t>
            </a:r>
            <a:r>
              <a:rPr lang="fr-FR" dirty="0" err="1"/>
              <a:t>function</a:t>
            </a:r>
            <a:endParaRPr lang="fr-FR" dirty="0"/>
          </a:p>
          <a:p>
            <a:pPr>
              <a:lnSpc>
                <a:spcPct val="100000"/>
              </a:lnSpc>
            </a:pPr>
            <a:endParaRPr lang="fr-FR" dirty="0"/>
          </a:p>
        </p:txBody>
      </p:sp>
      <p:sp>
        <p:nvSpPr>
          <p:cNvPr id="10" name="Espace réservé du texte 1">
            <a:extLst>
              <a:ext uri="{FF2B5EF4-FFF2-40B4-BE49-F238E27FC236}">
                <a16:creationId xmlns:a16="http://schemas.microsoft.com/office/drawing/2014/main" id="{5B1DE8EA-A26B-5A8F-6ECC-EAF1214C6C85}"/>
              </a:ext>
            </a:extLst>
          </p:cNvPr>
          <p:cNvSpPr txBox="1">
            <a:spLocks/>
          </p:cNvSpPr>
          <p:nvPr/>
        </p:nvSpPr>
        <p:spPr>
          <a:xfrm>
            <a:off x="0" y="5903843"/>
            <a:ext cx="5854148" cy="686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9A9DC"/>
              </a:buClr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15C4D78-EAE5-B25E-D926-F8AAA9083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558" y="1738227"/>
            <a:ext cx="6132442" cy="50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2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B22C5B3-911B-6062-4672-FF29B3E09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149" y="1244600"/>
            <a:ext cx="11450514" cy="54086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Comportement attendus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la modale doit afficher l'image.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dans le </a:t>
            </a:r>
            <a:r>
              <a:rPr lang="fr-FR" dirty="0" err="1"/>
              <a:t>dashboard</a:t>
            </a:r>
            <a:r>
              <a:rPr lang="fr-FR" dirty="0"/>
              <a:t>, le formulaire correspondant au ticket doit afficher le nom du fichier.</a:t>
            </a:r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endParaRPr lang="fr-FR" sz="2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B89D54C-48EC-0D5F-26B8-7F9E0910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13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E6111-D752-4C54-7640-383CC9CB73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8273" y="15945"/>
            <a:ext cx="7831203" cy="94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000" dirty="0"/>
              <a:t>Justificatif uniquement image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6651D3A-6BA0-7CBB-4E84-B4C0257C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3E91FD-5AE4-6CB0-91F9-4ADB4495E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69" y="3429000"/>
            <a:ext cx="4518931" cy="30419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B8156AA-B481-52B4-DFAA-B25CABF7F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983" y="4323522"/>
            <a:ext cx="4382578" cy="113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10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B89D54C-48EC-0D5F-26B8-7F9E0910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14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E6111-D752-4C54-7640-383CC9CB73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8274" y="15945"/>
            <a:ext cx="7048500" cy="94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000" dirty="0"/>
              <a:t>vue admin listes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6651D3A-6BA0-7CBB-4E84-B4C0257C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texte 1">
            <a:extLst>
              <a:ext uri="{FF2B5EF4-FFF2-40B4-BE49-F238E27FC236}">
                <a16:creationId xmlns:a16="http://schemas.microsoft.com/office/drawing/2014/main" id="{A9321F1B-3698-619C-DECD-76D2F9BCFDEB}"/>
              </a:ext>
            </a:extLst>
          </p:cNvPr>
          <p:cNvSpPr txBox="1">
            <a:spLocks/>
          </p:cNvSpPr>
          <p:nvPr/>
        </p:nvSpPr>
        <p:spPr>
          <a:xfrm>
            <a:off x="291549" y="1397000"/>
            <a:ext cx="11450514" cy="5408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9A9DC"/>
              </a:buClr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Sur le Dashboard Admin, lorsqu’un user dépile les listes, la navigation entre les différentes </a:t>
            </a:r>
            <a:r>
              <a:rPr lang="fr-FR" dirty="0" err="1"/>
              <a:t>NdF</a:t>
            </a:r>
            <a:r>
              <a:rPr lang="fr-FR" dirty="0"/>
              <a:t> n’est pas prise en compte d’une pile à une autre.</a:t>
            </a:r>
          </a:p>
          <a:p>
            <a:r>
              <a:rPr lang="fr-FR" dirty="0"/>
              <a:t>Pour résoudre cela</a:t>
            </a:r>
          </a:p>
          <a:p>
            <a:r>
              <a:rPr lang="fr-FR" dirty="0"/>
              <a:t>Passage de :</a:t>
            </a:r>
          </a:p>
          <a:p>
            <a:r>
              <a:rPr lang="fr-FR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lnSpc>
                <a:spcPct val="100000"/>
              </a:lnSpc>
            </a:pPr>
            <a:r>
              <a:rPr lang="fr-FR" dirty="0"/>
              <a:t>A :</a:t>
            </a:r>
          </a:p>
          <a:p>
            <a:pPr>
              <a:lnSpc>
                <a:spcPct val="100000"/>
              </a:lnSpc>
            </a:pP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1C5FADC-87F3-C829-52EB-E5FE62465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700" y="2640371"/>
            <a:ext cx="7594600" cy="8255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8930185-783C-D1ED-52EF-E260D28950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8700" y="4218090"/>
            <a:ext cx="7772400" cy="18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97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29D90B-C1BE-6612-1721-060BFB04F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8026" y="1049789"/>
            <a:ext cx="7244313" cy="3114707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271A38"/>
                </a:solidFill>
                <a:latin typeface="Inter"/>
              </a:rPr>
              <a:t>Ajout de tests unitaires et d’intégration</a:t>
            </a:r>
          </a:p>
        </p:txBody>
      </p:sp>
    </p:spTree>
    <p:extLst>
      <p:ext uri="{BB962C8B-B14F-4D97-AF65-F5344CB8AC3E}">
        <p14:creationId xmlns:p14="http://schemas.microsoft.com/office/powerpoint/2010/main" val="3286995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1522896"/>
            <a:ext cx="11312525" cy="5408612"/>
          </a:xfrm>
        </p:spPr>
        <p:txBody>
          <a:bodyPr>
            <a:normAutofit lnSpcReduction="10000"/>
          </a:bodyPr>
          <a:lstStyle/>
          <a:p>
            <a:pPr marL="457200" lvl="1" indent="-457200">
              <a:buFont typeface="+mj-lt"/>
              <a:buAutoNum type="arabicPeriod"/>
            </a:pPr>
            <a:r>
              <a:rPr lang="fr-FR" dirty="0"/>
              <a:t>Sur le composant </a:t>
            </a:r>
            <a:r>
              <a:rPr lang="fr-FR" dirty="0" err="1"/>
              <a:t>views</a:t>
            </a:r>
            <a:r>
              <a:rPr lang="fr-FR" dirty="0"/>
              <a:t>/Bills : Le taux de couverture est de 100%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Rajout la mention « </a:t>
            </a:r>
            <a:r>
              <a:rPr lang="fr-FR" dirty="0" err="1"/>
              <a:t>expect</a:t>
            </a:r>
            <a:r>
              <a:rPr lang="fr-FR" dirty="0"/>
              <a:t> »</a:t>
            </a:r>
          </a:p>
          <a:p>
            <a:pPr marL="457200" lvl="2" indent="0">
              <a:buNone/>
            </a:pPr>
            <a:endParaRPr lang="fr-FR" dirty="0"/>
          </a:p>
          <a:p>
            <a:pPr marL="457200" lvl="1" indent="-457200">
              <a:buFont typeface="+mj-lt"/>
              <a:buAutoNum type="arabicPeriod"/>
            </a:pPr>
            <a:r>
              <a:rPr lang="fr-FR" dirty="0"/>
              <a:t>Sur le composant container/Bills :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Faire passer le rapport de couvertures du fichier au vert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Taux de couverture d’environ 80%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Ajouter un test d’intégration GET Bills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lvl="1" indent="-457200">
              <a:buFont typeface="+mj-lt"/>
              <a:buAutoNum type="arabicPeriod"/>
            </a:pPr>
            <a:r>
              <a:rPr lang="fr-FR" dirty="0"/>
              <a:t>Sur le composant container/</a:t>
            </a:r>
            <a:r>
              <a:rPr lang="fr-FR" dirty="0" err="1"/>
              <a:t>NewBill</a:t>
            </a:r>
            <a:r>
              <a:rPr lang="fr-FR" dirty="0"/>
              <a:t> :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Faire passer le rapport de couvertures du fichier au vert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Taux de couverture d’environ 80%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Ajouter un test d’intégration POST Bills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lvl="1" indent="-457200">
              <a:buFont typeface="+mj-lt"/>
              <a:buAutoNum type="arabicPeriod"/>
            </a:pPr>
            <a:r>
              <a:rPr lang="fr-FR" dirty="0"/>
              <a:t>Création de test pour la survenue d’une erreur 404 ou 500</a:t>
            </a:r>
          </a:p>
          <a:p>
            <a:pPr marL="457200" lvl="2" indent="0">
              <a:buNone/>
            </a:pPr>
            <a:endParaRPr lang="fr-FR" dirty="0"/>
          </a:p>
          <a:p>
            <a:pPr marL="457200" lvl="2" indent="0">
              <a:buNone/>
            </a:pPr>
            <a:endParaRPr lang="fr-FR" dirty="0"/>
          </a:p>
          <a:p>
            <a:pPr marL="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16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Ajout de testes unitaires et d’</a:t>
            </a:r>
            <a:r>
              <a:rPr lang="fr-FR" dirty="0" err="1"/>
              <a:t>integration</a:t>
            </a:r>
            <a:endParaRPr lang="fr-FR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51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1522896"/>
            <a:ext cx="11312525" cy="5408612"/>
          </a:xfrm>
        </p:spPr>
        <p:txBody>
          <a:bodyPr>
            <a:normAutofit/>
          </a:bodyPr>
          <a:lstStyle/>
          <a:p>
            <a:pPr marL="457200" lvl="2" indent="0">
              <a:buNone/>
            </a:pPr>
            <a:r>
              <a:rPr lang="fr-FR" dirty="0"/>
              <a:t>Le premier test de </a:t>
            </a:r>
            <a:r>
              <a:rPr lang="fr-FR" dirty="0" err="1"/>
              <a:t>Bills.js</a:t>
            </a:r>
            <a:r>
              <a:rPr lang="fr-FR" dirty="0"/>
              <a:t> vérifie si l’icone du menu actif est </a:t>
            </a:r>
            <a:r>
              <a:rPr lang="fr-F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highlighted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avec le </a:t>
            </a:r>
            <a:r>
              <a:rPr lang="fr-FR" dirty="0"/>
              <a:t>le style </a:t>
            </a:r>
            <a:r>
              <a:rPr lang="fr-F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active-</a:t>
            </a:r>
            <a:r>
              <a:rPr lang="fr-FR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icon</a:t>
            </a:r>
            <a:endParaRPr lang="fr-FR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457200" lvl="2" indent="0">
              <a:buNone/>
            </a:pPr>
            <a:endParaRPr lang="fr-FR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marL="457200" lvl="2" indent="0">
              <a:buNone/>
            </a:pPr>
            <a:r>
              <a:rPr lang="fr-FR" dirty="0"/>
              <a:t>Pour cela : </a:t>
            </a:r>
          </a:p>
          <a:p>
            <a:pPr marL="457200" lvl="2" indent="0">
              <a:buNone/>
            </a:pPr>
            <a:endParaRPr lang="fr-FR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marL="457200" lvl="2" indent="0">
              <a:buNone/>
            </a:pPr>
            <a:endParaRPr lang="fr-FR" dirty="0">
              <a:solidFill>
                <a:srgbClr val="CE9178"/>
              </a:solidFill>
              <a:latin typeface="Menlo" panose="020B0609030804020204" pitchFamily="49" charset="0"/>
            </a:endParaRPr>
          </a:p>
          <a:p>
            <a:pPr marL="457200" lvl="2" indent="0">
              <a:buNone/>
            </a:pPr>
            <a:endParaRPr lang="fr-F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457200" lvl="2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17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Rajout de la mention « </a:t>
            </a:r>
            <a:r>
              <a:rPr lang="fr-FR" dirty="0" err="1"/>
              <a:t>expect</a:t>
            </a:r>
            <a:r>
              <a:rPr lang="fr-FR" dirty="0"/>
              <a:t> »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9763F11-50A0-7F6B-F813-F53B771C5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475" y="3143045"/>
            <a:ext cx="8685883" cy="28595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4BB8FDA-573A-5129-D4D1-DAB956E164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56" y="4227202"/>
            <a:ext cx="7772400" cy="8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2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926548"/>
            <a:ext cx="11312525" cy="1240182"/>
          </a:xfrm>
        </p:spPr>
        <p:txBody>
          <a:bodyPr>
            <a:normAutofit/>
          </a:bodyPr>
          <a:lstStyle/>
          <a:p>
            <a:pPr marL="457200" lvl="1" indent="-457200">
              <a:buFont typeface="+mj-lt"/>
              <a:buAutoNum type="arabicPeriod"/>
            </a:pPr>
            <a:r>
              <a:rPr lang="fr-FR" dirty="0"/>
              <a:t>Faire passer le rapport de couvertures du fichier au vert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FR" dirty="0"/>
              <a:t>Taux de couverture d’environ 80%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FR" dirty="0"/>
              <a:t>Ajouter un test d’intégration GET Bills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18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Container Bills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A5A09EE6-7BC0-8113-FA70-0CFAE5F8E056}"/>
              </a:ext>
            </a:extLst>
          </p:cNvPr>
          <p:cNvSpPr txBox="1">
            <a:spLocks/>
          </p:cNvSpPr>
          <p:nvPr/>
        </p:nvSpPr>
        <p:spPr>
          <a:xfrm>
            <a:off x="0" y="3011633"/>
            <a:ext cx="11312525" cy="1240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9A9DC"/>
              </a:buClr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Création d’un test pour ouverture de la modal (lors du clique sur l’œil)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Création d’un test pour ouvrir la page de déclaration d’une nouvelle note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Création d’un test pour </a:t>
            </a:r>
            <a:r>
              <a:rPr lang="fr-FR" dirty="0" err="1"/>
              <a:t>Get</a:t>
            </a:r>
            <a:r>
              <a:rPr lang="fr-FR" dirty="0"/>
              <a:t> les bills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395D675-1652-0F5B-00FD-2CFFC97E4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30" y="4322004"/>
            <a:ext cx="11744740" cy="73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0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926548"/>
            <a:ext cx="11312525" cy="1240182"/>
          </a:xfrm>
        </p:spPr>
        <p:txBody>
          <a:bodyPr>
            <a:normAutofit/>
          </a:bodyPr>
          <a:lstStyle/>
          <a:p>
            <a:pPr marL="457200" lvl="1" indent="-457200">
              <a:buFont typeface="+mj-lt"/>
              <a:buAutoNum type="arabicPeriod"/>
            </a:pPr>
            <a:r>
              <a:rPr lang="fr-FR" dirty="0"/>
              <a:t>Faire passer le rapport de couvertures du fichier au vert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FR" dirty="0"/>
              <a:t>Taux de couverture d’environ 80%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FR" dirty="0"/>
              <a:t>Ajouter un test d’intégration POST Bills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19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Container </a:t>
            </a:r>
            <a:r>
              <a:rPr lang="fr-FR" dirty="0" err="1"/>
              <a:t>NewBill</a:t>
            </a:r>
            <a:endParaRPr lang="fr-FR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A5A09EE6-7BC0-8113-FA70-0CFAE5F8E056}"/>
              </a:ext>
            </a:extLst>
          </p:cNvPr>
          <p:cNvSpPr txBox="1">
            <a:spLocks/>
          </p:cNvSpPr>
          <p:nvPr/>
        </p:nvSpPr>
        <p:spPr>
          <a:xfrm>
            <a:off x="0" y="3011633"/>
            <a:ext cx="11312525" cy="12401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9A9DC"/>
              </a:buClr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Création d’un test pour vérifier l’apparition d’un message et la désactivation du bouton </a:t>
            </a:r>
            <a:r>
              <a:rPr lang="fr-FR" dirty="0" err="1"/>
              <a:t>submit</a:t>
            </a:r>
            <a:r>
              <a:rPr lang="fr-FR" dirty="0"/>
              <a:t> lors de l’</a:t>
            </a:r>
            <a:r>
              <a:rPr lang="fr-FR" dirty="0" err="1"/>
              <a:t>upload</a:t>
            </a:r>
            <a:r>
              <a:rPr lang="fr-FR" dirty="0"/>
              <a:t> d’un fichier au mauvais format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Création d’un test pour vérifier la non apparition d’un message et la réactivation du bouton </a:t>
            </a:r>
            <a:r>
              <a:rPr lang="fr-FR" dirty="0" err="1"/>
              <a:t>submit</a:t>
            </a:r>
            <a:r>
              <a:rPr lang="fr-FR" dirty="0"/>
              <a:t> lors de l’</a:t>
            </a:r>
            <a:r>
              <a:rPr lang="fr-FR" dirty="0" err="1"/>
              <a:t>upload</a:t>
            </a:r>
            <a:r>
              <a:rPr lang="fr-FR" dirty="0"/>
              <a:t> d’un fichier au bon format et l’envoi de la note (retour page bills)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fr-FR" dirty="0"/>
              <a:t>Création d’un test pour post une bill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58E656-B519-C36B-B10B-123D3308D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75" y="4517496"/>
            <a:ext cx="7772400" cy="84918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D14F674-EA28-A7D7-388E-AD960C104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353" y="4469943"/>
            <a:ext cx="6071544" cy="20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2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CAF5ABB-0424-4D95-5A8D-F0B9E4E78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Présentation du projet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Présentation du rapport de test </a:t>
            </a:r>
            <a:r>
              <a:rPr lang="fr-FR" dirty="0" err="1"/>
              <a:t>Jest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Présentation des 4 bugs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Ajout de tests unitaires et d’intégration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Création du parcours Employé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F342FD-F974-3036-7F5B-EBA7A9E16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216" y="-11502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019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926548"/>
            <a:ext cx="11312525" cy="1240182"/>
          </a:xfrm>
        </p:spPr>
        <p:txBody>
          <a:bodyPr>
            <a:normAutofit/>
          </a:bodyPr>
          <a:lstStyle/>
          <a:p>
            <a:pPr marL="457200" lvl="2" indent="0">
              <a:buNone/>
            </a:pPr>
            <a:r>
              <a:rPr lang="fr-FR" dirty="0"/>
              <a:t>Création d’un test pour vérifier l’apparition d’un message et la désactivation du bouton </a:t>
            </a:r>
            <a:r>
              <a:rPr lang="fr-FR" dirty="0" err="1"/>
              <a:t>submit</a:t>
            </a:r>
            <a:r>
              <a:rPr lang="fr-FR" dirty="0"/>
              <a:t> lors de l’</a:t>
            </a:r>
            <a:r>
              <a:rPr lang="fr-FR" dirty="0" err="1"/>
              <a:t>upload</a:t>
            </a:r>
            <a:r>
              <a:rPr lang="fr-FR" dirty="0"/>
              <a:t> d’un fichier au mauvais format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20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Container </a:t>
            </a:r>
            <a:r>
              <a:rPr lang="fr-FR" dirty="0" err="1"/>
              <a:t>NewBill</a:t>
            </a:r>
            <a:endParaRPr lang="fr-FR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5053295-DD6E-1FB4-6D82-C6DA729A3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158" y="1869524"/>
            <a:ext cx="8904971" cy="447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58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926548"/>
            <a:ext cx="11312525" cy="1240182"/>
          </a:xfrm>
        </p:spPr>
        <p:txBody>
          <a:bodyPr>
            <a:normAutofit/>
          </a:bodyPr>
          <a:lstStyle/>
          <a:p>
            <a:pPr marL="457200" lvl="2" indent="0">
              <a:buNone/>
            </a:pPr>
            <a:r>
              <a:rPr lang="fr-FR" dirty="0"/>
              <a:t>Création d’un test pour vérifier la non apparition d’un message et la réactivation du bouton </a:t>
            </a:r>
            <a:r>
              <a:rPr lang="fr-FR" dirty="0" err="1"/>
              <a:t>submit</a:t>
            </a:r>
            <a:r>
              <a:rPr lang="fr-FR" dirty="0"/>
              <a:t> lors de l’</a:t>
            </a:r>
            <a:r>
              <a:rPr lang="fr-FR" dirty="0" err="1"/>
              <a:t>upload</a:t>
            </a:r>
            <a:r>
              <a:rPr lang="fr-FR" dirty="0"/>
              <a:t> d’un fichier au bon format et l’envoi de la note (retour page bills)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21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Container </a:t>
            </a:r>
            <a:r>
              <a:rPr lang="fr-FR" dirty="0" err="1"/>
              <a:t>NewBill</a:t>
            </a:r>
            <a:endParaRPr lang="fr-FR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1537114-70E4-6245-3E5A-65E0D7027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930" y="1972537"/>
            <a:ext cx="7230139" cy="448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52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926548"/>
            <a:ext cx="11312525" cy="1240182"/>
          </a:xfrm>
        </p:spPr>
        <p:txBody>
          <a:bodyPr>
            <a:normAutofit/>
          </a:bodyPr>
          <a:lstStyle/>
          <a:p>
            <a:pPr marL="457200" lvl="2" indent="0">
              <a:buNone/>
            </a:pPr>
            <a:r>
              <a:rPr lang="fr-FR" dirty="0"/>
              <a:t>Création d’un test pour post une bill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22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Container </a:t>
            </a:r>
            <a:r>
              <a:rPr lang="fr-FR" dirty="0" err="1"/>
              <a:t>NewBill</a:t>
            </a:r>
            <a:endParaRPr lang="fr-FR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7F4D398-8971-5568-DC35-854E0AB1F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31" y="1692462"/>
            <a:ext cx="4460315" cy="507941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529FF93-8DDB-7334-E7A8-09F8B5C30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864" y="2315100"/>
            <a:ext cx="5950547" cy="283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42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926548"/>
            <a:ext cx="11312525" cy="124018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fr-FR" dirty="0"/>
              <a:t>Réutilisation du code mise en place pour le test du </a:t>
            </a:r>
            <a:r>
              <a:rPr lang="fr-FR" dirty="0" err="1"/>
              <a:t>dashboard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23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Test Erreur 404 et 500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669315C-74DB-00AF-4284-D08D93077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032" y="1313828"/>
            <a:ext cx="5598459" cy="25746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76C2719-4092-0647-6D2F-45817BCAC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4139263"/>
            <a:ext cx="4894820" cy="240620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D4073D9-3C2E-4905-0067-089F558F0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0970" y="4139262"/>
            <a:ext cx="5129900" cy="240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05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29D90B-C1BE-6612-1721-060BFB04F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599" y="572710"/>
            <a:ext cx="7244313" cy="3114707"/>
          </a:xfrm>
        </p:spPr>
        <p:txBody>
          <a:bodyPr>
            <a:normAutofit/>
          </a:bodyPr>
          <a:lstStyle/>
          <a:p>
            <a:r>
              <a:rPr lang="fr-FR" sz="6000" b="1" dirty="0">
                <a:solidFill>
                  <a:srgbClr val="271A38"/>
                </a:solidFill>
                <a:latin typeface="Inter"/>
              </a:rPr>
              <a:t>Création du parcours employé</a:t>
            </a:r>
          </a:p>
        </p:txBody>
      </p:sp>
    </p:spTree>
    <p:extLst>
      <p:ext uri="{BB962C8B-B14F-4D97-AF65-F5344CB8AC3E}">
        <p14:creationId xmlns:p14="http://schemas.microsoft.com/office/powerpoint/2010/main" val="770047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1522896"/>
            <a:ext cx="11312525" cy="5408612"/>
          </a:xfrm>
        </p:spPr>
        <p:txBody>
          <a:bodyPr>
            <a:normAutofit/>
          </a:bodyPr>
          <a:lstStyle/>
          <a:p>
            <a:pPr marL="457200" lvl="2" indent="0">
              <a:buNone/>
            </a:pPr>
            <a:endParaRPr lang="fr-FR" dirty="0"/>
          </a:p>
          <a:p>
            <a:pPr marL="457200" lvl="2" indent="0">
              <a:buNone/>
            </a:pPr>
            <a:endParaRPr lang="fr-FR" dirty="0"/>
          </a:p>
          <a:p>
            <a:pPr marL="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25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Création du parcours employé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3806C8B-0DAB-599B-2AE9-D08BD4352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00" y="1607666"/>
            <a:ext cx="10080000" cy="514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40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1522896"/>
            <a:ext cx="11312525" cy="5408612"/>
          </a:xfrm>
        </p:spPr>
        <p:txBody>
          <a:bodyPr>
            <a:normAutofit/>
          </a:bodyPr>
          <a:lstStyle/>
          <a:p>
            <a:pPr marL="457200" lvl="2" indent="0">
              <a:buNone/>
            </a:pPr>
            <a:endParaRPr lang="fr-FR" dirty="0"/>
          </a:p>
          <a:p>
            <a:pPr marL="457200" lvl="2" indent="0">
              <a:buNone/>
            </a:pPr>
            <a:endParaRPr lang="fr-FR" dirty="0"/>
          </a:p>
          <a:p>
            <a:pPr marL="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26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Création du parcours employé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628390-CD91-19C7-13E8-B51A04D53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525" y="1231148"/>
            <a:ext cx="10080000" cy="487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69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0" y="1522896"/>
            <a:ext cx="11312525" cy="5408612"/>
          </a:xfrm>
        </p:spPr>
        <p:txBody>
          <a:bodyPr>
            <a:normAutofit/>
          </a:bodyPr>
          <a:lstStyle/>
          <a:p>
            <a:pPr marL="457200" lvl="2" indent="0">
              <a:buNone/>
            </a:pPr>
            <a:endParaRPr lang="fr-FR" dirty="0"/>
          </a:p>
          <a:p>
            <a:pPr marL="457200" lvl="2" indent="0">
              <a:buNone/>
            </a:pPr>
            <a:endParaRPr lang="fr-FR" dirty="0"/>
          </a:p>
          <a:p>
            <a:pPr marL="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27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>
          <a:xfrm>
            <a:off x="-168965" y="204788"/>
            <a:ext cx="8096940" cy="942975"/>
          </a:xfrm>
        </p:spPr>
        <p:txBody>
          <a:bodyPr/>
          <a:lstStyle/>
          <a:p>
            <a:r>
              <a:rPr lang="fr-FR" dirty="0"/>
              <a:t>Création du parcours employé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E04A0C3-814A-9A16-45C5-79ABAD114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997" y="3598646"/>
            <a:ext cx="10080000" cy="15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2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29D90B-C1BE-6612-1721-060BFB04F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8026" y="383867"/>
            <a:ext cx="7244313" cy="3114707"/>
          </a:xfrm>
        </p:spPr>
        <p:txBody>
          <a:bodyPr>
            <a:normAutofit/>
          </a:bodyPr>
          <a:lstStyle/>
          <a:p>
            <a:r>
              <a:rPr lang="fr-FR" sz="6000" b="1" i="0" dirty="0">
                <a:solidFill>
                  <a:srgbClr val="271A38"/>
                </a:solidFill>
                <a:effectLst/>
                <a:latin typeface="Inter"/>
              </a:rPr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77516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879475" y="1244600"/>
            <a:ext cx="11312525" cy="540861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fr-FR" dirty="0" err="1"/>
              <a:t>Billed</a:t>
            </a:r>
            <a:r>
              <a:rPr lang="fr-FR" dirty="0"/>
              <a:t> est un outil de Gestion de note de frais,</a:t>
            </a:r>
          </a:p>
          <a:p>
            <a:pPr marL="0" lvl="1" indent="0">
              <a:buNone/>
            </a:pPr>
            <a:r>
              <a:rPr lang="fr-FR" dirty="0"/>
              <a:t>	Il permet à un utilisateur de déclarer ses notes (informations + justificatifs)</a:t>
            </a:r>
          </a:p>
          <a:p>
            <a:pPr marL="0" lvl="1" indent="0">
              <a:buNone/>
            </a:pPr>
            <a:r>
              <a:rPr lang="fr-FR" dirty="0"/>
              <a:t>	Il permet à un manager de suivre, visualiser, valider, refuser les notes de frais</a:t>
            </a:r>
          </a:p>
          <a:p>
            <a:pPr marL="0" lvl="1" indent="0">
              <a:buNone/>
            </a:pPr>
            <a:r>
              <a:rPr lang="fr-FR" dirty="0"/>
              <a:t>On y accès via un log et mot de passe</a:t>
            </a:r>
          </a:p>
          <a:p>
            <a:pPr marL="0" lvl="1" indent="0">
              <a:buNone/>
            </a:pPr>
            <a:endParaRPr lang="fr-FR" dirty="0"/>
          </a:p>
          <a:p>
            <a:pPr marL="0" lvl="1" indent="0">
              <a:buNone/>
            </a:pPr>
            <a:r>
              <a:rPr lang="fr-FR" dirty="0"/>
              <a:t>Objectifs 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dirty="0"/>
              <a:t>Debugger le parcours Administrateur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dirty="0"/>
              <a:t>Tester et Debugger le parcours </a:t>
            </a:r>
            <a:r>
              <a:rPr lang="fr-FR" dirty="0" err="1"/>
              <a:t>Employee</a:t>
            </a:r>
            <a:endParaRPr lang="fr-F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dirty="0"/>
              <a:t>Fiabiliser et améliorer le parcours </a:t>
            </a:r>
            <a:r>
              <a:rPr lang="fr-FR" dirty="0" err="1"/>
              <a:t>Employee</a:t>
            </a:r>
            <a:endParaRPr lang="fr-FR" dirty="0"/>
          </a:p>
          <a:p>
            <a:pPr marL="457200" lvl="1" indent="-457200">
              <a:buFont typeface="+mj-lt"/>
              <a:buAutoNum type="arabicPeriod"/>
            </a:pPr>
            <a:endParaRPr lang="fr-FR" dirty="0"/>
          </a:p>
          <a:p>
            <a:pPr marL="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90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29D90B-C1BE-6612-1721-060BFB04F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8026" y="383867"/>
            <a:ext cx="7244313" cy="3114707"/>
          </a:xfrm>
        </p:spPr>
        <p:txBody>
          <a:bodyPr>
            <a:normAutofit/>
          </a:bodyPr>
          <a:lstStyle/>
          <a:p>
            <a:r>
              <a:rPr lang="fr-FR" sz="6000" b="1" i="0" dirty="0">
                <a:solidFill>
                  <a:schemeClr val="tx1"/>
                </a:solidFill>
                <a:effectLst/>
                <a:latin typeface="Inter"/>
              </a:rPr>
              <a:t>Rapport de test </a:t>
            </a:r>
            <a:r>
              <a:rPr lang="fr-FR" sz="6000" b="1" i="0" dirty="0" err="1">
                <a:solidFill>
                  <a:schemeClr val="tx1"/>
                </a:solidFill>
                <a:effectLst/>
                <a:latin typeface="Inter"/>
              </a:rPr>
              <a:t>Jest</a:t>
            </a:r>
            <a:endParaRPr lang="fr-FR" sz="6000" b="1" i="0" dirty="0">
              <a:solidFill>
                <a:schemeClr val="tx1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62522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Rapport de test </a:t>
            </a:r>
            <a:r>
              <a:rPr lang="fr-FR" dirty="0" err="1"/>
              <a:t>Jest</a:t>
            </a:r>
            <a:endParaRPr lang="fr-FR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615C60-5E06-9DE0-6A42-7B4D96C8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texte 1">
            <a:extLst>
              <a:ext uri="{FF2B5EF4-FFF2-40B4-BE49-F238E27FC236}">
                <a16:creationId xmlns:a16="http://schemas.microsoft.com/office/drawing/2014/main" id="{6A204A62-F344-A460-B56C-C7F661DEED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2934" y="1062993"/>
            <a:ext cx="3907678" cy="703054"/>
          </a:xfrm>
        </p:spPr>
        <p:txBody>
          <a:bodyPr>
            <a:normAutofit/>
          </a:bodyPr>
          <a:lstStyle/>
          <a:p>
            <a:r>
              <a:rPr lang="fr-FR" dirty="0"/>
              <a:t>Rapport de test </a:t>
            </a:r>
            <a:r>
              <a:rPr lang="fr-FR" dirty="0" err="1"/>
              <a:t>Jest</a:t>
            </a:r>
            <a:r>
              <a:rPr lang="fr-FR" dirty="0"/>
              <a:t> </a:t>
            </a:r>
            <a:r>
              <a:rPr lang="fr-FR" dirty="0" err="1"/>
              <a:t>Bills.js</a:t>
            </a:r>
            <a:endParaRPr lang="fr-FR" dirty="0"/>
          </a:p>
        </p:txBody>
      </p:sp>
      <p:sp>
        <p:nvSpPr>
          <p:cNvPr id="11" name="Espace réservé du texte 1">
            <a:extLst>
              <a:ext uri="{FF2B5EF4-FFF2-40B4-BE49-F238E27FC236}">
                <a16:creationId xmlns:a16="http://schemas.microsoft.com/office/drawing/2014/main" id="{07AFB2C7-2C09-CB52-28BF-E954DFD7E9FE}"/>
              </a:ext>
            </a:extLst>
          </p:cNvPr>
          <p:cNvSpPr txBox="1">
            <a:spLocks/>
          </p:cNvSpPr>
          <p:nvPr/>
        </p:nvSpPr>
        <p:spPr>
          <a:xfrm>
            <a:off x="6090677" y="1061624"/>
            <a:ext cx="4421274" cy="703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9A9DC"/>
              </a:buClr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Rapport de test </a:t>
            </a:r>
            <a:r>
              <a:rPr lang="fr-FR" dirty="0" err="1"/>
              <a:t>Jest</a:t>
            </a:r>
            <a:r>
              <a:rPr lang="fr-FR" dirty="0"/>
              <a:t> </a:t>
            </a:r>
            <a:r>
              <a:rPr lang="fr-FR" dirty="0" err="1"/>
              <a:t>NewBill.js</a:t>
            </a:r>
            <a:endParaRPr lang="fr-FR" dirty="0"/>
          </a:p>
        </p:txBody>
      </p:sp>
      <p:sp>
        <p:nvSpPr>
          <p:cNvPr id="14" name="Espace réservé du texte 1">
            <a:extLst>
              <a:ext uri="{FF2B5EF4-FFF2-40B4-BE49-F238E27FC236}">
                <a16:creationId xmlns:a16="http://schemas.microsoft.com/office/drawing/2014/main" id="{C12C973E-625E-2B92-AB56-EA86D1AC5BCA}"/>
              </a:ext>
            </a:extLst>
          </p:cNvPr>
          <p:cNvSpPr txBox="1">
            <a:spLocks/>
          </p:cNvSpPr>
          <p:nvPr/>
        </p:nvSpPr>
        <p:spPr>
          <a:xfrm>
            <a:off x="251337" y="5126057"/>
            <a:ext cx="5264371" cy="703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9A9DC"/>
              </a:buClr>
              <a:buFontTx/>
              <a:buBlip>
                <a:blip r:embed="rId4"/>
              </a:buBlip>
              <a:defRPr sz="2400" kern="1200" baseline="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kern="1200">
                <a:solidFill>
                  <a:srgbClr val="546D7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Rapport de couverture </a:t>
            </a:r>
            <a:r>
              <a:rPr lang="fr-FR" dirty="0" err="1"/>
              <a:t>Jest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958B467-6F89-E7BF-87CB-6884CA7A0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677" y="1504173"/>
            <a:ext cx="5128098" cy="157997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CCCB06E-2CE9-9459-AD76-523E017FB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934" y="1504173"/>
            <a:ext cx="4319063" cy="158184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DA8A6A9-E354-87A1-03E5-D0FB4DEEF6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0294" y="3136900"/>
            <a:ext cx="5398345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2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29D90B-C1BE-6612-1721-060BFB04F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8026" y="383867"/>
            <a:ext cx="7244313" cy="3114707"/>
          </a:xfrm>
        </p:spPr>
        <p:txBody>
          <a:bodyPr>
            <a:normAutofit/>
          </a:bodyPr>
          <a:lstStyle/>
          <a:p>
            <a:r>
              <a:rPr lang="fr-FR" sz="6000" b="1" i="0" dirty="0">
                <a:solidFill>
                  <a:schemeClr val="tx1"/>
                </a:solidFill>
                <a:effectLst/>
                <a:latin typeface="Inter"/>
              </a:rPr>
              <a:t>Présentation des 4 bugs</a:t>
            </a:r>
          </a:p>
        </p:txBody>
      </p:sp>
    </p:spTree>
    <p:extLst>
      <p:ext uri="{BB962C8B-B14F-4D97-AF65-F5344CB8AC3E}">
        <p14:creationId xmlns:p14="http://schemas.microsoft.com/office/powerpoint/2010/main" val="185717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B22C5B3-911B-6062-4672-FF29B3E09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3000" dirty="0"/>
              <a:t>Ordonnancer par date l’affichage des notes de frais dans la vue employée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3000" dirty="0"/>
              <a:t>Corriger l’anomalie de login d’un administrateur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3000" dirty="0"/>
              <a:t>Corriger la possibilité d’ajouter un justificatif qui n’est pas une image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FR" sz="3000" dirty="0"/>
              <a:t>Corriger la vue administrateur lors du dépilage des listes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B89D54C-48EC-0D5F-26B8-7F9E0910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E6111-D752-4C54-7640-383CC9CB73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Présentation des 4 bug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6651D3A-6BA0-7CBB-4E84-B4C0257C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59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B22C5B3-911B-6062-4672-FF29B3E09B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149" y="1244600"/>
            <a:ext cx="11450514" cy="540861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fr-FR" dirty="0"/>
              <a:t>Lorsque l’employé arrive sur sa vue, il visualise les </a:t>
            </a:r>
            <a:r>
              <a:rPr lang="fr-FR" dirty="0" err="1"/>
              <a:t>NdF</a:t>
            </a:r>
            <a:r>
              <a:rPr lang="fr-FR" dirty="0"/>
              <a:t>  </a:t>
            </a:r>
            <a:r>
              <a:rPr lang="fr-FR" dirty="0" err="1"/>
              <a:t>clasé</a:t>
            </a:r>
            <a:r>
              <a:rPr lang="fr-FR" dirty="0"/>
              <a:t> par date de déclaration. Il faut faire évoluer cela en les classant par la date de la </a:t>
            </a:r>
            <a:r>
              <a:rPr lang="fr-FR" dirty="0" err="1"/>
              <a:t>Ndf</a:t>
            </a:r>
            <a:r>
              <a:rPr lang="fr-FR" dirty="0"/>
              <a:t> elle-même.</a:t>
            </a:r>
            <a:endParaRPr lang="fr-FR" sz="3000" dirty="0"/>
          </a:p>
          <a:p>
            <a:pPr>
              <a:lnSpc>
                <a:spcPct val="100000"/>
              </a:lnSpc>
            </a:pPr>
            <a:r>
              <a:rPr lang="fr-FR" dirty="0"/>
              <a:t>Pour corriger :</a:t>
            </a:r>
          </a:p>
          <a:p>
            <a:pPr>
              <a:lnSpc>
                <a:spcPct val="100000"/>
              </a:lnSpc>
            </a:pPr>
            <a:r>
              <a:rPr lang="fr-FR" dirty="0"/>
              <a:t>Ajout d’une fonction sort() au moment de l’affichage des bills</a:t>
            </a:r>
          </a:p>
          <a:p>
            <a:pPr>
              <a:lnSpc>
                <a:spcPct val="100000"/>
              </a:lnSpc>
            </a:pPr>
            <a:r>
              <a:rPr lang="fr-FR" sz="2400" dirty="0" err="1"/>
              <a:t>snapshot.sort</a:t>
            </a:r>
            <a:r>
              <a:rPr lang="fr-FR" sz="2400" dirty="0"/>
              <a:t>((</a:t>
            </a:r>
            <a:r>
              <a:rPr lang="fr-FR" sz="2400" dirty="0" err="1"/>
              <a:t>a,b</a:t>
            </a:r>
            <a:r>
              <a:rPr lang="fr-FR" sz="2400" dirty="0"/>
              <a:t>) =&gt; (</a:t>
            </a:r>
            <a:r>
              <a:rPr lang="fr-FR" sz="2400" dirty="0" err="1"/>
              <a:t>a.date</a:t>
            </a:r>
            <a:r>
              <a:rPr lang="fr-FR" sz="2400" dirty="0"/>
              <a:t> &lt; </a:t>
            </a:r>
            <a:r>
              <a:rPr lang="fr-FR" sz="2400" dirty="0" err="1"/>
              <a:t>b.date</a:t>
            </a:r>
            <a:r>
              <a:rPr lang="fr-FR" sz="2400" dirty="0"/>
              <a:t>) ? 1 : ((</a:t>
            </a:r>
            <a:r>
              <a:rPr lang="fr-FR" sz="2400" dirty="0" err="1"/>
              <a:t>b.date</a:t>
            </a:r>
            <a:r>
              <a:rPr lang="fr-FR" sz="2400" dirty="0"/>
              <a:t> &lt; </a:t>
            </a:r>
            <a:r>
              <a:rPr lang="fr-FR" sz="2400" dirty="0" err="1"/>
              <a:t>a.date</a:t>
            </a:r>
            <a:r>
              <a:rPr lang="fr-FR" sz="2400" dirty="0"/>
              <a:t>) ? -1 : 0))</a:t>
            </a:r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endParaRPr lang="fr-FR" sz="2400" dirty="0"/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endParaRPr lang="fr-FR" sz="2400" dirty="0"/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r>
              <a:rPr lang="fr-FR" dirty="0"/>
              <a:t>*Pour que le test passe j’ai du le modifier : </a:t>
            </a:r>
          </a:p>
          <a:p>
            <a:pPr>
              <a:lnSpc>
                <a:spcPct val="100000"/>
              </a:lnSpc>
            </a:pPr>
            <a:r>
              <a:rPr lang="fr-FR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antiChrono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fr-FR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((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? </a:t>
            </a:r>
            <a:r>
              <a:rPr lang="fr-FR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-</a:t>
            </a:r>
            <a:r>
              <a:rPr lang="fr-FR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fr-FR" sz="1600" dirty="0">
                <a:solidFill>
                  <a:schemeClr val="tx1"/>
                </a:solidFill>
                <a:latin typeface="Menlo" panose="020B0609030804020204" pitchFamily="49" charset="0"/>
                <a:sym typeface="Wingdings" pitchFamily="2" charset="2"/>
              </a:rPr>
              <a:t></a:t>
            </a:r>
            <a:r>
              <a:rPr lang="fr-FR" sz="1600" b="0" dirty="0">
                <a:solidFill>
                  <a:srgbClr val="6A9955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fr-FR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antiChrono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fr-FR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fr-FR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fr-FR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fr-FR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fr-FR" sz="2400" dirty="0"/>
          </a:p>
          <a:p>
            <a:pPr>
              <a:lnSpc>
                <a:spcPct val="100000"/>
              </a:lnSpc>
            </a:pPr>
            <a:endParaRPr lang="fr-FR" sz="3000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B89D54C-48EC-0D5F-26B8-7F9E0910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2A31418-1713-4700-81B9-AFE7E79F3A99}" type="slidenum">
              <a:rPr lang="fr-FR" sz="2800" b="1" smtClean="0">
                <a:solidFill>
                  <a:schemeClr val="bg1"/>
                </a:solidFill>
              </a:rPr>
              <a:pPr algn="ctr"/>
              <a:t>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E6111-D752-4C54-7640-383CC9CB73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8274" y="15945"/>
            <a:ext cx="7048500" cy="94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4000" dirty="0"/>
              <a:t>Ordonnancer par DATE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6651D3A-6BA0-7CBB-4E84-B4C0257C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362" y1="39583" x2="21362" y2="39583"/>
                        <a14:foregroundMark x1="27230" y1="39583" x2="27230" y2="39583"/>
                        <a14:foregroundMark x1="20657" y1="45313" x2="20657" y2="45313"/>
                        <a14:foregroundMark x1="21127" y1="52604" x2="21127" y2="52604"/>
                        <a14:foregroundMark x1="20892" y1="59896" x2="20892" y2="59896"/>
                        <a14:foregroundMark x1="28169" y1="58333" x2="28169" y2="58333"/>
                        <a14:foregroundMark x1="27700" y1="52604" x2="27700" y2="52604"/>
                        <a14:foregroundMark x1="27230" y1="46354" x2="27230" y2="46354"/>
                        <a14:foregroundMark x1="42723" y1="45833" x2="42723" y2="45833"/>
                        <a14:foregroundMark x1="54460" y1="48438" x2="54460" y2="48438"/>
                        <a14:foregroundMark x1="59624" y1="42188" x2="59624" y2="42188"/>
                        <a14:foregroundMark x1="64789" y1="39583" x2="64789" y2="39583"/>
                        <a14:foregroundMark x1="68779" y1="50000" x2="68779" y2="50000"/>
                        <a14:foregroundMark x1="78873" y1="50521" x2="78873" y2="50521"/>
                        <a14:foregroundMark x1="54460" y1="36458" x2="54460" y2="3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77" y="17004"/>
            <a:ext cx="2320787" cy="104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A715333-775C-3519-70CB-65A4A2ABA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6915024" cy="214001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7255B5E-2562-CDB3-60E0-9BAFADA94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2466" y="3892134"/>
            <a:ext cx="5051976" cy="12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322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 Codec" id="{57049033-D492-924B-8A2E-E0EAECC2E48D}" vid="{F2C1F313-5803-534C-92A0-6BC9B9B499B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6290</TotalTime>
  <Words>1004</Words>
  <Application>Microsoft Macintosh PowerPoint</Application>
  <PresentationFormat>Grand écran</PresentationFormat>
  <Paragraphs>150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Inter</vt:lpstr>
      <vt:lpstr>Menlo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9</cp:revision>
  <dcterms:created xsi:type="dcterms:W3CDTF">2022-11-24T09:02:51Z</dcterms:created>
  <dcterms:modified xsi:type="dcterms:W3CDTF">2022-12-12T10:47:27Z</dcterms:modified>
</cp:coreProperties>
</file>