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93" r:id="rId4"/>
    <p:sldId id="292" r:id="rId5"/>
    <p:sldId id="291" r:id="rId6"/>
    <p:sldId id="294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763"/>
    <a:srgbClr val="0D8295"/>
    <a:srgbClr val="F49F27"/>
    <a:srgbClr val="77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65" y="9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02/10/2023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02/10/2023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40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7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89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47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2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Rapport Mensuel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FBCDE7A6-4FF9-A4E4-B99B-C94C806022D8}"/>
              </a:ext>
            </a:extLst>
          </p:cNvPr>
          <p:cNvSpPr txBox="1"/>
          <p:nvPr/>
        </p:nvSpPr>
        <p:spPr>
          <a:xfrm>
            <a:off x="2211345" y="2290978"/>
            <a:ext cx="7720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+mj-lt"/>
              </a:rPr>
              <a:t>Le Grand Marché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C3F9A-433D-1C8D-AADA-EDC1D56B02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294208" cy="6858000"/>
          </a:xfrm>
          <a:prstGeom prst="rect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39365" y="2938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Proportion des ventes par catégorie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 2" descr="Une image contenant texte, capture d’écran, ligne, Caractère coloré">
            <a:extLst>
              <a:ext uri="{FF2B5EF4-FFF2-40B4-BE49-F238E27FC236}">
                <a16:creationId xmlns:a16="http://schemas.microsoft.com/office/drawing/2014/main" id="{D27C12EE-44F5-2A83-EE19-69E95D0A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7" y="681676"/>
            <a:ext cx="7442176" cy="5788359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6515A814-5E5D-FB1F-D53E-1E4F25C0953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9703" y="-1318724"/>
            <a:ext cx="2638844" cy="2889582"/>
            <a:chOff x="829703" y="-1318724"/>
            <a:chExt cx="2638844" cy="2889582"/>
          </a:xfrm>
        </p:grpSpPr>
        <p:sp>
          <p:nvSpPr>
            <p:cNvPr id="5" name="Losange 4">
              <a:extLst>
                <a:ext uri="{FF2B5EF4-FFF2-40B4-BE49-F238E27FC236}">
                  <a16:creationId xmlns:a16="http://schemas.microsoft.com/office/drawing/2014/main" id="{367589DE-ABFA-C971-861E-F94076C2D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75700" y="-371950"/>
              <a:ext cx="1942808" cy="1942808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083F95C2-24C2-535E-D911-AF9F405E7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29703" y="-1318724"/>
              <a:ext cx="2638844" cy="2638844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8E36CE74-1B4D-F7EF-C4F8-4CAD0C4C21ED}"/>
              </a:ext>
            </a:extLst>
          </p:cNvPr>
          <p:cNvSpPr txBox="1"/>
          <p:nvPr/>
        </p:nvSpPr>
        <p:spPr>
          <a:xfrm>
            <a:off x="416689" y="1978938"/>
            <a:ext cx="3240911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Arrêt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du secteur </a:t>
            </a:r>
            <a:r>
              <a:rPr lang="fr-F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High Tech</a:t>
            </a:r>
          </a:p>
          <a:p>
            <a:pPr marL="342900" indent="-3429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Création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du secteur </a:t>
            </a:r>
            <a:r>
              <a:rPr lang="fr-F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Nourriture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7AB40-02AD-9C77-A30B-F25DBD1C388C}"/>
              </a:ext>
            </a:extLst>
          </p:cNvPr>
          <p:cNvSpPr/>
          <p:nvPr/>
        </p:nvSpPr>
        <p:spPr>
          <a:xfrm>
            <a:off x="0" y="4077692"/>
            <a:ext cx="4294208" cy="2780308"/>
          </a:xfrm>
          <a:prstGeom prst="rect">
            <a:avLst/>
          </a:prstGeom>
          <a:solidFill>
            <a:srgbClr val="095763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A13C3C-3FB8-74C9-3152-C2D94E1938A4}"/>
              </a:ext>
            </a:extLst>
          </p:cNvPr>
          <p:cNvSpPr txBox="1"/>
          <p:nvPr/>
        </p:nvSpPr>
        <p:spPr>
          <a:xfrm>
            <a:off x="416689" y="4519285"/>
            <a:ext cx="3495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En février 2020 :</a:t>
            </a:r>
            <a:endParaRPr lang="fr-FR" dirty="0">
              <a:solidFill>
                <a:schemeClr val="bg1"/>
              </a:solidFill>
              <a:latin typeface="+mj-lt"/>
            </a:endParaRP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C2CEF42-D79D-AC5D-630D-9E495153D86B}"/>
              </a:ext>
            </a:extLst>
          </p:cNvPr>
          <p:cNvCxnSpPr>
            <a:cxnSpLocks/>
          </p:cNvCxnSpPr>
          <p:nvPr/>
        </p:nvCxnSpPr>
        <p:spPr>
          <a:xfrm>
            <a:off x="0" y="4077692"/>
            <a:ext cx="42942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5D86A87-4742-F3BA-C752-06B874A1BDD1}"/>
              </a:ext>
            </a:extLst>
          </p:cNvPr>
          <p:cNvSpPr txBox="1"/>
          <p:nvPr/>
        </p:nvSpPr>
        <p:spPr>
          <a:xfrm>
            <a:off x="416689" y="5068970"/>
            <a:ext cx="3495554" cy="13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+mj-lt"/>
              </a:rPr>
              <a:t>Secteur </a:t>
            </a:r>
            <a:r>
              <a:rPr lang="fr-FR" b="1" dirty="0">
                <a:solidFill>
                  <a:srgbClr val="77C6FF"/>
                </a:solidFill>
                <a:latin typeface="+mj-lt"/>
              </a:rPr>
              <a:t>Nourriture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0" i="0" dirty="0">
                <a:solidFill>
                  <a:srgbClr val="E8EAED"/>
                </a:solidFill>
                <a:effectLst/>
                <a:latin typeface="+mj-lt"/>
              </a:rPr>
              <a:t>≈</a:t>
            </a:r>
            <a:r>
              <a:rPr lang="fr-FR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70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b="0" i="0" dirty="0">
              <a:solidFill>
                <a:srgbClr val="E8EAED"/>
              </a:solidFill>
              <a:effectLst/>
              <a:latin typeface="Google Sans"/>
            </a:endParaRP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+mj-lt"/>
              </a:rPr>
              <a:t>Secteur </a:t>
            </a:r>
            <a:r>
              <a:rPr lang="fr-FR" b="1" dirty="0">
                <a:solidFill>
                  <a:srgbClr val="92D050"/>
                </a:solidFill>
                <a:latin typeface="+mj-lt"/>
              </a:rPr>
              <a:t>bien de consommation </a:t>
            </a:r>
            <a:r>
              <a:rPr lang="fr-FR" b="0" i="0" dirty="0">
                <a:solidFill>
                  <a:srgbClr val="E8EAED"/>
                </a:solidFill>
                <a:effectLst/>
                <a:latin typeface="+mj-lt"/>
              </a:rPr>
              <a:t>≈</a:t>
            </a:r>
            <a:r>
              <a:rPr lang="fr-FR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30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fr-FR" b="1" i="0" dirty="0">
              <a:solidFill>
                <a:srgbClr val="E8EA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6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C3F9A-433D-1C8D-AADA-EDC1D56B02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294208" cy="6858000"/>
          </a:xfrm>
          <a:prstGeom prst="rect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9AC9AF-5C53-2D20-E0E3-AAAC8B88838A}"/>
              </a:ext>
            </a:extLst>
          </p:cNvPr>
          <p:cNvSpPr/>
          <p:nvPr/>
        </p:nvSpPr>
        <p:spPr>
          <a:xfrm>
            <a:off x="0" y="4104510"/>
            <a:ext cx="4294208" cy="2765834"/>
          </a:xfrm>
          <a:prstGeom prst="rect">
            <a:avLst/>
          </a:prstGeom>
          <a:solidFill>
            <a:srgbClr val="095763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F1B245-9222-F883-F612-D45371378168}"/>
              </a:ext>
            </a:extLst>
          </p:cNvPr>
          <p:cNvCxnSpPr>
            <a:cxnSpLocks/>
          </p:cNvCxnSpPr>
          <p:nvPr/>
        </p:nvCxnSpPr>
        <p:spPr>
          <a:xfrm>
            <a:off x="0" y="4104510"/>
            <a:ext cx="42942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39365" y="2938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de ventes / Visites sur le site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F207D73-6A81-EE1F-6FE0-0154245BF7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9703" y="-1307939"/>
            <a:ext cx="2638844" cy="2878797"/>
            <a:chOff x="829703" y="-1307939"/>
            <a:chExt cx="2638844" cy="2878797"/>
          </a:xfrm>
        </p:grpSpPr>
        <p:sp>
          <p:nvSpPr>
            <p:cNvPr id="5" name="Losange 4">
              <a:extLst>
                <a:ext uri="{FF2B5EF4-FFF2-40B4-BE49-F238E27FC236}">
                  <a16:creationId xmlns:a16="http://schemas.microsoft.com/office/drawing/2014/main" id="{367589DE-ABFA-C971-861E-F94076C2D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75700" y="-371950"/>
              <a:ext cx="1942808" cy="1942808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083F95C2-24C2-535E-D911-AF9F405E7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29703" y="-1307939"/>
              <a:ext cx="2638844" cy="2638844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7" name="Image 6" descr="Une image contenant texte, capture d’écran, Tracé, ligne">
            <a:extLst>
              <a:ext uri="{FF2B5EF4-FFF2-40B4-BE49-F238E27FC236}">
                <a16:creationId xmlns:a16="http://schemas.microsoft.com/office/drawing/2014/main" id="{66EC2395-1B73-5BC5-3561-389E2831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05" y="691507"/>
            <a:ext cx="7413120" cy="57657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64D9FE-3C1D-C607-8160-8E537F532EC7}"/>
              </a:ext>
            </a:extLst>
          </p:cNvPr>
          <p:cNvSpPr txBox="1"/>
          <p:nvPr/>
        </p:nvSpPr>
        <p:spPr>
          <a:xfrm>
            <a:off x="301841" y="2069887"/>
            <a:ext cx="37197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Explosion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du </a:t>
            </a:r>
            <a:r>
              <a:rPr lang="fr-FR" sz="2000" b="1" dirty="0">
                <a:solidFill>
                  <a:srgbClr val="92D050"/>
                </a:solidFill>
                <a:latin typeface="+mj-lt"/>
              </a:rPr>
              <a:t>nombre de visites</a:t>
            </a:r>
          </a:p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Augmentation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du </a:t>
            </a:r>
            <a:r>
              <a:rPr lang="fr-FR" sz="2000" b="1" dirty="0">
                <a:solidFill>
                  <a:srgbClr val="00B0F0"/>
                </a:solidFill>
                <a:latin typeface="+mj-lt"/>
              </a:rPr>
              <a:t>nombre de ventes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D5C8E9-EA6D-9C07-E836-04706366CF63}"/>
              </a:ext>
            </a:extLst>
          </p:cNvPr>
          <p:cNvSpPr txBox="1"/>
          <p:nvPr/>
        </p:nvSpPr>
        <p:spPr>
          <a:xfrm>
            <a:off x="301841" y="4635708"/>
            <a:ext cx="3719743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latin typeface="+mj-lt"/>
              </a:rPr>
              <a:t>La stratégie de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se consacrer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à la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nourriture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et aux biens de consommation est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très efficace </a:t>
            </a:r>
          </a:p>
        </p:txBody>
      </p:sp>
    </p:spTree>
    <p:extLst>
      <p:ext uri="{BB962C8B-B14F-4D97-AF65-F5344CB8AC3E}">
        <p14:creationId xmlns:p14="http://schemas.microsoft.com/office/powerpoint/2010/main" val="271497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C3F9A-433D-1C8D-AADA-EDC1D56B02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294208" cy="6858000"/>
          </a:xfrm>
          <a:prstGeom prst="rect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D0E89-D4AD-63EB-E0BC-4229B8CD3C08}"/>
              </a:ext>
            </a:extLst>
          </p:cNvPr>
          <p:cNvSpPr/>
          <p:nvPr/>
        </p:nvSpPr>
        <p:spPr>
          <a:xfrm>
            <a:off x="0" y="3937033"/>
            <a:ext cx="4294208" cy="2920968"/>
          </a:xfrm>
          <a:prstGeom prst="rect">
            <a:avLst/>
          </a:prstGeom>
          <a:solidFill>
            <a:srgbClr val="095763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3AD8009-6E1F-304C-7824-24C45BEF491B}"/>
              </a:ext>
            </a:extLst>
          </p:cNvPr>
          <p:cNvCxnSpPr/>
          <p:nvPr/>
        </p:nvCxnSpPr>
        <p:spPr>
          <a:xfrm>
            <a:off x="0" y="3937032"/>
            <a:ext cx="42942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39365" y="2938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Taux de conversion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43ADCB4-7BA1-C84D-EF2D-88F2A92CA5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9703" y="-1307939"/>
            <a:ext cx="2638844" cy="2878797"/>
            <a:chOff x="829703" y="-1307939"/>
            <a:chExt cx="2638844" cy="2878797"/>
          </a:xfrm>
        </p:grpSpPr>
        <p:sp>
          <p:nvSpPr>
            <p:cNvPr id="5" name="Losange 4">
              <a:extLst>
                <a:ext uri="{FF2B5EF4-FFF2-40B4-BE49-F238E27FC236}">
                  <a16:creationId xmlns:a16="http://schemas.microsoft.com/office/drawing/2014/main" id="{367589DE-ABFA-C971-861E-F94076C2D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75700" y="-371950"/>
              <a:ext cx="1942808" cy="1942808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083F95C2-24C2-535E-D911-AF9F405E7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29703" y="-1307939"/>
              <a:ext cx="2638844" cy="2638844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7" name="Image 6" descr="Une image contenant ligne, Tracé, diagramme, capture d’écran&#10;&#10;Description générée automatiquement">
            <a:extLst>
              <a:ext uri="{FF2B5EF4-FFF2-40B4-BE49-F238E27FC236}">
                <a16:creationId xmlns:a16="http://schemas.microsoft.com/office/drawing/2014/main" id="{2F72733A-4B57-0CD8-466A-A42DDA13F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28" y="902825"/>
            <a:ext cx="7144873" cy="55571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686A210-8B0A-C4AD-12A5-F7770A93A82B}"/>
              </a:ext>
            </a:extLst>
          </p:cNvPr>
          <p:cNvSpPr txBox="1"/>
          <p:nvPr/>
        </p:nvSpPr>
        <p:spPr>
          <a:xfrm>
            <a:off x="570151" y="1930289"/>
            <a:ext cx="2898396" cy="80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rgbClr val="00B0F0"/>
                </a:solidFill>
                <a:latin typeface="+mj-lt"/>
              </a:rPr>
              <a:t>Taux de conversion </a:t>
            </a:r>
            <a:br>
              <a:rPr lang="fr-FR" sz="2000" dirty="0">
                <a:solidFill>
                  <a:schemeClr val="bg1"/>
                </a:solidFill>
                <a:latin typeface="+mj-lt"/>
              </a:rPr>
            </a:br>
            <a:r>
              <a:rPr lang="fr-FR" sz="2000" dirty="0">
                <a:solidFill>
                  <a:schemeClr val="bg1"/>
                </a:solidFill>
                <a:latin typeface="+mj-lt"/>
              </a:rPr>
              <a:t>en </a:t>
            </a:r>
            <a:r>
              <a:rPr lang="fr-F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baisse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000" b="0" i="0" dirty="0">
                <a:solidFill>
                  <a:srgbClr val="E8EAED"/>
                </a:solidFill>
                <a:effectLst/>
                <a:latin typeface="+mj-lt"/>
              </a:rPr>
              <a:t>≈</a:t>
            </a:r>
            <a:r>
              <a:rPr lang="fr-FR" sz="2000" b="0" i="0" dirty="0">
                <a:solidFill>
                  <a:srgbClr val="E8EAED"/>
                </a:solidFill>
                <a:effectLst/>
                <a:latin typeface="Google Sans"/>
              </a:rPr>
              <a:t> -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50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6DB15A0-FF65-D90A-4826-53B689E325EC}"/>
              </a:ext>
            </a:extLst>
          </p:cNvPr>
          <p:cNvSpPr/>
          <p:nvPr/>
        </p:nvSpPr>
        <p:spPr>
          <a:xfrm>
            <a:off x="1828813" y="2937539"/>
            <a:ext cx="695477" cy="400109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D33EFD-C174-AE8A-822B-5094F501B8B1}"/>
              </a:ext>
            </a:extLst>
          </p:cNvPr>
          <p:cNvSpPr txBox="1"/>
          <p:nvPr/>
        </p:nvSpPr>
        <p:spPr>
          <a:xfrm>
            <a:off x="570151" y="2904329"/>
            <a:ext cx="121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+mj-lt"/>
              </a:rPr>
              <a:t>0,10 </a:t>
            </a:r>
            <a:r>
              <a:rPr lang="fr-FR" sz="2400" b="1" i="0" dirty="0">
                <a:solidFill>
                  <a:srgbClr val="E8EAED"/>
                </a:solidFill>
              </a:rPr>
              <a:t>%</a:t>
            </a:r>
            <a:endParaRPr lang="fr-F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02702A-83FF-8852-3D24-EBD9589EEB49}"/>
              </a:ext>
            </a:extLst>
          </p:cNvPr>
          <p:cNvSpPr txBox="1"/>
          <p:nvPr/>
        </p:nvSpPr>
        <p:spPr>
          <a:xfrm>
            <a:off x="2751774" y="2906760"/>
            <a:ext cx="121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+mj-lt"/>
              </a:rPr>
              <a:t>0,05 </a:t>
            </a:r>
            <a:r>
              <a:rPr lang="fr-FR" sz="24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fr-F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9A5D5F8-2C69-5ECD-A944-FCDD72B78463}"/>
              </a:ext>
            </a:extLst>
          </p:cNvPr>
          <p:cNvSpPr txBox="1"/>
          <p:nvPr/>
        </p:nvSpPr>
        <p:spPr>
          <a:xfrm>
            <a:off x="324892" y="4377551"/>
            <a:ext cx="3675257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+mj-lt"/>
              </a:rPr>
              <a:t>Une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croissance du nombre de vente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plus </a:t>
            </a:r>
            <a:r>
              <a:rPr lang="fr-F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faible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que du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nombre de visites</a:t>
            </a:r>
          </a:p>
        </p:txBody>
      </p:sp>
      <p:sp>
        <p:nvSpPr>
          <p:cNvPr id="23" name="Flèche : angle droit 22">
            <a:extLst>
              <a:ext uri="{FF2B5EF4-FFF2-40B4-BE49-F238E27FC236}">
                <a16:creationId xmlns:a16="http://schemas.microsoft.com/office/drawing/2014/main" id="{67676B43-FA51-FF9A-AFC2-D3CF887F6E6F}"/>
              </a:ext>
            </a:extLst>
          </p:cNvPr>
          <p:cNvSpPr/>
          <p:nvPr/>
        </p:nvSpPr>
        <p:spPr>
          <a:xfrm rot="5400000">
            <a:off x="408701" y="5754536"/>
            <a:ext cx="621436" cy="532560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C070C9-28E1-8844-AC86-9EA78749C7C6}"/>
              </a:ext>
            </a:extLst>
          </p:cNvPr>
          <p:cNvSpPr txBox="1"/>
          <p:nvPr/>
        </p:nvSpPr>
        <p:spPr>
          <a:xfrm>
            <a:off x="1353130" y="5771150"/>
            <a:ext cx="230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Baisse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du </a:t>
            </a:r>
            <a:r>
              <a:rPr lang="fr-FR" sz="2000" b="1" dirty="0">
                <a:solidFill>
                  <a:srgbClr val="00B0F0"/>
                </a:solidFill>
                <a:latin typeface="+mj-lt"/>
              </a:rPr>
              <a:t>taux de conversion</a:t>
            </a:r>
          </a:p>
        </p:txBody>
      </p:sp>
    </p:spTree>
    <p:extLst>
      <p:ext uri="{BB962C8B-B14F-4D97-AF65-F5344CB8AC3E}">
        <p14:creationId xmlns:p14="http://schemas.microsoft.com/office/powerpoint/2010/main" val="9614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D25DADD8-D630-E50B-1FD8-689A26176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35" y="1059607"/>
            <a:ext cx="7077233" cy="55045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4C3F9A-433D-1C8D-AADA-EDC1D56B02CA}"/>
              </a:ext>
            </a:extLst>
          </p:cNvPr>
          <p:cNvSpPr/>
          <p:nvPr/>
        </p:nvSpPr>
        <p:spPr>
          <a:xfrm>
            <a:off x="0" y="0"/>
            <a:ext cx="4294208" cy="6858000"/>
          </a:xfrm>
          <a:prstGeom prst="rect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39365" y="2938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Temps passé sur le site / Montant du panier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367589DE-ABFA-C971-861E-F94076C2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5700" y="-371950"/>
            <a:ext cx="1942808" cy="1942808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083F95C2-24C2-535E-D911-AF9F405E7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703" y="-1307939"/>
            <a:ext cx="2638844" cy="263884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9" name="Image 8" descr="Une image contenant capture d’écran, visualisation">
            <a:extLst>
              <a:ext uri="{FF2B5EF4-FFF2-40B4-BE49-F238E27FC236}">
                <a16:creationId xmlns:a16="http://schemas.microsoft.com/office/drawing/2014/main" id="{4C7B191C-0D33-3F5A-4339-1408C064A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05" y="964762"/>
            <a:ext cx="7077233" cy="550451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CC059BE-167C-C429-3EB5-142836B99A5C}"/>
              </a:ext>
            </a:extLst>
          </p:cNvPr>
          <p:cNvCxnSpPr>
            <a:cxnSpLocks/>
          </p:cNvCxnSpPr>
          <p:nvPr/>
        </p:nvCxnSpPr>
        <p:spPr>
          <a:xfrm flipV="1">
            <a:off x="6668219" y="2838091"/>
            <a:ext cx="3148641" cy="2130724"/>
          </a:xfrm>
          <a:prstGeom prst="line">
            <a:avLst/>
          </a:prstGeom>
          <a:ln w="9525" cap="flat">
            <a:solidFill>
              <a:srgbClr val="7030A0">
                <a:alpha val="8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54DDA66-0625-25F4-CDA5-8272D4E0F6BA}"/>
              </a:ext>
            </a:extLst>
          </p:cNvPr>
          <p:cNvSpPr txBox="1"/>
          <p:nvPr/>
        </p:nvSpPr>
        <p:spPr>
          <a:xfrm>
            <a:off x="278976" y="2790119"/>
            <a:ext cx="3736256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chemeClr val="bg1"/>
              </a:buClr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Plus un visiteur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passe du temps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sur le site internet plus le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montant du panier 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est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élevé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dans la globalité</a:t>
            </a:r>
            <a:endParaRPr lang="fr-FR" sz="2000" i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C3F9A-433D-1C8D-AADA-EDC1D56B02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294208" cy="6858000"/>
          </a:xfrm>
          <a:prstGeom prst="rect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CDC128-F2B6-F636-30D3-2C6F4B9C3A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970304"/>
            <a:ext cx="4294208" cy="1887696"/>
          </a:xfrm>
          <a:prstGeom prst="rect">
            <a:avLst/>
          </a:prstGeom>
          <a:solidFill>
            <a:srgbClr val="095763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39365" y="2938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Chiffre d'affaires / Nombre de ventes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A15C54E-2CE5-B36A-F5BA-E3326542A1D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9703" y="-1307939"/>
            <a:ext cx="2638844" cy="2878797"/>
            <a:chOff x="829703" y="-1307939"/>
            <a:chExt cx="2638844" cy="2878797"/>
          </a:xfrm>
        </p:grpSpPr>
        <p:sp>
          <p:nvSpPr>
            <p:cNvPr id="5" name="Losange 4">
              <a:extLst>
                <a:ext uri="{FF2B5EF4-FFF2-40B4-BE49-F238E27FC236}">
                  <a16:creationId xmlns:a16="http://schemas.microsoft.com/office/drawing/2014/main" id="{367589DE-ABFA-C971-861E-F94076C2D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75700" y="-371950"/>
              <a:ext cx="1942808" cy="1942808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083F95C2-24C2-535E-D911-AF9F405E7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29703" y="-1307939"/>
              <a:ext cx="2638844" cy="2638844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7" name="Image 6" descr="Une image contenant texte, capture d’écran, ligne, Tracé">
            <a:extLst>
              <a:ext uri="{FF2B5EF4-FFF2-40B4-BE49-F238E27FC236}">
                <a16:creationId xmlns:a16="http://schemas.microsoft.com/office/drawing/2014/main" id="{56142F58-E55A-87DA-C25E-E6DCB7B0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87" y="681676"/>
            <a:ext cx="7422356" cy="57729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4BA761F-D084-2D39-C3AF-821DB02FA386}"/>
              </a:ext>
            </a:extLst>
          </p:cNvPr>
          <p:cNvSpPr txBox="1"/>
          <p:nvPr/>
        </p:nvSpPr>
        <p:spPr>
          <a:xfrm>
            <a:off x="399326" y="1653501"/>
            <a:ext cx="3495553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Chiffre d’affaires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en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baisse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000" b="0" i="0" dirty="0">
                <a:solidFill>
                  <a:srgbClr val="E8EAED"/>
                </a:solidFill>
                <a:effectLst/>
                <a:latin typeface="+mj-lt"/>
              </a:rPr>
              <a:t>≈</a:t>
            </a:r>
            <a:r>
              <a:rPr lang="fr-FR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-8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fr-FR" sz="2000" i="0" dirty="0">
                <a:solidFill>
                  <a:schemeClr val="bg1"/>
                </a:solidFill>
                <a:latin typeface="+mj-lt"/>
              </a:rPr>
              <a:t>en février</a:t>
            </a:r>
          </a:p>
          <a:p>
            <a:pPr marL="342900" indent="-3429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Explosion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du </a:t>
            </a:r>
            <a:r>
              <a:rPr lang="fr-FR" sz="2000" dirty="0">
                <a:solidFill>
                  <a:srgbClr val="92D050"/>
                </a:solidFill>
                <a:latin typeface="+mj-lt"/>
              </a:rPr>
              <a:t>nombre de </a:t>
            </a:r>
            <a:r>
              <a:rPr lang="fr-FR" sz="2000" b="1" dirty="0">
                <a:solidFill>
                  <a:srgbClr val="92D050"/>
                </a:solidFill>
                <a:latin typeface="+mj-lt"/>
              </a:rPr>
              <a:t>ventes </a:t>
            </a:r>
            <a:r>
              <a:rPr lang="fr-FR" sz="2000" b="0" i="0" dirty="0">
                <a:solidFill>
                  <a:srgbClr val="E8EAED"/>
                </a:solidFill>
                <a:effectLst/>
                <a:latin typeface="+mj-lt"/>
              </a:rPr>
              <a:t>≈</a:t>
            </a:r>
            <a:r>
              <a:rPr lang="fr-FR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fr-FR" sz="2000" b="1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12000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0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49CC7A6-572F-1B75-E239-6DF645C88C9A}"/>
              </a:ext>
            </a:extLst>
          </p:cNvPr>
          <p:cNvCxnSpPr/>
          <p:nvPr/>
        </p:nvCxnSpPr>
        <p:spPr>
          <a:xfrm>
            <a:off x="1473371" y="3373358"/>
            <a:ext cx="119219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21EF545-D263-9839-7F3F-C836B107610E}"/>
              </a:ext>
            </a:extLst>
          </p:cNvPr>
          <p:cNvSpPr txBox="1"/>
          <p:nvPr/>
        </p:nvSpPr>
        <p:spPr>
          <a:xfrm>
            <a:off x="174057" y="5768776"/>
            <a:ext cx="3978962" cy="79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fr-FR" i="0" dirty="0">
                <a:solidFill>
                  <a:srgbClr val="E8EAED"/>
                </a:solidFill>
                <a:latin typeface="+mj-lt"/>
              </a:rPr>
              <a:t>- </a:t>
            </a:r>
            <a:r>
              <a:rPr lang="fr-FR" sz="2000" b="1" i="0" dirty="0">
                <a:solidFill>
                  <a:srgbClr val="E8EAED"/>
                </a:solidFill>
                <a:latin typeface="+mj-lt"/>
              </a:rPr>
              <a:t>Arrêt</a:t>
            </a:r>
            <a:r>
              <a:rPr lang="fr-FR" sz="2000" i="0" dirty="0">
                <a:solidFill>
                  <a:srgbClr val="E8EAED"/>
                </a:solidFill>
                <a:latin typeface="+mj-lt"/>
              </a:rPr>
              <a:t> des produits </a:t>
            </a:r>
            <a:r>
              <a:rPr lang="fr-FR" sz="2000" b="1" i="0" dirty="0">
                <a:solidFill>
                  <a:srgbClr val="E8EAED"/>
                </a:solidFill>
                <a:latin typeface="+mj-lt"/>
              </a:rPr>
              <a:t>High Tech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fr-FR" sz="2000" i="0" dirty="0">
                <a:solidFill>
                  <a:srgbClr val="E8EAED"/>
                </a:solidFill>
                <a:latin typeface="+mj-lt"/>
              </a:rPr>
              <a:t>- Taux de </a:t>
            </a:r>
            <a:r>
              <a:rPr lang="fr-FR" sz="2000" b="1" i="0" dirty="0">
                <a:solidFill>
                  <a:srgbClr val="E8EAED"/>
                </a:solidFill>
                <a:latin typeface="+mj-lt"/>
              </a:rPr>
              <a:t>conversion</a:t>
            </a:r>
            <a:r>
              <a:rPr lang="fr-FR" sz="2000" i="0" dirty="0">
                <a:solidFill>
                  <a:srgbClr val="E8EAED"/>
                </a:solidFill>
                <a:latin typeface="+mj-lt"/>
              </a:rPr>
              <a:t> en </a:t>
            </a:r>
            <a:r>
              <a:rPr lang="fr-FR" sz="2000" b="1" i="0" dirty="0">
                <a:solidFill>
                  <a:srgbClr val="E8EAED"/>
                </a:solidFill>
                <a:latin typeface="+mj-lt"/>
              </a:rPr>
              <a:t>baisse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B718AE-7F07-50A6-758E-AEBE8B54B341}"/>
              </a:ext>
            </a:extLst>
          </p:cNvPr>
          <p:cNvSpPr txBox="1"/>
          <p:nvPr/>
        </p:nvSpPr>
        <p:spPr>
          <a:xfrm>
            <a:off x="399327" y="3389326"/>
            <a:ext cx="3495554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  <a:latin typeface="+mj-lt"/>
              </a:rPr>
              <a:t>Prix moyen par catégorie :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+mj-lt"/>
              </a:rPr>
              <a:t>- High Tech </a:t>
            </a:r>
            <a:r>
              <a:rPr lang="fr-FR" sz="1800" b="0" i="0" dirty="0">
                <a:solidFill>
                  <a:srgbClr val="E8EAED"/>
                </a:solidFill>
                <a:effectLst/>
                <a:latin typeface="+mj-lt"/>
              </a:rPr>
              <a:t>≈ </a:t>
            </a:r>
            <a:r>
              <a:rPr lang="fr-FR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2000€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+mj-lt"/>
              </a:rPr>
              <a:t>- Bien de conso. </a:t>
            </a:r>
            <a:r>
              <a:rPr lang="fr-FR" sz="1800" b="0" i="0" dirty="0">
                <a:solidFill>
                  <a:srgbClr val="E8EAED"/>
                </a:solidFill>
                <a:effectLst/>
                <a:latin typeface="+mj-lt"/>
              </a:rPr>
              <a:t>≈ </a:t>
            </a:r>
            <a:r>
              <a:rPr lang="fr-FR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70€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+mj-lt"/>
              </a:rPr>
              <a:t>- Nourriture </a:t>
            </a:r>
            <a:r>
              <a:rPr lang="fr-FR" sz="1800" b="0" i="0" dirty="0">
                <a:solidFill>
                  <a:srgbClr val="E8EAED"/>
                </a:solidFill>
                <a:effectLst/>
                <a:latin typeface="+mj-lt"/>
              </a:rPr>
              <a:t>≈ </a:t>
            </a:r>
            <a:r>
              <a:rPr lang="fr-FR" sz="1800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25</a:t>
            </a:r>
            <a:r>
              <a:rPr lang="fr-FR" b="1" i="0" dirty="0"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€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Graphique 18" descr="Graphique à barres avec tendance à la baisse avec un remplissage uni">
            <a:extLst>
              <a:ext uri="{FF2B5EF4-FFF2-40B4-BE49-F238E27FC236}">
                <a16:creationId xmlns:a16="http://schemas.microsoft.com/office/drawing/2014/main" id="{E9C68495-E784-3648-011C-2FE2CC396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672" y="5181113"/>
            <a:ext cx="488693" cy="488693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42319C2-D4F5-BFFC-70D4-358BB0730609}"/>
              </a:ext>
            </a:extLst>
          </p:cNvPr>
          <p:cNvCxnSpPr/>
          <p:nvPr/>
        </p:nvCxnSpPr>
        <p:spPr>
          <a:xfrm>
            <a:off x="0" y="4970304"/>
            <a:ext cx="42942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82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2056</TotalTime>
  <Words>236</Words>
  <Application>Microsoft Office PowerPoint</Application>
  <PresentationFormat>Grand écran</PresentationFormat>
  <Paragraphs>41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Google Sans</vt:lpstr>
      <vt:lpstr>Segoe UI Light</vt:lpstr>
      <vt:lpstr>Thème Office</vt:lpstr>
      <vt:lpstr>Rapport Mensuel Présentation</vt:lpstr>
      <vt:lpstr>Analyse du projet : diapositive 2</vt:lpstr>
      <vt:lpstr>Analyse du projet : diapositive 2</vt:lpstr>
      <vt:lpstr>Analyse du projet : diapositive 2</vt:lpstr>
      <vt:lpstr>Analyse du projet : diapositive 2</vt:lpstr>
      <vt:lpstr>Analyse du projet : diapositive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 Présentation</dc:title>
  <dc:creator>Kilian Matignon</dc:creator>
  <cp:lastModifiedBy>Kilian Matignon</cp:lastModifiedBy>
  <cp:revision>8</cp:revision>
  <dcterms:created xsi:type="dcterms:W3CDTF">2023-09-24T22:11:31Z</dcterms:created>
  <dcterms:modified xsi:type="dcterms:W3CDTF">2023-10-02T13:23:06Z</dcterms:modified>
</cp:coreProperties>
</file>