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FBB9D-6395-440F-ABAB-0F120EBE3763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E976-7E31-49D0-83D3-4E6EBE80F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41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95BA0-6248-1C0B-5980-CBC537D4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5EE433-005B-66B7-A7FB-51BE8BF6F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E6934-41E0-C69E-5128-71447843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9B7FD-06C1-7577-EACA-F5AB0E18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C9215-3E08-5CD7-ABB1-CA4E7BFD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0E1E-A89D-561B-CB67-AF7AC07E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9ED7A3-60D2-17B8-402C-6CBD5DBC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7CF2E-10B6-F61F-A2ED-A162B522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4093F-9221-60C3-DDD2-79EEF3C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56FE0-BB47-7632-4D92-1B6715F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F0A2F3-5BA5-32D5-75E0-B5C60451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5489CB-B893-16FC-3CF0-6F74A3173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14CBA-D73A-7005-1FC3-3BEFAA51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A61D5-C2BF-07E9-92A3-60FEFA7D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8B62F-7C52-E997-2C4C-A39CB42B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ECA1-4E5B-8783-B733-E5C70FC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45EE8-CB7A-7AFE-036D-1615A3C0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6F0FB-962A-EBB5-9B01-0536A7BF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3CF81-EA40-8CFA-273B-F27A51D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936E7-6B46-228E-0429-B5E39D3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B805D-11B4-BE2E-8851-22086DD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F5B46-8275-99E3-4F39-83C48878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6C127-DF24-070F-39F9-508F21F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80A858-92B0-B81F-FD81-0CC18937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8E519-0D92-0A5C-A9BF-017A9949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20318-3E6C-B072-4245-E3749E5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881F6-9EC6-921E-A2A5-A448DD858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612BD-60F7-7584-87C1-2EBE8C515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9082C1-FA84-72EC-0433-A1457307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C4BB7C-C07F-187F-EEFC-35275D93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69D5C5-59D0-84B9-2EF5-CDBA8871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0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500A-4B5A-E687-0463-17FBD2DE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0C457-9797-D222-00C1-D5CC111E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490B8F-B1A2-3C9A-7307-26F705FD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99686A-5A5C-034E-9217-9EE24D1B9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8B470D-BC2C-C2C6-53B6-1D9E7885C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08891-C21F-8706-8935-7C709BEC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D1E897-FCC2-06BD-B7EC-B0C34358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1CBB55-E1A0-9604-E784-16B104E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EE99E-0A45-82DB-BB7C-483163DB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D84ADD-C727-39F0-ED74-BEF1162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4D4256-9833-6244-955C-80F58BC9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83EE5-E6EB-B68E-BE46-901D7F7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FA8AD-6BDB-FAF5-EF16-62922E79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0999C6-3B87-4799-0A10-1FE220FF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13390D-2711-97B1-2AC7-E60E96E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39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1016-9DC1-B0DF-448B-D6B81C30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DAA5C-60BC-A2EA-E7C2-D8AD93A8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3C5F26-8E15-D503-E671-18D19EE6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BE4A5-11A5-5EE7-E4CC-FC8C3567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E0E077-4DCB-970C-53F3-C12B2FC6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63B69-6EBD-C0D5-0EAD-6D4A20A0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6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2BFBD-1A36-5931-C6B5-783A6CD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6793DE-2BAE-DF5F-80D9-FFF64E5E9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539F8-B63A-DEC5-9368-D8186EF2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C96E36-4D76-DB0B-0732-1D20ABF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84A2A3-6F9B-609C-235C-87E3FAC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FC319-5F6D-1757-5315-C16BDEF5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8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DB1518-B560-A1C2-4BD6-24AEA1FB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3721-CC66-150C-CA24-10A28952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55D39-10F5-E0D2-F966-4D6C41DD4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AD23-B457-4FC7-B1D8-307B48A26DD4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A67AE-CE40-96B4-A481-EDA58DEF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D6699-9FAE-39C4-A96F-C3800A1E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C8F3-1670-421C-9693-0B6C06154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8B724E-0D49-80C7-D72E-77B8CCB7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28" y="1340667"/>
            <a:ext cx="6937744" cy="528406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2D7C650-FA2E-B872-951D-E046D1CC173A}"/>
              </a:ext>
            </a:extLst>
          </p:cNvPr>
          <p:cNvSpPr txBox="1"/>
          <p:nvPr/>
        </p:nvSpPr>
        <p:spPr>
          <a:xfrm>
            <a:off x="2566220" y="313211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n°1 : Nombre total d’appartements vendus au 1er semestre 2020</a:t>
            </a:r>
          </a:p>
        </p:txBody>
      </p:sp>
    </p:spTree>
    <p:extLst>
      <p:ext uri="{BB962C8B-B14F-4D97-AF65-F5344CB8AC3E}">
        <p14:creationId xmlns:p14="http://schemas.microsoft.com/office/powerpoint/2010/main" val="11379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D81BEE-D956-BCCB-E381-5E3051B1C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9" r="3428" b="15062"/>
          <a:stretch/>
        </p:blipFill>
        <p:spPr>
          <a:xfrm>
            <a:off x="5380154" y="4140297"/>
            <a:ext cx="5573580" cy="26191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0E474D-1D7C-D34D-1FC2-752AE46B0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" t="5759" r="9870" b="31030"/>
          <a:stretch/>
        </p:blipFill>
        <p:spPr>
          <a:xfrm>
            <a:off x="5477808" y="1159732"/>
            <a:ext cx="5731729" cy="28959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E885BD-9FE9-8775-5661-7D7028B16712}"/>
              </a:ext>
            </a:extLst>
          </p:cNvPr>
          <p:cNvSpPr txBox="1"/>
          <p:nvPr/>
        </p:nvSpPr>
        <p:spPr>
          <a:xfrm>
            <a:off x="1497655" y="199752"/>
            <a:ext cx="881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n°10 : Différence en pourcentage du prix au mètre carré entre un appartement de 2 pièces et un appartement de 3 pièces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C6A78D-74EE-A77B-0911-39AF62DC8235}"/>
              </a:ext>
            </a:extLst>
          </p:cNvPr>
          <p:cNvSpPr txBox="1"/>
          <p:nvPr/>
        </p:nvSpPr>
        <p:spPr>
          <a:xfrm>
            <a:off x="1302346" y="1638221"/>
            <a:ext cx="362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Différence en % d’un 3 pièces à un 2 pièces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2DF0BD-FC8B-32F9-B2D5-A4160621B38F}"/>
              </a:ext>
            </a:extLst>
          </p:cNvPr>
          <p:cNvSpPr txBox="1"/>
          <p:nvPr/>
        </p:nvSpPr>
        <p:spPr>
          <a:xfrm>
            <a:off x="1302345" y="4803522"/>
            <a:ext cx="362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Différence en % d’un 2 pièces à un 3 pièces :</a:t>
            </a:r>
          </a:p>
        </p:txBody>
      </p:sp>
    </p:spTree>
    <p:extLst>
      <p:ext uri="{BB962C8B-B14F-4D97-AF65-F5344CB8AC3E}">
        <p14:creationId xmlns:p14="http://schemas.microsoft.com/office/powerpoint/2010/main" val="155069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EECEBD-84BB-C410-4C68-4DDCDC21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87" y="1180730"/>
            <a:ext cx="6920425" cy="55475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A0EEC-D19C-EAA4-289B-C8517F0C3F90}"/>
              </a:ext>
            </a:extLst>
          </p:cNvPr>
          <p:cNvSpPr txBox="1"/>
          <p:nvPr/>
        </p:nvSpPr>
        <p:spPr>
          <a:xfrm>
            <a:off x="1497655" y="199752"/>
            <a:ext cx="881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n°11 : Les moyennes de valeurs foncières pour le top 3 des communes des départements 6, 13, 33, 59 et 69</a:t>
            </a:r>
          </a:p>
        </p:txBody>
      </p:sp>
    </p:spTree>
    <p:extLst>
      <p:ext uri="{BB962C8B-B14F-4D97-AF65-F5344CB8AC3E}">
        <p14:creationId xmlns:p14="http://schemas.microsoft.com/office/powerpoint/2010/main" val="210322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D40E259-9797-3379-1ABD-000CFC8D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09" y="1251750"/>
            <a:ext cx="4534465" cy="56062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FCC273-1B09-F169-7ABE-837471B75153}"/>
              </a:ext>
            </a:extLst>
          </p:cNvPr>
          <p:cNvSpPr txBox="1"/>
          <p:nvPr/>
        </p:nvSpPr>
        <p:spPr>
          <a:xfrm>
            <a:off x="1225066" y="181997"/>
            <a:ext cx="915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n°12 : Les 20 communes avec le plus de transactions pour 1000 habitants pour les communes qui dépassent les 10 000 habitants</a:t>
            </a:r>
          </a:p>
        </p:txBody>
      </p:sp>
    </p:spTree>
    <p:extLst>
      <p:ext uri="{BB962C8B-B14F-4D97-AF65-F5344CB8AC3E}">
        <p14:creationId xmlns:p14="http://schemas.microsoft.com/office/powerpoint/2010/main" val="207811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BBE18D1-5F99-5B0A-6428-567C5E7F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36" y="1393794"/>
            <a:ext cx="6635715" cy="51978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5B37BD-E077-A638-D73F-94E2C0C17898}"/>
              </a:ext>
            </a:extLst>
          </p:cNvPr>
          <p:cNvSpPr txBox="1"/>
          <p:nvPr/>
        </p:nvSpPr>
        <p:spPr>
          <a:xfrm>
            <a:off x="2566220" y="292963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n°2 : Le nombre de ventes d’appartement par région pour le 1er semestre 2020</a:t>
            </a:r>
          </a:p>
        </p:txBody>
      </p:sp>
    </p:spTree>
    <p:extLst>
      <p:ext uri="{BB962C8B-B14F-4D97-AF65-F5344CB8AC3E}">
        <p14:creationId xmlns:p14="http://schemas.microsoft.com/office/powerpoint/2010/main" val="101898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D4F492D-EDB9-E7CA-84BB-F694A9B1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99" y="1583802"/>
            <a:ext cx="8449786" cy="49591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97E71E-C554-7050-0734-BABA953D01F1}"/>
              </a:ext>
            </a:extLst>
          </p:cNvPr>
          <p:cNvSpPr txBox="1"/>
          <p:nvPr/>
        </p:nvSpPr>
        <p:spPr>
          <a:xfrm>
            <a:off x="2566220" y="319328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n°3 : Proportion des ventes d’appartements par le nombre de pièces</a:t>
            </a:r>
          </a:p>
        </p:txBody>
      </p:sp>
    </p:spTree>
    <p:extLst>
      <p:ext uri="{BB962C8B-B14F-4D97-AF65-F5344CB8AC3E}">
        <p14:creationId xmlns:p14="http://schemas.microsoft.com/office/powerpoint/2010/main" val="8023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8D23DF-6A79-4F3E-9749-5AC793C2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7" y="1230760"/>
            <a:ext cx="7497545" cy="54993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B981D48-A7EA-BBBB-28E8-2FB390E173E9}"/>
              </a:ext>
            </a:extLst>
          </p:cNvPr>
          <p:cNvSpPr txBox="1"/>
          <p:nvPr/>
        </p:nvSpPr>
        <p:spPr>
          <a:xfrm>
            <a:off x="2566220" y="319328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n°4 : Liste des 10 départements où le prix du mètre carré est le plus élevé</a:t>
            </a:r>
          </a:p>
        </p:txBody>
      </p:sp>
    </p:spTree>
    <p:extLst>
      <p:ext uri="{BB962C8B-B14F-4D97-AF65-F5344CB8AC3E}">
        <p14:creationId xmlns:p14="http://schemas.microsoft.com/office/powerpoint/2010/main" val="9268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D97121-86E4-769C-196A-2BEC7DF4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39" y="1319236"/>
            <a:ext cx="7062322" cy="535494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55C1B12-6B8A-DFAC-4B18-2C753A178E57}"/>
              </a:ext>
            </a:extLst>
          </p:cNvPr>
          <p:cNvSpPr txBox="1"/>
          <p:nvPr/>
        </p:nvSpPr>
        <p:spPr>
          <a:xfrm>
            <a:off x="2566220" y="319328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n°5 : Prix moyen du mètre carré d’une maison en Île-de-France</a:t>
            </a:r>
          </a:p>
        </p:txBody>
      </p:sp>
    </p:spTree>
    <p:extLst>
      <p:ext uri="{BB962C8B-B14F-4D97-AF65-F5344CB8AC3E}">
        <p14:creationId xmlns:p14="http://schemas.microsoft.com/office/powerpoint/2010/main" val="394143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4DD55B-D0BB-0D0C-4129-902AAC41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31" y="1412989"/>
            <a:ext cx="9152537" cy="50949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469CC6B-F2C6-9755-2277-4EAA171FD0B6}"/>
              </a:ext>
            </a:extLst>
          </p:cNvPr>
          <p:cNvSpPr txBox="1"/>
          <p:nvPr/>
        </p:nvSpPr>
        <p:spPr>
          <a:xfrm>
            <a:off x="2566220" y="319328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n°6 : Liste des 10 appartements les plus chers avec la région et le nombre de mètres carrés</a:t>
            </a:r>
          </a:p>
        </p:txBody>
      </p:sp>
    </p:spTree>
    <p:extLst>
      <p:ext uri="{BB962C8B-B14F-4D97-AF65-F5344CB8AC3E}">
        <p14:creationId xmlns:p14="http://schemas.microsoft.com/office/powerpoint/2010/main" val="5672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C6A54F-1414-44A3-D37F-891CC48C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2" y="1496920"/>
            <a:ext cx="6836268" cy="52082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097396-2620-F1E2-D801-C07F0F1F7E30}"/>
              </a:ext>
            </a:extLst>
          </p:cNvPr>
          <p:cNvSpPr txBox="1"/>
          <p:nvPr/>
        </p:nvSpPr>
        <p:spPr>
          <a:xfrm>
            <a:off x="2566220" y="319328"/>
            <a:ext cx="705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n°7 : Taux d’évolution du nombre de ventes entre le premier et le second trimestre de 2020</a:t>
            </a:r>
          </a:p>
        </p:txBody>
      </p:sp>
    </p:spTree>
    <p:extLst>
      <p:ext uri="{BB962C8B-B14F-4D97-AF65-F5344CB8AC3E}">
        <p14:creationId xmlns:p14="http://schemas.microsoft.com/office/powerpoint/2010/main" val="217617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2A63F6-ACCA-2E94-369E-A7D0FC2C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88" y="1233996"/>
            <a:ext cx="6079824" cy="562400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55321D3-246C-D9BE-57DC-4B695983ECFF}"/>
              </a:ext>
            </a:extLst>
          </p:cNvPr>
          <p:cNvSpPr txBox="1"/>
          <p:nvPr/>
        </p:nvSpPr>
        <p:spPr>
          <a:xfrm>
            <a:off x="2234500" y="310451"/>
            <a:ext cx="772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n°8 : Le classement des régions par rapport au prix au mètre carré des appartement de plus de 4 pièces</a:t>
            </a:r>
          </a:p>
        </p:txBody>
      </p:sp>
    </p:spTree>
    <p:extLst>
      <p:ext uri="{BB962C8B-B14F-4D97-AF65-F5344CB8AC3E}">
        <p14:creationId xmlns:p14="http://schemas.microsoft.com/office/powerpoint/2010/main" val="319675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FBE290-1690-8877-A2F2-F4AB8106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513" y="1547525"/>
            <a:ext cx="6498233" cy="20455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15D95CA-7FC7-0F65-D358-B63725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5" y="695133"/>
            <a:ext cx="2520087" cy="58628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400BB9-1620-08CE-8E1D-EB384366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453" y="3926479"/>
            <a:ext cx="2476786" cy="2528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313169-A52B-1F7A-8A94-51F625476CD1}"/>
              </a:ext>
            </a:extLst>
          </p:cNvPr>
          <p:cNvSpPr txBox="1"/>
          <p:nvPr/>
        </p:nvSpPr>
        <p:spPr>
          <a:xfrm>
            <a:off x="3583906" y="383162"/>
            <a:ext cx="772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Requête n°9 : Liste des communes ayant eu au moins 50 ventes au 1er trimestre </a:t>
            </a:r>
          </a:p>
        </p:txBody>
      </p:sp>
    </p:spTree>
    <p:extLst>
      <p:ext uri="{BB962C8B-B14F-4D97-AF65-F5344CB8AC3E}">
        <p14:creationId xmlns:p14="http://schemas.microsoft.com/office/powerpoint/2010/main" val="1745102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257</Words>
  <Application>Microsoft Office PowerPoint</Application>
  <PresentationFormat>Grand écran</PresentationFormat>
  <Paragraphs>14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 Matignon</dc:creator>
  <cp:lastModifiedBy>Kilian Matignon</cp:lastModifiedBy>
  <cp:revision>8</cp:revision>
  <dcterms:created xsi:type="dcterms:W3CDTF">2023-10-20T03:35:35Z</dcterms:created>
  <dcterms:modified xsi:type="dcterms:W3CDTF">2023-10-26T12:27:20Z</dcterms:modified>
</cp:coreProperties>
</file>