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9" r:id="rId6"/>
    <p:sldId id="261" r:id="rId7"/>
    <p:sldId id="278" r:id="rId8"/>
    <p:sldId id="271" r:id="rId9"/>
    <p:sldId id="294" r:id="rId10"/>
    <p:sldId id="258" r:id="rId11"/>
    <p:sldId id="299" r:id="rId12"/>
    <p:sldId id="264" r:id="rId13"/>
    <p:sldId id="293" r:id="rId14"/>
    <p:sldId id="298" r:id="rId15"/>
    <p:sldId id="295" r:id="rId16"/>
    <p:sldId id="296" r:id="rId17"/>
    <p:sldId id="266" r:id="rId18"/>
    <p:sldId id="297" r:id="rId19"/>
    <p:sldId id="300" r:id="rId20"/>
    <p:sldId id="290" r:id="rId21"/>
    <p:sldId id="270" r:id="rId22"/>
    <p:sldId id="260" r:id="rId23"/>
    <p:sldId id="282" r:id="rId24"/>
    <p:sldId id="275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8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19/12/2023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1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32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02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2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91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0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8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74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6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945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37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277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77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6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3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85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30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35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9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Kilian Matignon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21" y="136525"/>
            <a:ext cx="3209429" cy="715122"/>
          </a:xfrm>
        </p:spPr>
        <p:txBody>
          <a:bodyPr rtlCol="0"/>
          <a:lstStyle/>
          <a:p>
            <a:pPr algn="ctr" rtl="0"/>
            <a:r>
              <a:rPr lang="fr-FR" dirty="0"/>
              <a:t>Par genre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9FB07E6-F26C-8E33-CB80-F294F3604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7" y="1686755"/>
            <a:ext cx="5744142" cy="434111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B3E9C49-47CD-A203-D629-7C60F1A69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920" y="1686755"/>
            <a:ext cx="6018763" cy="43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670" y="230491"/>
            <a:ext cx="5737698" cy="559453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Par année et par catégories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DEB38F-23EE-F480-9916-F93EE5BC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25" y="1258029"/>
            <a:ext cx="10447775" cy="49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79" y="136525"/>
            <a:ext cx="8225901" cy="55945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Par client en fonction du nombre d’achat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12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449C4D-3C00-23E0-F478-4E70BDA9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50" y="878189"/>
            <a:ext cx="6619069" cy="5515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772ADF-8561-300C-710B-3314FE90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040" y="878189"/>
            <a:ext cx="2854760" cy="5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CCB371C-1F67-03AC-DCB9-D9B00A6804C5}"/>
              </a:ext>
            </a:extLst>
          </p:cNvPr>
          <p:cNvSpPr txBox="1">
            <a:spLocks/>
          </p:cNvSpPr>
          <p:nvPr/>
        </p:nvSpPr>
        <p:spPr>
          <a:xfrm>
            <a:off x="3297315" y="501650"/>
            <a:ext cx="8225901" cy="559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Par client en fonction du nombre d’achat par client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28B07E-A4F4-E26F-94DC-1DE98A1B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1065309"/>
            <a:ext cx="7915275" cy="50101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95A099-3E92-1897-390F-71CBDC7A0D6F}"/>
              </a:ext>
            </a:extLst>
          </p:cNvPr>
          <p:cNvSpPr txBox="1"/>
          <p:nvPr/>
        </p:nvSpPr>
        <p:spPr>
          <a:xfrm>
            <a:off x="6007223" y="5990319"/>
            <a:ext cx="348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 cumulé des clients(en %)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21A1F4-C9AE-8AB3-B590-8E9B66B06CFD}"/>
              </a:ext>
            </a:extLst>
          </p:cNvPr>
          <p:cNvSpPr txBox="1"/>
          <p:nvPr/>
        </p:nvSpPr>
        <p:spPr>
          <a:xfrm rot="16200000">
            <a:off x="1370897" y="3247218"/>
            <a:ext cx="348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 cumulé du nombre d’achat et du chiffre d’affaire (en %)</a:t>
            </a:r>
          </a:p>
        </p:txBody>
      </p:sp>
    </p:spTree>
    <p:extLst>
      <p:ext uri="{BB962C8B-B14F-4D97-AF65-F5344CB8AC3E}">
        <p14:creationId xmlns:p14="http://schemas.microsoft.com/office/powerpoint/2010/main" val="180574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19596"/>
            <a:ext cx="8421688" cy="619759"/>
          </a:xfrm>
        </p:spPr>
        <p:txBody>
          <a:bodyPr rtlCol="0"/>
          <a:lstStyle/>
          <a:p>
            <a:pPr rtl="0"/>
            <a:r>
              <a:rPr lang="fr-FR" dirty="0"/>
              <a:t>Evolution du chiffre d’affaire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BF0F38B-63E7-FEE5-B6D2-6BFE0A86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58" y="1420426"/>
            <a:ext cx="10227883" cy="46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15</a:t>
            </a:fld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BFF8FE9-3E29-013A-DD71-03F1A49F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88" y="399495"/>
            <a:ext cx="6912615" cy="87001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Evolution du chiffre d’affaire par catégories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013579F-AA2C-634D-BA33-949C7390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812" y="1837678"/>
            <a:ext cx="9145860" cy="41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4528297" cy="1715531"/>
          </a:xfrm>
        </p:spPr>
        <p:txBody>
          <a:bodyPr rtlCol="0"/>
          <a:lstStyle/>
          <a:p>
            <a:pPr rtl="0"/>
            <a:r>
              <a:rPr lang="fr-FR" dirty="0"/>
              <a:t>Informations sur les profils des clients</a:t>
            </a:r>
          </a:p>
        </p:txBody>
      </p:sp>
    </p:spTree>
    <p:extLst>
      <p:ext uri="{BB962C8B-B14F-4D97-AF65-F5344CB8AC3E}">
        <p14:creationId xmlns:p14="http://schemas.microsoft.com/office/powerpoint/2010/main" val="61164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41693"/>
            <a:ext cx="8421688" cy="615610"/>
          </a:xfrm>
        </p:spPr>
        <p:txBody>
          <a:bodyPr rtlCol="0"/>
          <a:lstStyle/>
          <a:p>
            <a:pPr rtl="0"/>
            <a:r>
              <a:rPr lang="fr-FR" dirty="0"/>
              <a:t>Entre le genre et la catégorie acheté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17</a:t>
            </a:fld>
            <a:endParaRPr lang="fr-FR" dirty="0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D53A5330-7580-987B-233F-DF3EFC8D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1257303"/>
            <a:ext cx="8162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25078"/>
            <a:ext cx="5431971" cy="846301"/>
          </a:xfrm>
        </p:spPr>
        <p:txBody>
          <a:bodyPr rtlCol="0"/>
          <a:lstStyle/>
          <a:p>
            <a:pPr algn="ctr" rtl="0"/>
            <a:r>
              <a:rPr lang="fr-FR" dirty="0"/>
              <a:t>Répartition des âges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6E66A74-23C8-F46B-B36B-9B97A008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706109"/>
            <a:ext cx="5257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017"/>
            <a:ext cx="10515600" cy="601190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Fréquences d’achat par tranche d’âge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8F97A-AB2E-EEB9-9C4F-7529EA9B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1" y="1182941"/>
            <a:ext cx="94773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/>
              <a:t>Rappel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840659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Analyse des différents indicateurs de vente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Indicateurs et graphiques autour du chiffre d’affaire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Evolution dans le temps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Décomposition en moyenne mobile pour évaluer la tendance globale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D’autres information pertinentes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Répartition par catégories, d’autres graphiques qui peuvent aider à la compréhension, etc.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Informations sur les profils des clients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Répartition du chiffre d’affaires entre eux (graphique, courbe de Lorenz)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33464"/>
            <a:ext cx="8421688" cy="632131"/>
          </a:xfrm>
        </p:spPr>
        <p:txBody>
          <a:bodyPr rtlCol="0"/>
          <a:lstStyle/>
          <a:p>
            <a:pPr rtl="0"/>
            <a:r>
              <a:rPr lang="fr-FR" dirty="0"/>
              <a:t>Fréquence d’achat par âge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20</a:t>
            </a:fld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E89C2E65-87CF-84D1-8C48-3BD80D17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01135"/>
            <a:ext cx="9563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504" y="569002"/>
            <a:ext cx="6452587" cy="52245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Moyenne du chiffre d’affaire par client par tranche d’âge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924AE3-07AD-B47A-12F7-A210181C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72" y="1336675"/>
            <a:ext cx="93916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33464"/>
            <a:ext cx="8421688" cy="63213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Montant moyen du panier par tranche d’âge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B23AD7-3BCD-71E3-4123-5E91B22B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919162"/>
            <a:ext cx="9305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4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017"/>
            <a:ext cx="10515600" cy="601190"/>
          </a:xfrm>
        </p:spPr>
        <p:txBody>
          <a:bodyPr rtlCol="0" anchor="ctr">
            <a:normAutofit/>
          </a:bodyPr>
          <a:lstStyle/>
          <a:p>
            <a:pPr rtl="0"/>
            <a:r>
              <a:rPr lang="fr-FR" dirty="0"/>
              <a:t>Nombre d’achat par tranche d’âge et par catégorie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11FB5D-28CE-6D34-93CE-7D824657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64" y="1029207"/>
            <a:ext cx="8097669" cy="52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2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2" y="449304"/>
            <a:ext cx="7652549" cy="52245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Pourcentage du chiffre d’affaire par tranche d’âge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06AE242-1098-7533-93BD-09117BABB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31" y="1065860"/>
            <a:ext cx="5204488" cy="53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0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86AC1-2410-CAD4-E826-151D41250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statistiques</a:t>
            </a:r>
          </a:p>
        </p:txBody>
      </p:sp>
    </p:spTree>
    <p:extLst>
      <p:ext uri="{BB962C8B-B14F-4D97-AF65-F5344CB8AC3E}">
        <p14:creationId xmlns:p14="http://schemas.microsoft.com/office/powerpoint/2010/main" val="17829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DAC8EE87-4443-8EA9-65B4-75DCBF64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14905"/>
            <a:ext cx="8421688" cy="785703"/>
          </a:xfrm>
        </p:spPr>
        <p:txBody>
          <a:bodyPr/>
          <a:lstStyle/>
          <a:p>
            <a:r>
              <a:rPr lang="fr-FR" dirty="0"/>
              <a:t>Test de normalité (</a:t>
            </a:r>
            <a:r>
              <a:rPr lang="fr-FR" dirty="0" err="1"/>
              <a:t>Agostino’s</a:t>
            </a:r>
            <a:r>
              <a:rPr lang="fr-FR" dirty="0"/>
              <a:t> K^2)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BA2368E-051D-0821-931E-92D659F87D08}"/>
              </a:ext>
            </a:extLst>
          </p:cNvPr>
          <p:cNvSpPr txBox="1"/>
          <p:nvPr/>
        </p:nvSpPr>
        <p:spPr>
          <a:xfrm>
            <a:off x="1535837" y="2263806"/>
            <a:ext cx="8078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- Les observations dans chaque échantillon sont </a:t>
            </a:r>
            <a:r>
              <a:rPr lang="fr-FR" b="1" dirty="0"/>
              <a:t>indépendantes</a:t>
            </a:r>
            <a:r>
              <a:rPr lang="fr-FR" dirty="0"/>
              <a:t> et </a:t>
            </a:r>
            <a:r>
              <a:rPr lang="fr-FR" b="1" dirty="0"/>
              <a:t>distribuées</a:t>
            </a:r>
            <a:r>
              <a:rPr lang="fr-FR" dirty="0"/>
              <a:t> de manière </a:t>
            </a:r>
            <a:r>
              <a:rPr lang="fr-FR" b="1" dirty="0"/>
              <a:t>identique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 : l'échantillon a une distribution </a:t>
            </a:r>
            <a:r>
              <a:rPr lang="fr-FR" b="1" dirty="0"/>
              <a:t>gaussienne</a:t>
            </a:r>
            <a:r>
              <a:rPr lang="fr-FR" dirty="0"/>
              <a:t>.</a:t>
            </a:r>
          </a:p>
          <a:p>
            <a:r>
              <a:rPr lang="fr-FR" dirty="0"/>
              <a:t>H1 : l'échantillon </a:t>
            </a:r>
            <a:r>
              <a:rPr lang="fr-FR" b="1" dirty="0"/>
              <a:t>n'a pas </a:t>
            </a:r>
            <a:r>
              <a:rPr lang="fr-FR" dirty="0"/>
              <a:t>de distribution </a:t>
            </a:r>
            <a:r>
              <a:rPr lang="fr-FR" b="1" dirty="0"/>
              <a:t>gaussienne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721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DAC8EE87-4443-8EA9-65B4-75DCBF64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14905"/>
            <a:ext cx="8421688" cy="785703"/>
          </a:xfrm>
        </p:spPr>
        <p:txBody>
          <a:bodyPr/>
          <a:lstStyle/>
          <a:p>
            <a:r>
              <a:rPr lang="fr-FR" dirty="0"/>
              <a:t>Test de normalité (</a:t>
            </a:r>
            <a:r>
              <a:rPr lang="fr-FR" dirty="0" err="1"/>
              <a:t>Agostino’s</a:t>
            </a:r>
            <a:r>
              <a:rPr lang="fr-FR" dirty="0"/>
              <a:t> K^2)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EC5944-F4F5-AFE9-0E1A-659CDC5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85" y="3759924"/>
            <a:ext cx="7649743" cy="26289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B707BF3-2D18-D26F-B05E-A0DAD8AB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228" y="1392490"/>
            <a:ext cx="1677231" cy="50244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6FE191-4214-8B6F-ECF1-1C1F6250343F}"/>
              </a:ext>
            </a:extLst>
          </p:cNvPr>
          <p:cNvSpPr txBox="1"/>
          <p:nvPr/>
        </p:nvSpPr>
        <p:spPr>
          <a:xfrm>
            <a:off x="975885" y="1702406"/>
            <a:ext cx="7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normalité du </a:t>
            </a:r>
            <a:r>
              <a:rPr lang="fr-FR" b="1" dirty="0"/>
              <a:t>montant total des achats </a:t>
            </a:r>
            <a:r>
              <a:rPr lang="fr-FR" dirty="0"/>
              <a:t>pour chaque </a:t>
            </a:r>
            <a:r>
              <a:rPr lang="fr-FR" b="1" dirty="0"/>
              <a:t>tranche d’âge </a:t>
            </a:r>
            <a:r>
              <a:rPr lang="fr-FR" dirty="0"/>
              <a:t>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7A5BF8-D848-BC1C-5ABF-3424291FFB72}"/>
              </a:ext>
            </a:extLst>
          </p:cNvPr>
          <p:cNvSpPr txBox="1"/>
          <p:nvPr/>
        </p:nvSpPr>
        <p:spPr>
          <a:xfrm>
            <a:off x="1046541" y="2804128"/>
            <a:ext cx="74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</a:t>
            </a:r>
            <a:r>
              <a:rPr lang="fr-FR" b="1" dirty="0"/>
              <a:t>Non Gaussien </a:t>
            </a:r>
            <a:r>
              <a:rPr lang="fr-FR" dirty="0"/>
              <a:t>pour chaque</a:t>
            </a:r>
            <a:r>
              <a:rPr lang="fr-FR" b="1" dirty="0"/>
              <a:t> tranche d’âge</a:t>
            </a:r>
          </a:p>
        </p:txBody>
      </p:sp>
    </p:spTree>
    <p:extLst>
      <p:ext uri="{BB962C8B-B14F-4D97-AF65-F5344CB8AC3E}">
        <p14:creationId xmlns:p14="http://schemas.microsoft.com/office/powerpoint/2010/main" val="404707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24">
            <a:extLst>
              <a:ext uri="{FF2B5EF4-FFF2-40B4-BE49-F238E27FC236}">
                <a16:creationId xmlns:a16="http://schemas.microsoft.com/office/drawing/2014/main" id="{DAC8EE87-4443-8EA9-65B4-75DCBF64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14905"/>
            <a:ext cx="8421688" cy="785703"/>
          </a:xfrm>
        </p:spPr>
        <p:txBody>
          <a:bodyPr/>
          <a:lstStyle/>
          <a:p>
            <a:r>
              <a:rPr lang="fr-FR" dirty="0"/>
              <a:t>Test de normalité (</a:t>
            </a:r>
            <a:r>
              <a:rPr lang="fr-FR" dirty="0" err="1"/>
              <a:t>Agostino’s</a:t>
            </a:r>
            <a:r>
              <a:rPr lang="fr-FR" dirty="0"/>
              <a:t> K^2)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6FE191-4214-8B6F-ECF1-1C1F6250343F}"/>
              </a:ext>
            </a:extLst>
          </p:cNvPr>
          <p:cNvSpPr txBox="1"/>
          <p:nvPr/>
        </p:nvSpPr>
        <p:spPr>
          <a:xfrm>
            <a:off x="877865" y="1721337"/>
            <a:ext cx="47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normalité pour les </a:t>
            </a:r>
            <a:r>
              <a:rPr lang="fr-FR" b="1" dirty="0"/>
              <a:t>âges des clients </a:t>
            </a:r>
            <a:r>
              <a:rPr lang="fr-FR" dirty="0"/>
              <a:t>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7A5BF8-D848-BC1C-5ABF-3424291FFB72}"/>
              </a:ext>
            </a:extLst>
          </p:cNvPr>
          <p:cNvSpPr txBox="1"/>
          <p:nvPr/>
        </p:nvSpPr>
        <p:spPr>
          <a:xfrm>
            <a:off x="877865" y="5201098"/>
            <a:ext cx="746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</a:t>
            </a:r>
            <a:r>
              <a:rPr lang="fr-FR" b="1" dirty="0"/>
              <a:t>Pas de distribution normale </a:t>
            </a:r>
            <a:r>
              <a:rPr lang="fr-FR" dirty="0"/>
              <a:t>pour les âges et les </a:t>
            </a:r>
            <a:r>
              <a:rPr lang="fr-FR" b="1" dirty="0"/>
              <a:t>montants totaux des achats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D74A6E-7EF6-6B3F-84B1-7BF30A82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77" y="1906003"/>
            <a:ext cx="4471515" cy="30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21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89C8E74-3CF3-FD6B-21F1-248C3FE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32107" cy="877749"/>
          </a:xfrm>
        </p:spPr>
        <p:txBody>
          <a:bodyPr/>
          <a:lstStyle/>
          <a:p>
            <a:r>
              <a:rPr lang="fr-FR" dirty="0"/>
              <a:t>Chi-</a:t>
            </a:r>
            <a:r>
              <a:rPr lang="fr-FR" dirty="0" err="1"/>
              <a:t>Squared</a:t>
            </a:r>
            <a:r>
              <a:rPr lang="fr-FR" dirty="0"/>
              <a:t> Test | Corrélation entre le genre et la catégorie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5CA6E07-944F-DB12-8EEB-1D01FF3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1EA5AF-E563-4038-5B86-F33CB84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07ABC2-61DB-5231-4F67-6E23521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29</a:t>
            </a:fld>
            <a:endParaRPr lang="fr-FR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B91C1B-24D9-FB59-AF58-ECB2334CC3A3}"/>
              </a:ext>
            </a:extLst>
          </p:cNvPr>
          <p:cNvSpPr txBox="1"/>
          <p:nvPr/>
        </p:nvSpPr>
        <p:spPr>
          <a:xfrm>
            <a:off x="825451" y="1411772"/>
            <a:ext cx="5511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 - Les observations utilisées dans le calcul du </a:t>
            </a:r>
            <a:r>
              <a:rPr lang="fr-FR" b="1" dirty="0"/>
              <a:t>tableau de contingence </a:t>
            </a:r>
            <a:r>
              <a:rPr lang="fr-FR" dirty="0"/>
              <a:t>sont </a:t>
            </a:r>
            <a:r>
              <a:rPr lang="fr-FR" b="1" dirty="0"/>
              <a:t>indépendantes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b="1" dirty="0"/>
              <a:t>25 exemples ou plus </a:t>
            </a:r>
            <a:r>
              <a:rPr lang="fr-FR" dirty="0"/>
              <a:t>dans </a:t>
            </a:r>
            <a:r>
              <a:rPr lang="fr-FR" b="1" dirty="0"/>
              <a:t>chaque cellule </a:t>
            </a:r>
            <a:r>
              <a:rPr lang="fr-FR" dirty="0"/>
              <a:t>du tableau de contingence.</a:t>
            </a:r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 : les deux échantillons sont indépendants.</a:t>
            </a:r>
          </a:p>
          <a:p>
            <a:r>
              <a:rPr lang="fr-FR" dirty="0"/>
              <a:t>H1 : il existe une dépendance entre les échantillons.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39CA211-2177-ECE2-5E80-A4A2BD0B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71" y="1944035"/>
            <a:ext cx="4511561" cy="432786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F600030-4F9E-2E18-3532-E0EF7DF554F6}"/>
              </a:ext>
            </a:extLst>
          </p:cNvPr>
          <p:cNvSpPr txBox="1"/>
          <p:nvPr/>
        </p:nvSpPr>
        <p:spPr>
          <a:xfrm>
            <a:off x="825451" y="5071572"/>
            <a:ext cx="59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Il </a:t>
            </a:r>
            <a:r>
              <a:rPr lang="fr-FR" b="1" dirty="0"/>
              <a:t>existe</a:t>
            </a:r>
            <a:r>
              <a:rPr lang="fr-FR" dirty="0"/>
              <a:t> une </a:t>
            </a:r>
            <a:r>
              <a:rPr lang="fr-FR" b="1" dirty="0"/>
              <a:t>association significative </a:t>
            </a:r>
            <a:r>
              <a:rPr lang="fr-FR" dirty="0"/>
              <a:t>entre </a:t>
            </a:r>
            <a:r>
              <a:rPr lang="fr-FR" b="1" dirty="0"/>
              <a:t>le genre des clients </a:t>
            </a:r>
            <a:r>
              <a:rPr lang="fr-FR" dirty="0"/>
              <a:t>et la </a:t>
            </a:r>
            <a:r>
              <a:rPr lang="fr-FR" b="1" dirty="0"/>
              <a:t>catégorie achetée</a:t>
            </a:r>
            <a:r>
              <a:rPr lang="fr-FR" dirty="0"/>
              <a:t>. La probabilité qu'une catégorie soit acheté ou non </a:t>
            </a:r>
            <a:r>
              <a:rPr lang="fr-FR" b="1" dirty="0"/>
              <a:t>pourrait être influencée </a:t>
            </a:r>
            <a:r>
              <a:rPr lang="fr-FR" dirty="0"/>
              <a:t>par le genre du client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8595645-2AB1-8475-01AF-DFEA0140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14" y="136525"/>
            <a:ext cx="2949474" cy="16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Test statistiques /</a:t>
            </a:r>
            <a:br>
              <a:rPr lang="fr-FR" dirty="0"/>
            </a:br>
            <a:r>
              <a:rPr lang="fr-FR" dirty="0"/>
              <a:t>Corrélation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fr-FR" dirty="0"/>
              <a:t>Âge / C.A par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fr-FR" dirty="0"/>
              <a:t>Âge / Fréquence d’achat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fr-FR" dirty="0"/>
              <a:t>Âge / panier moyen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fr-FR" dirty="0"/>
              <a:t>Âge / catégorie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Corrélation entre l’âge et montant total par client avec le test de Spearman (</a:t>
            </a:r>
            <a:r>
              <a:rPr lang="fr-FR" dirty="0" err="1"/>
              <a:t>Spearman’s</a:t>
            </a:r>
            <a:r>
              <a:rPr lang="fr-FR" dirty="0"/>
              <a:t> Rank)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Corrélation entre l’âge et la fréquence d’achat avec le test de Spearman (</a:t>
            </a:r>
            <a:r>
              <a:rPr lang="fr-FR" dirty="0" err="1"/>
              <a:t>Spearman’s</a:t>
            </a:r>
            <a:r>
              <a:rPr lang="fr-FR" dirty="0"/>
              <a:t> Rank)</a:t>
            </a:r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Corrélation entre l’âge et le panier moyen avec le test de Spearman (</a:t>
            </a:r>
            <a:r>
              <a:rPr lang="fr-FR" dirty="0" err="1"/>
              <a:t>Spearman’s</a:t>
            </a:r>
            <a:r>
              <a:rPr lang="fr-FR" dirty="0"/>
              <a:t> Rank)</a:t>
            </a:r>
          </a:p>
          <a:p>
            <a:pPr rtl="0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fr-FR" dirty="0"/>
              <a:t>Corrélation entre l’âge ou tranche d’âge et la catégorie avec le Chi-</a:t>
            </a:r>
            <a:r>
              <a:rPr lang="fr-FR" dirty="0" err="1"/>
              <a:t>Squared</a:t>
            </a:r>
            <a:r>
              <a:rPr lang="fr-FR" dirty="0"/>
              <a:t> (Ki2) Test et le </a:t>
            </a:r>
            <a:r>
              <a:rPr lang="fr-FR" dirty="0" err="1"/>
              <a:t>Kruskal</a:t>
            </a:r>
            <a:r>
              <a:rPr lang="fr-FR" dirty="0"/>
              <a:t>-Wallis H Test (ANOVA)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0" name="Espace réservé du pied de page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5EEF652-F5FD-D532-D35F-E6F2FD77EBF5}"/>
              </a:ext>
            </a:extLst>
          </p:cNvPr>
          <p:cNvCxnSpPr>
            <a:cxnSpLocks/>
          </p:cNvCxnSpPr>
          <p:nvPr/>
        </p:nvCxnSpPr>
        <p:spPr>
          <a:xfrm>
            <a:off x="2026595" y="758758"/>
            <a:ext cx="1525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3583EA22-216F-8B0C-DD68-52AE8DDD9333}"/>
              </a:ext>
            </a:extLst>
          </p:cNvPr>
          <p:cNvSpPr txBox="1">
            <a:spLocks/>
          </p:cNvSpPr>
          <p:nvPr/>
        </p:nvSpPr>
        <p:spPr>
          <a:xfrm>
            <a:off x="-397041" y="50158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Genre / Catégorie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A661158F-02D0-0C52-AE68-B0404675C238}"/>
              </a:ext>
            </a:extLst>
          </p:cNvPr>
          <p:cNvSpPr txBox="1">
            <a:spLocks/>
          </p:cNvSpPr>
          <p:nvPr/>
        </p:nvSpPr>
        <p:spPr>
          <a:xfrm>
            <a:off x="3834088" y="548024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Corrélation entre le sexe et la catégorie acheté avec le Chi-</a:t>
            </a:r>
            <a:r>
              <a:rPr lang="fr-FR" dirty="0" err="1"/>
              <a:t>Squared</a:t>
            </a:r>
            <a:r>
              <a:rPr lang="fr-FR" dirty="0"/>
              <a:t> (Ki2) Test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89C8E74-3CF3-FD6B-21F1-248C3FE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82522" cy="87774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Spearman’s</a:t>
            </a:r>
            <a:r>
              <a:rPr lang="fr-FR" dirty="0"/>
              <a:t> Rank Corrélation | Corrélation entre l'âge et le montant total par client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5CA6E07-944F-DB12-8EEB-1D01FF3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1EA5AF-E563-4038-5B86-F33CB84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07ABC2-61DB-5231-4F67-6E23521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30</a:t>
            </a:fld>
            <a:endParaRPr lang="fr-FR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B91C1B-24D9-FB59-AF58-ECB2334CC3A3}"/>
              </a:ext>
            </a:extLst>
          </p:cNvPr>
          <p:cNvSpPr txBox="1"/>
          <p:nvPr/>
        </p:nvSpPr>
        <p:spPr>
          <a:xfrm>
            <a:off x="825451" y="1411772"/>
            <a:ext cx="5511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- Les observations dans chaque échantillon sont </a:t>
            </a:r>
            <a:r>
              <a:rPr lang="fr-FR" b="1" dirty="0"/>
              <a:t>indépendantes</a:t>
            </a:r>
            <a:r>
              <a:rPr lang="fr-FR" dirty="0"/>
              <a:t> et distribuées de </a:t>
            </a:r>
            <a:r>
              <a:rPr lang="fr-FR" b="1" dirty="0"/>
              <a:t>manière identique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 Les observations dans chaque échantillon peuvent </a:t>
            </a:r>
            <a:r>
              <a:rPr lang="fr-FR" b="1" dirty="0"/>
              <a:t>être classées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 : les deux échantillons sont </a:t>
            </a:r>
            <a:r>
              <a:rPr lang="fr-FR" b="1" dirty="0"/>
              <a:t>indépendants</a:t>
            </a:r>
            <a:r>
              <a:rPr lang="fr-FR" dirty="0"/>
              <a:t>.</a:t>
            </a:r>
          </a:p>
          <a:p>
            <a:r>
              <a:rPr lang="fr-FR" dirty="0"/>
              <a:t>H1 : il existe une </a:t>
            </a:r>
            <a:r>
              <a:rPr lang="fr-FR" b="1" dirty="0"/>
              <a:t>dépendance</a:t>
            </a:r>
            <a:r>
              <a:rPr lang="fr-FR" dirty="0"/>
              <a:t> entre les échantillons.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600030-4F9E-2E18-3532-E0EF7DF554F6}"/>
              </a:ext>
            </a:extLst>
          </p:cNvPr>
          <p:cNvSpPr txBox="1"/>
          <p:nvPr/>
        </p:nvSpPr>
        <p:spPr>
          <a:xfrm>
            <a:off x="822213" y="5269055"/>
            <a:ext cx="1070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Il </a:t>
            </a:r>
            <a:r>
              <a:rPr lang="fr-FR" b="1" dirty="0"/>
              <a:t>existe</a:t>
            </a:r>
            <a:r>
              <a:rPr lang="fr-FR" dirty="0"/>
              <a:t> une </a:t>
            </a:r>
            <a:r>
              <a:rPr lang="fr-FR" b="1" dirty="0"/>
              <a:t>association significative </a:t>
            </a:r>
            <a:r>
              <a:rPr lang="fr-FR" dirty="0"/>
              <a:t>entre </a:t>
            </a:r>
            <a:r>
              <a:rPr lang="fr-FR" b="1" dirty="0"/>
              <a:t>le genre des clients </a:t>
            </a:r>
            <a:r>
              <a:rPr lang="fr-FR" dirty="0"/>
              <a:t>et la </a:t>
            </a:r>
            <a:r>
              <a:rPr lang="fr-FR" b="1" dirty="0"/>
              <a:t>catégorie achetée</a:t>
            </a:r>
            <a:r>
              <a:rPr lang="fr-FR" dirty="0"/>
              <a:t>.</a:t>
            </a:r>
          </a:p>
          <a:p>
            <a:r>
              <a:rPr lang="fr-FR" dirty="0"/>
              <a:t>La probabilité qu'une catégorie soit acheté ou non </a:t>
            </a:r>
            <a:r>
              <a:rPr lang="fr-FR" b="1" dirty="0"/>
              <a:t>pourrait être influencée </a:t>
            </a:r>
            <a:r>
              <a:rPr lang="fr-FR" dirty="0"/>
              <a:t>par le genre du client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45272B-FB6A-55CC-6A71-1D579084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99" y="2059595"/>
            <a:ext cx="5808139" cy="24559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52DB1F-5DCE-1FDF-2309-640957B45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62" y="154594"/>
            <a:ext cx="2859321" cy="15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89C8E74-3CF3-FD6B-21F1-248C3FE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384120"/>
            <a:ext cx="6592410" cy="87774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Spearman’s</a:t>
            </a:r>
            <a:r>
              <a:rPr lang="fr-FR" dirty="0"/>
              <a:t> Rank Corrélation | Corrélation entre l'âge et la fréquence d'achat par client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5CA6E07-944F-DB12-8EEB-1D01FF3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1EA5AF-E563-4038-5B86-F33CB84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07ABC2-61DB-5231-4F67-6E23521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31</a:t>
            </a:fld>
            <a:endParaRPr lang="fr-FR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B91C1B-24D9-FB59-AF58-ECB2334CC3A3}"/>
              </a:ext>
            </a:extLst>
          </p:cNvPr>
          <p:cNvSpPr txBox="1"/>
          <p:nvPr/>
        </p:nvSpPr>
        <p:spPr>
          <a:xfrm>
            <a:off x="822213" y="1315817"/>
            <a:ext cx="11369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- Les observations dans chaque échantillon sont </a:t>
            </a:r>
            <a:r>
              <a:rPr lang="fr-FR" b="1" dirty="0"/>
              <a:t>indépendantes</a:t>
            </a:r>
            <a:r>
              <a:rPr lang="fr-FR" dirty="0"/>
              <a:t> et distribuées de </a:t>
            </a:r>
            <a:r>
              <a:rPr lang="fr-FR" b="1" dirty="0"/>
              <a:t>manière identique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 Les observations dans chaque échantillon peuvent </a:t>
            </a:r>
            <a:r>
              <a:rPr lang="fr-FR" b="1" dirty="0"/>
              <a:t>être classées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 : les deux échantillons sont </a:t>
            </a:r>
            <a:r>
              <a:rPr lang="fr-FR" b="1" dirty="0"/>
              <a:t>indépendants</a:t>
            </a:r>
            <a:r>
              <a:rPr lang="fr-FR" dirty="0"/>
              <a:t>.</a:t>
            </a:r>
          </a:p>
          <a:p>
            <a:r>
              <a:rPr lang="fr-FR" dirty="0"/>
              <a:t>H1 : il existe une </a:t>
            </a:r>
            <a:r>
              <a:rPr lang="fr-FR" b="1" dirty="0"/>
              <a:t>dépendance</a:t>
            </a:r>
            <a:r>
              <a:rPr lang="fr-FR" dirty="0"/>
              <a:t> entre les échantillons.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600030-4F9E-2E18-3532-E0EF7DF554F6}"/>
              </a:ext>
            </a:extLst>
          </p:cNvPr>
          <p:cNvSpPr txBox="1"/>
          <p:nvPr/>
        </p:nvSpPr>
        <p:spPr>
          <a:xfrm>
            <a:off x="822213" y="4390081"/>
            <a:ext cx="445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Il </a:t>
            </a:r>
            <a:r>
              <a:rPr lang="fr-FR" b="1" dirty="0"/>
              <a:t>existe</a:t>
            </a:r>
            <a:r>
              <a:rPr lang="fr-FR" dirty="0"/>
              <a:t> une </a:t>
            </a:r>
            <a:r>
              <a:rPr lang="fr-FR" b="1" dirty="0"/>
              <a:t>association</a:t>
            </a:r>
            <a:r>
              <a:rPr lang="fr-FR" dirty="0"/>
              <a:t> </a:t>
            </a:r>
            <a:r>
              <a:rPr lang="fr-FR" b="1" dirty="0"/>
              <a:t>significative</a:t>
            </a:r>
            <a:r>
              <a:rPr lang="fr-FR" dirty="0"/>
              <a:t> entre </a:t>
            </a:r>
            <a:r>
              <a:rPr lang="fr-FR" b="1" dirty="0"/>
              <a:t>l'âge des clients </a:t>
            </a:r>
            <a:r>
              <a:rPr lang="fr-FR" dirty="0"/>
              <a:t>et la </a:t>
            </a:r>
            <a:r>
              <a:rPr lang="fr-FR" b="1" dirty="0"/>
              <a:t>fréquence d'achat </a:t>
            </a:r>
            <a:r>
              <a:rPr lang="fr-FR" dirty="0"/>
              <a:t>des clients. La probabilité d'une fréquence d'achat plus élevé ou plus faible pourrait être </a:t>
            </a:r>
            <a:r>
              <a:rPr lang="fr-FR" b="1" dirty="0"/>
              <a:t>influencée par la tranche d'âge du client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9FBD2B-0744-A63A-2319-F0C706D4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64" y="4397156"/>
            <a:ext cx="6677872" cy="16378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73040C-E5D1-D8E5-D04D-08DE84879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677" y="136525"/>
            <a:ext cx="3215591" cy="17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5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89C8E74-3CF3-FD6B-21F1-248C3FE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332096"/>
            <a:ext cx="6956394" cy="87774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Spearman’s</a:t>
            </a:r>
            <a:r>
              <a:rPr lang="fr-FR" dirty="0"/>
              <a:t> Rank Corrélation | Corrélation entre l'âge et la taille du panier moyen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5CA6E07-944F-DB12-8EEB-1D01FF3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1EA5AF-E563-4038-5B86-F33CB84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07ABC2-61DB-5231-4F67-6E23521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32</a:t>
            </a:fld>
            <a:endParaRPr lang="fr-FR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B91C1B-24D9-FB59-AF58-ECB2334CC3A3}"/>
              </a:ext>
            </a:extLst>
          </p:cNvPr>
          <p:cNvSpPr txBox="1"/>
          <p:nvPr/>
        </p:nvSpPr>
        <p:spPr>
          <a:xfrm>
            <a:off x="822213" y="1315817"/>
            <a:ext cx="11369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- Les observations dans chaque échantillon sont </a:t>
            </a:r>
            <a:r>
              <a:rPr lang="fr-FR" b="1" dirty="0"/>
              <a:t>indépendantes</a:t>
            </a:r>
            <a:r>
              <a:rPr lang="fr-FR" dirty="0"/>
              <a:t> et distribuées de </a:t>
            </a:r>
            <a:r>
              <a:rPr lang="fr-FR" b="1" dirty="0"/>
              <a:t>manière identique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 Les observations dans chaque échantillon peuvent </a:t>
            </a:r>
            <a:r>
              <a:rPr lang="fr-FR" b="1" dirty="0"/>
              <a:t>être classées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 : les deux échantillons sont </a:t>
            </a:r>
            <a:r>
              <a:rPr lang="fr-FR" b="1" dirty="0"/>
              <a:t>indépendants</a:t>
            </a:r>
            <a:r>
              <a:rPr lang="fr-FR" dirty="0"/>
              <a:t>.</a:t>
            </a:r>
          </a:p>
          <a:p>
            <a:r>
              <a:rPr lang="fr-FR" dirty="0"/>
              <a:t>H1 : il existe une </a:t>
            </a:r>
            <a:r>
              <a:rPr lang="fr-FR" b="1" dirty="0"/>
              <a:t>dépendance</a:t>
            </a:r>
            <a:r>
              <a:rPr lang="fr-FR" dirty="0"/>
              <a:t> entre les échantillons.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600030-4F9E-2E18-3532-E0EF7DF554F6}"/>
              </a:ext>
            </a:extLst>
          </p:cNvPr>
          <p:cNvSpPr txBox="1"/>
          <p:nvPr/>
        </p:nvSpPr>
        <p:spPr>
          <a:xfrm>
            <a:off x="822213" y="4390081"/>
            <a:ext cx="445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Il </a:t>
            </a:r>
            <a:r>
              <a:rPr lang="fr-FR" b="1" dirty="0"/>
              <a:t>existe</a:t>
            </a:r>
            <a:r>
              <a:rPr lang="fr-FR" dirty="0"/>
              <a:t> une </a:t>
            </a:r>
            <a:r>
              <a:rPr lang="fr-FR" b="1" dirty="0"/>
              <a:t>association</a:t>
            </a:r>
            <a:r>
              <a:rPr lang="fr-FR" dirty="0"/>
              <a:t> </a:t>
            </a:r>
            <a:r>
              <a:rPr lang="fr-FR" b="1" dirty="0"/>
              <a:t>significative</a:t>
            </a:r>
            <a:r>
              <a:rPr lang="fr-FR" dirty="0"/>
              <a:t> entre </a:t>
            </a:r>
            <a:r>
              <a:rPr lang="fr-FR" b="1" dirty="0"/>
              <a:t>l'âge des clients </a:t>
            </a:r>
            <a:r>
              <a:rPr lang="fr-FR" dirty="0"/>
              <a:t>et le </a:t>
            </a:r>
            <a:r>
              <a:rPr lang="fr-FR" b="1" dirty="0"/>
              <a:t>montant du panier moyen </a:t>
            </a:r>
            <a:r>
              <a:rPr lang="fr-FR" dirty="0"/>
              <a:t>des clients. La probabilité d'un montant du panier moyen plus élevé ou plus faible pourrait être </a:t>
            </a:r>
            <a:r>
              <a:rPr lang="fr-FR" b="1" dirty="0"/>
              <a:t>influencée par l'âge du client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AF9C16-B424-1C43-C12D-077368B8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8" y="4107669"/>
            <a:ext cx="6649375" cy="2319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902DBC-5ABE-32CB-D46D-A0C8CA340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27124"/>
            <a:ext cx="3252327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4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89C8E74-3CF3-FD6B-21F1-248C3FE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399703"/>
            <a:ext cx="6512511" cy="877749"/>
          </a:xfrm>
        </p:spPr>
        <p:txBody>
          <a:bodyPr>
            <a:normAutofit fontScale="90000"/>
          </a:bodyPr>
          <a:lstStyle/>
          <a:p>
            <a:r>
              <a:rPr lang="fr-FR" dirty="0"/>
              <a:t>Chi-</a:t>
            </a:r>
            <a:r>
              <a:rPr lang="fr-FR" dirty="0" err="1"/>
              <a:t>Squared</a:t>
            </a:r>
            <a:r>
              <a:rPr lang="fr-FR" dirty="0"/>
              <a:t> Test | Corrélation entre l'âge (tranche d'âge) et la catégorie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5CA6E07-944F-DB12-8EEB-1D01FF3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1EA5AF-E563-4038-5B86-F33CB84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07ABC2-61DB-5231-4F67-6E23521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33</a:t>
            </a:fld>
            <a:endParaRPr lang="fr-FR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B91C1B-24D9-FB59-AF58-ECB2334CC3A3}"/>
              </a:ext>
            </a:extLst>
          </p:cNvPr>
          <p:cNvSpPr txBox="1"/>
          <p:nvPr/>
        </p:nvSpPr>
        <p:spPr>
          <a:xfrm>
            <a:off x="825451" y="1411772"/>
            <a:ext cx="5511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 - Les observations utilisées dans le calcul du </a:t>
            </a:r>
            <a:r>
              <a:rPr lang="fr-FR" b="1" dirty="0"/>
              <a:t>tableau de contingence </a:t>
            </a:r>
            <a:r>
              <a:rPr lang="fr-FR" dirty="0"/>
              <a:t>sont </a:t>
            </a:r>
            <a:r>
              <a:rPr lang="fr-FR" b="1" dirty="0"/>
              <a:t>indépendantes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b="1" dirty="0"/>
              <a:t>25 exemples ou plus </a:t>
            </a:r>
            <a:r>
              <a:rPr lang="fr-FR" dirty="0"/>
              <a:t>dans </a:t>
            </a:r>
            <a:r>
              <a:rPr lang="fr-FR" b="1" dirty="0"/>
              <a:t>chaque cellule </a:t>
            </a:r>
            <a:r>
              <a:rPr lang="fr-FR" dirty="0"/>
              <a:t>du tableau de contingence.</a:t>
            </a:r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 : les deux échantillons sont indépendants.</a:t>
            </a:r>
          </a:p>
          <a:p>
            <a:r>
              <a:rPr lang="fr-FR" dirty="0"/>
              <a:t>H1 : il existe une dépendance entre les échantillons.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600030-4F9E-2E18-3532-E0EF7DF554F6}"/>
              </a:ext>
            </a:extLst>
          </p:cNvPr>
          <p:cNvSpPr txBox="1"/>
          <p:nvPr/>
        </p:nvSpPr>
        <p:spPr>
          <a:xfrm>
            <a:off x="825451" y="5071572"/>
            <a:ext cx="59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Il </a:t>
            </a:r>
            <a:r>
              <a:rPr lang="fr-FR" b="1" dirty="0"/>
              <a:t>existe</a:t>
            </a:r>
            <a:r>
              <a:rPr lang="fr-FR" dirty="0"/>
              <a:t> une </a:t>
            </a:r>
            <a:r>
              <a:rPr lang="fr-FR" b="1" dirty="0"/>
              <a:t>association significative </a:t>
            </a:r>
            <a:r>
              <a:rPr lang="fr-FR" dirty="0"/>
              <a:t>entre la </a:t>
            </a:r>
            <a:r>
              <a:rPr lang="fr-FR" b="1" dirty="0"/>
              <a:t>tranche d'âge </a:t>
            </a:r>
            <a:r>
              <a:rPr lang="fr-FR" dirty="0"/>
              <a:t>des clients et la </a:t>
            </a:r>
            <a:r>
              <a:rPr lang="fr-FR" b="1" dirty="0"/>
              <a:t>catégorie d'articles </a:t>
            </a:r>
            <a:r>
              <a:rPr lang="fr-FR" dirty="0"/>
              <a:t>qu'ils achètent. La probabilité de l'achat dans une certaine catégorie pourrait être </a:t>
            </a:r>
            <a:r>
              <a:rPr lang="fr-FR" b="1" dirty="0"/>
              <a:t>influencée</a:t>
            </a:r>
            <a:r>
              <a:rPr lang="fr-FR" dirty="0"/>
              <a:t> par la </a:t>
            </a:r>
            <a:r>
              <a:rPr lang="fr-FR" b="1" dirty="0"/>
              <a:t>tranche d'âge </a:t>
            </a:r>
            <a:r>
              <a:rPr lang="fr-FR" dirty="0"/>
              <a:t>du client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5CE308-CB3D-43A2-EC6B-2DCC9D81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99" y="1562470"/>
            <a:ext cx="3749830" cy="47938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89CC390-3F1E-325D-832E-8C86F392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62" y="223952"/>
            <a:ext cx="3137249" cy="1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89C8E74-3CF3-FD6B-21F1-248C3FEF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7718" cy="87774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Kruskal</a:t>
            </a:r>
            <a:r>
              <a:rPr lang="fr-FR" dirty="0"/>
              <a:t>-Wallis H Test | Corrélation entre l'âge et la catégorie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5CA6E07-944F-DB12-8EEB-1D01FF3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1EA5AF-E563-4038-5B86-F33CB84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07ABC2-61DB-5231-4F67-6E23521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34</a:t>
            </a:fld>
            <a:endParaRPr lang="fr-FR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B91C1B-24D9-FB59-AF58-ECB2334CC3A3}"/>
              </a:ext>
            </a:extLst>
          </p:cNvPr>
          <p:cNvSpPr txBox="1"/>
          <p:nvPr/>
        </p:nvSpPr>
        <p:spPr>
          <a:xfrm>
            <a:off x="838199" y="1242874"/>
            <a:ext cx="11120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- Les observations dans chaque échantillon sont </a:t>
            </a:r>
            <a:r>
              <a:rPr lang="fr-FR" b="1" dirty="0"/>
              <a:t>indépendantes</a:t>
            </a:r>
            <a:r>
              <a:rPr lang="fr-FR" dirty="0"/>
              <a:t> et </a:t>
            </a:r>
            <a:r>
              <a:rPr lang="fr-FR" b="1" dirty="0"/>
              <a:t>distribuées</a:t>
            </a:r>
            <a:r>
              <a:rPr lang="fr-FR" dirty="0"/>
              <a:t> de manière </a:t>
            </a:r>
            <a:r>
              <a:rPr lang="fr-FR" b="1" dirty="0"/>
              <a:t>identique</a:t>
            </a:r>
            <a:r>
              <a:rPr lang="fr-FR" dirty="0"/>
              <a:t>.</a:t>
            </a:r>
          </a:p>
          <a:p>
            <a:r>
              <a:rPr lang="fr-FR" dirty="0"/>
              <a:t>- Les observations dans chaque échantillon peuvent être </a:t>
            </a:r>
            <a:r>
              <a:rPr lang="fr-FR" b="1" dirty="0"/>
              <a:t>classées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Interprétation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H0 : les distributions de tous les échantillons sont </a:t>
            </a:r>
            <a:r>
              <a:rPr lang="fr-FR" b="1" dirty="0"/>
              <a:t>égales</a:t>
            </a:r>
            <a:r>
              <a:rPr lang="fr-FR" dirty="0"/>
              <a:t>.</a:t>
            </a:r>
          </a:p>
          <a:p>
            <a:r>
              <a:rPr lang="fr-FR" dirty="0"/>
              <a:t>H1 : les distributions d'un ou plusieurs échantillons </a:t>
            </a:r>
            <a:r>
              <a:rPr lang="fr-FR" b="1" dirty="0"/>
              <a:t>ne sont pas égales</a:t>
            </a:r>
            <a:r>
              <a:rPr lang="fr-FR" dirty="0"/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F600030-4F9E-2E18-3532-E0EF7DF554F6}"/>
              </a:ext>
            </a:extLst>
          </p:cNvPr>
          <p:cNvSpPr txBox="1"/>
          <p:nvPr/>
        </p:nvSpPr>
        <p:spPr>
          <a:xfrm>
            <a:off x="838199" y="4215110"/>
            <a:ext cx="4976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: </a:t>
            </a:r>
          </a:p>
          <a:p>
            <a:endParaRPr lang="fr-FR" dirty="0"/>
          </a:p>
          <a:p>
            <a:r>
              <a:rPr lang="fr-FR" dirty="0"/>
              <a:t>Cela veut dire que la </a:t>
            </a:r>
            <a:r>
              <a:rPr lang="fr-FR" b="1" dirty="0"/>
              <a:t>distribution des âges </a:t>
            </a:r>
            <a:r>
              <a:rPr lang="fr-FR" dirty="0"/>
              <a:t>est </a:t>
            </a:r>
            <a:r>
              <a:rPr lang="fr-FR" b="1" dirty="0"/>
              <a:t>différente</a:t>
            </a:r>
            <a:r>
              <a:rPr lang="fr-FR" dirty="0"/>
              <a:t> pour </a:t>
            </a:r>
            <a:r>
              <a:rPr lang="fr-FR" b="1" dirty="0"/>
              <a:t>chaque catégorie</a:t>
            </a:r>
            <a:r>
              <a:rPr lang="fr-FR" dirty="0"/>
              <a:t>. L'âge moyen des clients qui achètent dans différentes catégories peut être </a:t>
            </a:r>
            <a:r>
              <a:rPr lang="fr-FR" b="1" dirty="0"/>
              <a:t>significativement différent</a:t>
            </a:r>
            <a:r>
              <a:rPr lang="fr-FR" dirty="0"/>
              <a:t>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4FB29E-36CA-33DD-2C6B-F1D78CA0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74" y="3828197"/>
            <a:ext cx="6173680" cy="24402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6DF718-8955-8E01-4997-573475ED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72" y="275796"/>
            <a:ext cx="3313528" cy="13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895319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Préparation et analyse des </a:t>
            </a:r>
            <a:r>
              <a:rPr lang="fr-FR" dirty="0" err="1"/>
              <a:t>dataframes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6" y="2034510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Prendre connaissance des données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2363935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b="1" noProof="1"/>
              <a:t>Visualisation</a:t>
            </a:r>
            <a:r>
              <a:rPr lang="fr-FR" noProof="1"/>
              <a:t> des données, du </a:t>
            </a:r>
            <a:r>
              <a:rPr lang="fr-FR" b="1" noProof="1"/>
              <a:t>type</a:t>
            </a:r>
            <a:r>
              <a:rPr lang="fr-FR" noProof="1"/>
              <a:t> de données, du </a:t>
            </a:r>
            <a:r>
              <a:rPr lang="fr-FR" b="1" noProof="1"/>
              <a:t>nombre de lignes</a:t>
            </a:r>
            <a:r>
              <a:rPr lang="fr-FR" noProof="1"/>
              <a:t>, etc.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06" y="3134306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Vérification des variables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3463731"/>
            <a:ext cx="5521489" cy="557950"/>
          </a:xfrm>
        </p:spPr>
        <p:txBody>
          <a:bodyPr rtlCol="0">
            <a:normAutofit/>
          </a:bodyPr>
          <a:lstStyle/>
          <a:p>
            <a:pPr rtl="0"/>
            <a:r>
              <a:rPr lang="fr-FR" noProof="1"/>
              <a:t>Vérification de </a:t>
            </a:r>
            <a:r>
              <a:rPr lang="fr-FR" b="1" noProof="1"/>
              <a:t>l’unicité</a:t>
            </a:r>
            <a:r>
              <a:rPr lang="fr-FR" noProof="1"/>
              <a:t> des ID, du </a:t>
            </a:r>
            <a:r>
              <a:rPr lang="fr-FR" b="1" noProof="1"/>
              <a:t>format</a:t>
            </a:r>
            <a:r>
              <a:rPr lang="fr-FR" noProof="1"/>
              <a:t> des variables, etc.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106" y="4109811"/>
            <a:ext cx="5734128" cy="737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1"/>
              <a:t>Création du dataframe final /</a:t>
            </a:r>
            <a:br>
              <a:rPr lang="fr-FR" noProof="1"/>
            </a:br>
            <a:r>
              <a:rPr lang="fr-FR" noProof="1"/>
              <a:t>ajout de variables pertinentes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4865358"/>
            <a:ext cx="5592510" cy="737393"/>
          </a:xfrm>
        </p:spPr>
        <p:txBody>
          <a:bodyPr rtlCol="0">
            <a:normAutofit/>
          </a:bodyPr>
          <a:lstStyle/>
          <a:p>
            <a:pPr rtl="0"/>
            <a:r>
              <a:rPr lang="fr-FR" b="1" noProof="1"/>
              <a:t>Fusion</a:t>
            </a:r>
            <a:r>
              <a:rPr lang="fr-FR" noProof="1"/>
              <a:t> des 3 dataframes pour en faire </a:t>
            </a:r>
            <a:r>
              <a:rPr lang="fr-FR" b="1" noProof="1"/>
              <a:t>qu’un seul </a:t>
            </a:r>
            <a:r>
              <a:rPr lang="fr-FR" noProof="1"/>
              <a:t>pour travailler avec. </a:t>
            </a:r>
            <a:r>
              <a:rPr lang="fr-FR" b="1" noProof="1"/>
              <a:t>Rajout de variables </a:t>
            </a:r>
            <a:r>
              <a:rPr lang="fr-FR" noProof="1"/>
              <a:t>comme des </a:t>
            </a:r>
            <a:r>
              <a:rPr lang="fr-FR" b="1" noProof="1"/>
              <a:t>tranches d’âges</a:t>
            </a:r>
            <a:r>
              <a:rPr lang="fr-FR" noProof="1"/>
              <a:t>, </a:t>
            </a:r>
            <a:r>
              <a:rPr lang="fr-FR" b="1" noProof="1"/>
              <a:t>l’âge réel</a:t>
            </a:r>
            <a:r>
              <a:rPr lang="fr-FR" noProof="1"/>
              <a:t>, des </a:t>
            </a:r>
            <a:r>
              <a:rPr lang="fr-FR" b="1" noProof="1"/>
              <a:t>dates</a:t>
            </a:r>
            <a:r>
              <a:rPr lang="fr-FR" noProof="1"/>
              <a:t> au format </a:t>
            </a:r>
            <a:r>
              <a:rPr lang="fr-FR" b="1" noProof="1"/>
              <a:t>timestamp</a:t>
            </a:r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B3B4FD0-3FC8-DA37-9D89-7F2DFEA3C2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56257" y="812136"/>
            <a:ext cx="3579570" cy="306388"/>
          </a:xfrm>
        </p:spPr>
        <p:txBody>
          <a:bodyPr/>
          <a:lstStyle/>
          <a:p>
            <a:r>
              <a:rPr lang="fr-FR" b="1" dirty="0"/>
              <a:t>Vérification de l’unicité des ID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933DB0-E6C6-CF13-EB16-A0C0A51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" y="1228134"/>
            <a:ext cx="6069301" cy="384273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A7DFF7E-9B77-3674-CD97-5CA91987A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529" y="1228134"/>
            <a:ext cx="3923021" cy="9179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A2C4A28-FA5F-8E91-583A-15CDC665B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529" y="2255714"/>
            <a:ext cx="3923021" cy="1001047"/>
          </a:xfrm>
          <a:prstGeom prst="rect">
            <a:avLst/>
          </a:prstGeom>
        </p:spPr>
      </p:pic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4A287EAD-640B-2B10-58DF-BC047EB42B76}"/>
              </a:ext>
            </a:extLst>
          </p:cNvPr>
          <p:cNvSpPr txBox="1">
            <a:spLocks/>
          </p:cNvSpPr>
          <p:nvPr/>
        </p:nvSpPr>
        <p:spPr>
          <a:xfrm>
            <a:off x="7898517" y="3485122"/>
            <a:ext cx="3579570" cy="30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Changement de la date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830150E9-A777-DBA3-2A16-CAAA25D31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588" y="3900257"/>
            <a:ext cx="5146902" cy="2145607"/>
          </a:xfrm>
          <a:prstGeom prst="rect">
            <a:avLst/>
          </a:prstGeom>
        </p:spPr>
      </p:pic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26AE57C6-5524-4E2E-2E03-FE343BA4EBD6}"/>
              </a:ext>
            </a:extLst>
          </p:cNvPr>
          <p:cNvSpPr txBox="1">
            <a:spLocks/>
          </p:cNvSpPr>
          <p:nvPr/>
        </p:nvSpPr>
        <p:spPr>
          <a:xfrm>
            <a:off x="2061695" y="826317"/>
            <a:ext cx="3579570" cy="306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1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Fusion des 3 </a:t>
            </a:r>
            <a:r>
              <a:rPr lang="fr-FR" b="1" dirty="0" err="1"/>
              <a:t>dataframes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29"/>
            <a:ext cx="10515600" cy="1325563"/>
          </a:xfrm>
        </p:spPr>
        <p:txBody>
          <a:bodyPr lIns="0" rtlCol="0"/>
          <a:lstStyle/>
          <a:p>
            <a:pPr rtl="0"/>
            <a:r>
              <a:rPr lang="fr-FR" dirty="0"/>
              <a:t>Rajout de variables (tranche d’âge et âge du client)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graphique 12">
            <a:extLst>
              <a:ext uri="{FF2B5EF4-FFF2-40B4-BE49-F238E27FC236}">
                <a16:creationId xmlns:a16="http://schemas.microsoft.com/office/drawing/2014/main" id="{979811BF-1A8C-0B1E-E05A-48BD04AF719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B3B4FD0-3FC8-DA37-9D89-7F2DFEA3C2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B920D42-D944-D1DE-97F7-15B1E1847F7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CD46C9C-810C-BAD2-4423-B215053C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7" y="1415143"/>
            <a:ext cx="11199865" cy="48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6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4528297" cy="1715531"/>
          </a:xfrm>
        </p:spPr>
        <p:txBody>
          <a:bodyPr rtlCol="0"/>
          <a:lstStyle/>
          <a:p>
            <a:pPr rtl="0"/>
            <a:r>
              <a:rPr lang="fr-FR" dirty="0"/>
              <a:t>Indicateur autour du chiffre d’affaire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20XX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/>
              <a:t>Pitch Deck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CCB371C-1F67-03AC-DCB9-D9B00A6804C5}"/>
              </a:ext>
            </a:extLst>
          </p:cNvPr>
          <p:cNvSpPr txBox="1">
            <a:spLocks/>
          </p:cNvSpPr>
          <p:nvPr/>
        </p:nvSpPr>
        <p:spPr>
          <a:xfrm>
            <a:off x="3297315" y="501650"/>
            <a:ext cx="8225901" cy="559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Répartition des prix par catégorie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B75C8C-D60B-B585-DB96-7F8E2CAC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82" y="2042523"/>
            <a:ext cx="9845912" cy="37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0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36525"/>
            <a:ext cx="5111750" cy="559453"/>
          </a:xfrm>
        </p:spPr>
        <p:txBody>
          <a:bodyPr rtlCol="0"/>
          <a:lstStyle/>
          <a:p>
            <a:pPr algn="ctr" rtl="0"/>
            <a:r>
              <a:rPr lang="fr-FR" dirty="0"/>
              <a:t>Par catégories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2BC09B-52BA-E13E-ABC2-992245C9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01" y="927147"/>
            <a:ext cx="10634798" cy="54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267</TotalTime>
  <Words>1219</Words>
  <Application>Microsoft Office PowerPoint</Application>
  <PresentationFormat>Grand écran</PresentationFormat>
  <Paragraphs>249</Paragraphs>
  <Slides>34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Tenorite</vt:lpstr>
      <vt:lpstr>Monoligne</vt:lpstr>
      <vt:lpstr>Lapage</vt:lpstr>
      <vt:lpstr>Rappel de la mission</vt:lpstr>
      <vt:lpstr>Test statistiques / Corrélation</vt:lpstr>
      <vt:lpstr>Préparation et analyse des dataframes</vt:lpstr>
      <vt:lpstr>Présentation PowerPoint</vt:lpstr>
      <vt:lpstr>Rajout de variables (tranche d’âge et âge du client)</vt:lpstr>
      <vt:lpstr>Indicateur autour du chiffre d’affaire</vt:lpstr>
      <vt:lpstr>Présentation PowerPoint</vt:lpstr>
      <vt:lpstr>Par catégories</vt:lpstr>
      <vt:lpstr>Par genre</vt:lpstr>
      <vt:lpstr>Par année et par catégories</vt:lpstr>
      <vt:lpstr>Par client en fonction du nombre d’achat</vt:lpstr>
      <vt:lpstr>Présentation PowerPoint</vt:lpstr>
      <vt:lpstr>Evolution du chiffre d’affaire</vt:lpstr>
      <vt:lpstr>Evolution du chiffre d’affaire par catégories</vt:lpstr>
      <vt:lpstr>Informations sur les profils des clients</vt:lpstr>
      <vt:lpstr>Entre le genre et la catégorie acheté</vt:lpstr>
      <vt:lpstr>Répartition des âges</vt:lpstr>
      <vt:lpstr>Fréquences d’achat par tranche d’âge</vt:lpstr>
      <vt:lpstr>Fréquence d’achat par âge</vt:lpstr>
      <vt:lpstr>Moyenne du chiffre d’affaire par client par tranche d’âge</vt:lpstr>
      <vt:lpstr>Montant moyen du panier par tranche d’âge</vt:lpstr>
      <vt:lpstr>Nombre d’achat par tranche d’âge et par catégorie</vt:lpstr>
      <vt:lpstr>Pourcentage du chiffre d’affaire par tranche d’âge</vt:lpstr>
      <vt:lpstr>Test statistiques</vt:lpstr>
      <vt:lpstr>Test de normalité (Agostino’s K^2)</vt:lpstr>
      <vt:lpstr>Test de normalité (Agostino’s K^2)</vt:lpstr>
      <vt:lpstr>Test de normalité (Agostino’s K^2)</vt:lpstr>
      <vt:lpstr>Chi-Squared Test | Corrélation entre le genre et la catégorie</vt:lpstr>
      <vt:lpstr>Spearman’s Rank Corrélation | Corrélation entre l'âge et le montant total par client</vt:lpstr>
      <vt:lpstr>Spearman’s Rank Corrélation | Corrélation entre l'âge et la fréquence d'achat par client</vt:lpstr>
      <vt:lpstr>Spearman’s Rank Corrélation | Corrélation entre l'âge et la taille du panier moyen</vt:lpstr>
      <vt:lpstr>Chi-Squared Test | Corrélation entre l'âge (tranche d'âge) et la catégorie</vt:lpstr>
      <vt:lpstr>Kruskal-Wallis H Test | Corrélation entre l'âge et la catégorie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Lapage</dc:title>
  <dc:creator>Kilian Matignon</dc:creator>
  <cp:lastModifiedBy>Kilian Matignon</cp:lastModifiedBy>
  <cp:revision>5</cp:revision>
  <dcterms:created xsi:type="dcterms:W3CDTF">2023-12-18T18:43:13Z</dcterms:created>
  <dcterms:modified xsi:type="dcterms:W3CDTF">2023-12-19T04:08:30Z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