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ulesoft.com/platform/api" TargetMode="External"/><Relationship Id="rId3" Type="http://schemas.openxmlformats.org/officeDocument/2006/relationships/hyperlink" Target="https://www.mulesoft.com/platform/api" TargetMode="External"/><Relationship Id="rId4" Type="http://schemas.openxmlformats.org/officeDocument/2006/relationships/hyperlink" Target="https://www.mulesoft.com/resources/api/what-is-an-api" TargetMode="External"/><Relationship Id="rId5" Type="http://schemas.openxmlformats.org/officeDocument/2006/relationships/hyperlink" Target="https://www.mulesoft.com/resources/api/what-is-an-api"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ulesoft.com/resources/api/planning-api" TargetMode="External"/><Relationship Id="rId3" Type="http://schemas.openxmlformats.org/officeDocument/2006/relationships/hyperlink" Target="https://www.mulesoft.com/resources/api/planning-api" TargetMode="External"/><Relationship Id="rId4" Type="http://schemas.openxmlformats.org/officeDocument/2006/relationships/hyperlink" Target="https://www.mulesoft.com/resources/api/connected-business-strategy" TargetMode="External"/><Relationship Id="rId10" Type="http://schemas.openxmlformats.org/officeDocument/2006/relationships/hyperlink" Target="https://www.mulesoft.com/platform/api/developer-portal" TargetMode="External"/><Relationship Id="rId9" Type="http://schemas.openxmlformats.org/officeDocument/2006/relationships/hyperlink" Target="https://www.mulesoft.com/platform/api/developer-portal" TargetMode="External"/><Relationship Id="rId5" Type="http://schemas.openxmlformats.org/officeDocument/2006/relationships/hyperlink" Target="https://www.mulesoft.com/resources/api/connected-business-strategy" TargetMode="External"/><Relationship Id="rId6" Type="http://schemas.openxmlformats.org/officeDocument/2006/relationships/hyperlink" Target="https://www.mulesoft.com/resources/api/api-spec" TargetMode="External"/><Relationship Id="rId7" Type="http://schemas.openxmlformats.org/officeDocument/2006/relationships/hyperlink" Target="https://www.mulesoft.com/resources/api/api-spec" TargetMode="External"/><Relationship Id="rId8" Type="http://schemas.openxmlformats.org/officeDocument/2006/relationships/hyperlink" Target="https://www.mulesoft.com/platform/saas"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OAI/OpenAPI-Specification" TargetMode="External"/><Relationship Id="rId3" Type="http://schemas.openxmlformats.org/officeDocument/2006/relationships/hyperlink" Target="https://github.com/OAI/OpenAPI-Specification"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ditor.swagger.i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0a26b185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0a26b185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0a26b185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0a26b185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0a26b185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0a26b185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0a26b185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0a26b185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0a26b185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0a26b185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0a26b185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a26b185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0a26b1852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a26b1852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0a26b1852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0a26b1852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0a26b1852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a26b1852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0a26b1852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0a26b1852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a10bc6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a10bc6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0a26b1852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0a26b1852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0a26b1852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0a26b1852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0a26b1852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0a26b1852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09f39c5e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09f39c5e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a:t>Since</a:t>
            </a:r>
            <a:r>
              <a:rPr lang="fr">
                <a:uFill>
                  <a:noFill/>
                </a:uFill>
                <a:hlinkClick r:id="rId2"/>
              </a:rPr>
              <a:t> </a:t>
            </a:r>
            <a:r>
              <a:rPr lang="fr" u="sng">
                <a:solidFill>
                  <a:schemeClr val="hlink"/>
                </a:solidFill>
                <a:hlinkClick r:id="rId3"/>
              </a:rPr>
              <a:t>APIs</a:t>
            </a:r>
            <a:r>
              <a:rPr lang="fr"/>
              <a:t> are designed to be consumed, it is important to make sure that the client, or consumer, is able to quickly implement an API and understand what is happening with it. Unfortunately, many APIs make implementation extremely difficult, defeating their very purpose. As you build out your</a:t>
            </a:r>
            <a:r>
              <a:rPr lang="fr">
                <a:uFill>
                  <a:noFill/>
                </a:uFill>
                <a:hlinkClick r:id="rId4"/>
              </a:rPr>
              <a:t> </a:t>
            </a:r>
            <a:r>
              <a:rPr lang="fr" u="sng">
                <a:solidFill>
                  <a:schemeClr val="hlink"/>
                </a:solidFill>
                <a:hlinkClick r:id="rId5"/>
              </a:rPr>
              <a:t>API</a:t>
            </a:r>
            <a:r>
              <a:rPr lang="fr"/>
              <a:t> you want to ensure that you not only provide informational API documentation to help your developers integrate/ debug connections, but also return back relevant data whenever a user makes a call—especially a call that fails.</a:t>
            </a:r>
            <a:endParaRPr/>
          </a:p>
          <a:p>
            <a:pPr indent="0" lvl="0" marL="0" rtl="0" algn="l">
              <a:lnSpc>
                <a:spcPct val="115000"/>
              </a:lnSpc>
              <a:spcBef>
                <a:spcPts val="1200"/>
              </a:spcBef>
              <a:spcAft>
                <a:spcPts val="0"/>
              </a:spcAft>
              <a:buNone/>
            </a:pPr>
            <a:r>
              <a:rPr lang="fr"/>
              <a:t>While having a well formatted, coherent body response in your API documentation is extremely important (you want something that can easily be deserialized, iterated and understood), you’ll also want to provide developers with quick references as to what happened with the call, including the use of status codes. And in the case of a failure, you will want to provide descriptive error messages that tell the client not just what went wrong, but how to fix it.</a:t>
            </a:r>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09f39c5e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09f39c5e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a:t>When you are</a:t>
            </a:r>
            <a:r>
              <a:rPr lang="fr">
                <a:uFill>
                  <a:noFill/>
                </a:uFill>
                <a:hlinkClick r:id="rId2"/>
              </a:rPr>
              <a:t> </a:t>
            </a:r>
            <a:r>
              <a:rPr lang="fr" u="sng">
                <a:solidFill>
                  <a:schemeClr val="hlink"/>
                </a:solidFill>
                <a:hlinkClick r:id="rId3"/>
              </a:rPr>
              <a:t>planning your API</a:t>
            </a:r>
            <a:r>
              <a:rPr lang="fr"/>
              <a:t>, you should know how you are going to maintain your API’s documentation. This is one area you should not underestimate since it has proven to be the crux of usability for most public APIs. While documentation may seem like a quick and easy task, most companies will tell you it is one of their biggest challenges and burdens when it comes to maintaining their API.</a:t>
            </a:r>
            <a:endParaRPr/>
          </a:p>
          <a:p>
            <a:pPr indent="0" lvl="0" marL="0" rtl="0" algn="l">
              <a:lnSpc>
                <a:spcPct val="115000"/>
              </a:lnSpc>
              <a:spcBef>
                <a:spcPts val="1200"/>
              </a:spcBef>
              <a:spcAft>
                <a:spcPts val="0"/>
              </a:spcAft>
              <a:buNone/>
            </a:pPr>
            <a:r>
              <a:rPr lang="fr"/>
              <a:t>Documentation is one of the most important factors in determining an API’s success, as strong, easy-to-understand documentation makes</a:t>
            </a:r>
            <a:r>
              <a:rPr lang="fr">
                <a:uFill>
                  <a:noFill/>
                </a:uFill>
                <a:hlinkClick r:id="rId4"/>
              </a:rPr>
              <a:t> </a:t>
            </a:r>
            <a:r>
              <a:rPr lang="fr" u="sng">
                <a:solidFill>
                  <a:schemeClr val="hlink"/>
                </a:solidFill>
                <a:hlinkClick r:id="rId5"/>
              </a:rPr>
              <a:t>API implementation</a:t>
            </a:r>
            <a:r>
              <a:rPr lang="fr"/>
              <a:t> a breeze, while confusing, out-of-sync, incomplete or convoluted documentation makes for an unwelcome adventure—one that usually leads to frustrated developers utilizing a competitor’s solutions.</a:t>
            </a:r>
            <a:endParaRPr/>
          </a:p>
          <a:p>
            <a:pPr indent="0" lvl="0" marL="0" rtl="0" algn="l">
              <a:lnSpc>
                <a:spcPct val="115000"/>
              </a:lnSpc>
              <a:spcBef>
                <a:spcPts val="1200"/>
              </a:spcBef>
              <a:spcAft>
                <a:spcPts val="0"/>
              </a:spcAft>
              <a:buNone/>
            </a:pPr>
            <a:r>
              <a:rPr lang="fr"/>
              <a:t>The challenge is that not only should your documentation be consistent in its appearance, but also consistent with the functionality of your API and in sync with the latest changes. Your documentation should also be easily understood and written for developers (typically by an experienced documentation team). Until recently, solutions for documentation have included expensive third-party systems, the use of the existing CMS (Content Management System), or even a dedicated CMS based on open source software such as Drupal/WordPress. Unfortunately, while expensive API documentation-specific solutions may provide consistency regarding the look and feel of your API (something harder to maintain with a CMS), they still rely on the manual effort of the developer (if derived from the code) or a documentation team to keep them in sync.</a:t>
            </a:r>
            <a:endParaRPr/>
          </a:p>
          <a:p>
            <a:pPr indent="0" lvl="0" marL="0" rtl="0" algn="l">
              <a:lnSpc>
                <a:spcPct val="115000"/>
              </a:lnSpc>
              <a:spcBef>
                <a:spcPts val="1200"/>
              </a:spcBef>
              <a:spcAft>
                <a:spcPts val="0"/>
              </a:spcAft>
              <a:buNone/>
            </a:pPr>
            <a:r>
              <a:rPr lang="fr"/>
              <a:t>However, with the expansion of open specs such as RAML—and the communities surrounding them—documentation has become much easier. Instead of trying to parse code comments and have inline descriptions written (usually) by developers, the documentation team is still able to provide descriptive documentation in the</a:t>
            </a:r>
            <a:r>
              <a:rPr lang="fr">
                <a:uFill>
                  <a:noFill/>
                </a:uFill>
                <a:hlinkClick r:id="rId6"/>
              </a:rPr>
              <a:t> </a:t>
            </a:r>
            <a:r>
              <a:rPr lang="fr" u="sng">
                <a:solidFill>
                  <a:schemeClr val="hlink"/>
                </a:solidFill>
                <a:hlinkClick r:id="rId7"/>
              </a:rPr>
              <a:t>API spec</a:t>
            </a:r>
            <a:r>
              <a:rPr lang="fr"/>
              <a:t>, and all code parameters/examples are already included, making the transition to documentation a snap. And with the explosion of API documentation software-as-a-service (</a:t>
            </a:r>
            <a:r>
              <a:rPr lang="fr" u="sng">
                <a:solidFill>
                  <a:schemeClr val="hlink"/>
                </a:solidFill>
                <a:hlinkClick r:id="rId8"/>
              </a:rPr>
              <a:t>SaaS</a:t>
            </a:r>
            <a:r>
              <a:rPr lang="fr"/>
              <a:t>) companies that utilize and expand on these specs, creating an effective</a:t>
            </a:r>
            <a:r>
              <a:rPr lang="fr">
                <a:uFill>
                  <a:noFill/>
                </a:uFill>
                <a:hlinkClick r:id="rId9"/>
              </a:rPr>
              <a:t> </a:t>
            </a:r>
            <a:r>
              <a:rPr lang="fr" u="sng">
                <a:solidFill>
                  <a:schemeClr val="hlink"/>
                </a:solidFill>
                <a:hlinkClick r:id="rId10"/>
              </a:rPr>
              <a:t>API portal</a:t>
            </a:r>
            <a:r>
              <a:rPr lang="fr"/>
              <a:t> and documentation has never been easier or less expensive.</a:t>
            </a:r>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09f39c5e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09f39c5e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0a10bc6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0a10bc6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a:t>Différentes règles s'appliquent pour spécifier le </a:t>
            </a:r>
            <a:r>
              <a:rPr i="1" lang="fr"/>
              <a:t>numéro de version majeure</a:t>
            </a:r>
            <a:r>
              <a:rPr lang="fr"/>
              <a:t> en fonction de la version de l'API :</a:t>
            </a:r>
            <a:endParaRPr/>
          </a:p>
          <a:p>
            <a:pPr indent="-298450" lvl="0" marL="457200" rtl="0" algn="l">
              <a:lnSpc>
                <a:spcPct val="115000"/>
              </a:lnSpc>
              <a:spcBef>
                <a:spcPts val="1200"/>
              </a:spcBef>
              <a:spcAft>
                <a:spcPts val="0"/>
              </a:spcAft>
              <a:buSzPts val="1100"/>
              <a:buChar char="●"/>
            </a:pPr>
            <a:r>
              <a:rPr lang="fr"/>
              <a:t>Pour la version 1 (v1) d'une API, son numéro de version principale </a:t>
            </a:r>
            <a:r>
              <a:rPr b="1" lang="fr"/>
              <a:t>devrait</a:t>
            </a:r>
            <a:r>
              <a:rPr lang="fr"/>
              <a:t> être encodé en tant que dernier composant du nom du package proto, par exemple google.pubsub.v1. La version majeure </a:t>
            </a:r>
            <a:r>
              <a:rPr b="1" lang="fr"/>
              <a:t>peut</a:t>
            </a:r>
            <a:r>
              <a:rPr lang="fr"/>
              <a:t> être omise du nom du package proto dans les rares cas où celui-ci contient des types et des interfaces manifestement stables qui n'attendent aucune modification, par exemple google.protobuf et google.longrunning.</a:t>
            </a:r>
            <a:endParaRPr/>
          </a:p>
          <a:p>
            <a:pPr indent="-298450" lvl="0" marL="457200" rtl="0" algn="l">
              <a:lnSpc>
                <a:spcPct val="115000"/>
              </a:lnSpc>
              <a:spcBef>
                <a:spcPts val="0"/>
              </a:spcBef>
              <a:spcAft>
                <a:spcPts val="0"/>
              </a:spcAft>
              <a:buSzPts val="1100"/>
              <a:buChar char="●"/>
            </a:pPr>
            <a:r>
              <a:rPr lang="fr"/>
              <a:t>Pour toutes les versions de l'API autres que v1, le numéro de version majeure </a:t>
            </a:r>
            <a:r>
              <a:rPr b="1" lang="fr"/>
              <a:t>doit</a:t>
            </a:r>
            <a:r>
              <a:rPr lang="fr"/>
              <a:t> être encodé en tant que dernier composant du nom du package proto. Par exemple, google.pubsub.v2.</a:t>
            </a:r>
            <a:endParaRPr/>
          </a:p>
          <a:p>
            <a:pPr indent="0" lvl="0" marL="0" rtl="0" algn="l">
              <a:lnSpc>
                <a:spcPct val="115000"/>
              </a:lnSpc>
              <a:spcBef>
                <a:spcPts val="1200"/>
              </a:spcBef>
              <a:spcAft>
                <a:spcPts val="0"/>
              </a:spcAft>
              <a:buNone/>
            </a:pPr>
            <a:r>
              <a:rPr lang="fr"/>
              <a:t>Pour les versions antérieures à celle en disponibilité générale, telles que les versions alpha et bêta, il est recommandé d'ajouter un suffixe au numéro de version. Le suffixe </a:t>
            </a:r>
            <a:r>
              <a:rPr b="1" lang="fr"/>
              <a:t>devrait</a:t>
            </a:r>
            <a:r>
              <a:rPr lang="fr"/>
              <a:t> contenir le nom de la version préliminaire (par exemple, alpha, bêta) et un numéro de version facultatif pour la version préliminaire.</a:t>
            </a:r>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0a10bc6d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0a10bc6d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fr" sz="1300"/>
              <a:t>Modifications rétrocompatibles (non radicales)</a:t>
            </a:r>
            <a:endParaRPr b="1" sz="1300"/>
          </a:p>
          <a:p>
            <a:pPr indent="-298450" lvl="0" marL="457200" rtl="0" algn="l">
              <a:lnSpc>
                <a:spcPct val="115000"/>
              </a:lnSpc>
              <a:spcBef>
                <a:spcPts val="1200"/>
              </a:spcBef>
              <a:spcAft>
                <a:spcPts val="0"/>
              </a:spcAft>
              <a:buSzPts val="1100"/>
              <a:buChar char="●"/>
            </a:pPr>
            <a:r>
              <a:rPr lang="fr"/>
              <a:t>Ajout d'une interface API à un service de l'API</a:t>
            </a:r>
            <a:endParaRPr/>
          </a:p>
          <a:p>
            <a:pPr indent="-298450" lvl="0" marL="457200" rtl="0" algn="l">
              <a:lnSpc>
                <a:spcPct val="115000"/>
              </a:lnSpc>
              <a:spcBef>
                <a:spcPts val="0"/>
              </a:spcBef>
              <a:spcAft>
                <a:spcPts val="0"/>
              </a:spcAft>
              <a:buSzPts val="1100"/>
              <a:buChar char="●"/>
            </a:pPr>
            <a:r>
              <a:rPr lang="fr"/>
              <a:t>Ajout d'une méthode à une interface API</a:t>
            </a:r>
            <a:endParaRPr/>
          </a:p>
          <a:p>
            <a:pPr indent="-298450" lvl="0" marL="457200" rtl="0" algn="l">
              <a:lnSpc>
                <a:spcPct val="115000"/>
              </a:lnSpc>
              <a:spcBef>
                <a:spcPts val="0"/>
              </a:spcBef>
              <a:spcAft>
                <a:spcPts val="0"/>
              </a:spcAft>
              <a:buSzPts val="1100"/>
              <a:buChar char="●"/>
            </a:pPr>
            <a:r>
              <a:rPr lang="fr"/>
              <a:t>Ajout d'une liaison HTTP à une méthode</a:t>
            </a:r>
            <a:endParaRPr/>
          </a:p>
          <a:p>
            <a:pPr indent="-298450" lvl="0" marL="457200" rtl="0" algn="l">
              <a:lnSpc>
                <a:spcPct val="115000"/>
              </a:lnSpc>
              <a:spcBef>
                <a:spcPts val="0"/>
              </a:spcBef>
              <a:spcAft>
                <a:spcPts val="0"/>
              </a:spcAft>
              <a:buSzPts val="1100"/>
              <a:buChar char="●"/>
            </a:pPr>
            <a:r>
              <a:rPr lang="fr"/>
              <a:t>Ajout d'un champ à un message de requête</a:t>
            </a:r>
            <a:endParaRPr/>
          </a:p>
          <a:p>
            <a:pPr indent="-298450" lvl="0" marL="457200" rtl="0" algn="l">
              <a:lnSpc>
                <a:spcPct val="115000"/>
              </a:lnSpc>
              <a:spcBef>
                <a:spcPts val="0"/>
              </a:spcBef>
              <a:spcAft>
                <a:spcPts val="0"/>
              </a:spcAft>
              <a:buSzPts val="1100"/>
              <a:buChar char="●"/>
            </a:pPr>
            <a:r>
              <a:rPr lang="fr"/>
              <a:t>Ajout d'un champ à un message de réponse</a:t>
            </a:r>
            <a:endParaRPr/>
          </a:p>
          <a:p>
            <a:pPr indent="-298450" lvl="0" marL="457200" rtl="0" algn="l">
              <a:lnSpc>
                <a:spcPct val="115000"/>
              </a:lnSpc>
              <a:spcBef>
                <a:spcPts val="0"/>
              </a:spcBef>
              <a:spcAft>
                <a:spcPts val="0"/>
              </a:spcAft>
              <a:buSzPts val="1100"/>
              <a:buChar char="●"/>
            </a:pPr>
            <a:r>
              <a:rPr lang="fr"/>
              <a:t>Ajout d'une valeur à une énumération</a:t>
            </a:r>
            <a:endParaRPr/>
          </a:p>
          <a:p>
            <a:pPr indent="-298450" lvl="0" marL="457200" rtl="0" algn="l">
              <a:lnSpc>
                <a:spcPct val="115000"/>
              </a:lnSpc>
              <a:spcBef>
                <a:spcPts val="0"/>
              </a:spcBef>
              <a:spcAft>
                <a:spcPts val="0"/>
              </a:spcAft>
              <a:buSzPts val="1100"/>
              <a:buChar char="●"/>
            </a:pPr>
            <a:r>
              <a:rPr lang="fr"/>
              <a:t>Ajout d'un champ de ressource en sortie uniquement</a:t>
            </a:r>
            <a:endParaRPr/>
          </a:p>
          <a:p>
            <a:pPr indent="0" lvl="0" marL="0" rtl="0" algn="l">
              <a:lnSpc>
                <a:spcPct val="115000"/>
              </a:lnSpc>
              <a:spcBef>
                <a:spcPts val="1400"/>
              </a:spcBef>
              <a:spcAft>
                <a:spcPts val="0"/>
              </a:spcAft>
              <a:buNone/>
            </a:pPr>
            <a:r>
              <a:rPr b="1" lang="fr" sz="1300"/>
              <a:t>Modifications (radicales) incompatibles avec les versions antérieures</a:t>
            </a:r>
            <a:endParaRPr b="1" sz="1300"/>
          </a:p>
          <a:p>
            <a:pPr indent="-298450" lvl="0" marL="457200" rtl="0" algn="l">
              <a:lnSpc>
                <a:spcPct val="115000"/>
              </a:lnSpc>
              <a:spcBef>
                <a:spcPts val="1200"/>
              </a:spcBef>
              <a:spcAft>
                <a:spcPts val="0"/>
              </a:spcAft>
              <a:buSzPts val="1100"/>
              <a:buChar char="●"/>
            </a:pPr>
            <a:r>
              <a:rPr lang="fr"/>
              <a:t>Suppression ou modification du nom du service, d'une interface, d'un champ, d'une méthode ou d'une valeur d'énumération</a:t>
            </a:r>
            <a:endParaRPr/>
          </a:p>
          <a:p>
            <a:pPr indent="-298450" lvl="0" marL="457200" rtl="0" algn="l">
              <a:lnSpc>
                <a:spcPct val="115000"/>
              </a:lnSpc>
              <a:spcBef>
                <a:spcPts val="0"/>
              </a:spcBef>
              <a:spcAft>
                <a:spcPts val="0"/>
              </a:spcAft>
              <a:buSzPts val="1100"/>
              <a:buChar char="●"/>
            </a:pPr>
            <a:r>
              <a:rPr lang="fr"/>
              <a:t>Modification d'une liaison HTTP</a:t>
            </a:r>
            <a:endParaRPr/>
          </a:p>
          <a:p>
            <a:pPr indent="-298450" lvl="0" marL="457200" rtl="0" algn="l">
              <a:lnSpc>
                <a:spcPct val="115000"/>
              </a:lnSpc>
              <a:spcBef>
                <a:spcPts val="0"/>
              </a:spcBef>
              <a:spcAft>
                <a:spcPts val="0"/>
              </a:spcAft>
              <a:buSzPts val="1100"/>
              <a:buChar char="●"/>
            </a:pPr>
            <a:r>
              <a:rPr lang="fr"/>
              <a:t>Modification du type d'un champ</a:t>
            </a:r>
            <a:endParaRPr/>
          </a:p>
          <a:p>
            <a:pPr indent="-298450" lvl="0" marL="457200" rtl="0" algn="l">
              <a:lnSpc>
                <a:spcPct val="115000"/>
              </a:lnSpc>
              <a:spcBef>
                <a:spcPts val="0"/>
              </a:spcBef>
              <a:spcAft>
                <a:spcPts val="0"/>
              </a:spcAft>
              <a:buSzPts val="1100"/>
              <a:buChar char="●"/>
            </a:pPr>
            <a:r>
              <a:rPr lang="fr"/>
              <a:t>Modification du numéro de champ proto</a:t>
            </a:r>
            <a:endParaRPr/>
          </a:p>
          <a:p>
            <a:pPr indent="-298450" lvl="0" marL="457200" rtl="0" algn="l">
              <a:lnSpc>
                <a:spcPct val="115000"/>
              </a:lnSpc>
              <a:spcBef>
                <a:spcPts val="0"/>
              </a:spcBef>
              <a:spcAft>
                <a:spcPts val="0"/>
              </a:spcAft>
              <a:buSzPts val="1100"/>
              <a:buChar char="●"/>
            </a:pPr>
            <a:r>
              <a:rPr lang="fr"/>
              <a:t>Modification d'un format de nom de ressource</a:t>
            </a:r>
            <a:endParaRPr/>
          </a:p>
          <a:p>
            <a:pPr indent="-298450" lvl="0" marL="457200" rtl="0" algn="l">
              <a:lnSpc>
                <a:spcPct val="115000"/>
              </a:lnSpc>
              <a:spcBef>
                <a:spcPts val="0"/>
              </a:spcBef>
              <a:spcAft>
                <a:spcPts val="0"/>
              </a:spcAft>
              <a:buSzPts val="1100"/>
              <a:buChar char="●"/>
            </a:pPr>
            <a:r>
              <a:rPr lang="fr"/>
              <a:t>Modification du comportement visible des requêtes existantes</a:t>
            </a:r>
            <a:endParaRPr/>
          </a:p>
          <a:p>
            <a:pPr indent="-298450" lvl="0" marL="457200" rtl="0" algn="l">
              <a:lnSpc>
                <a:spcPct val="115000"/>
              </a:lnSpc>
              <a:spcBef>
                <a:spcPts val="0"/>
              </a:spcBef>
              <a:spcAft>
                <a:spcPts val="0"/>
              </a:spcAft>
              <a:buSzPts val="1100"/>
              <a:buChar char="●"/>
            </a:pPr>
            <a:r>
              <a:rPr lang="fr"/>
              <a:t>Modification du format de l'URL dans la définition HTTP</a:t>
            </a:r>
            <a:endParaRPr/>
          </a:p>
          <a:p>
            <a:pPr indent="-298450" lvl="0" marL="457200" rtl="0" algn="l">
              <a:lnSpc>
                <a:spcPct val="115000"/>
              </a:lnSpc>
              <a:spcBef>
                <a:spcPts val="0"/>
              </a:spcBef>
              <a:spcAft>
                <a:spcPts val="0"/>
              </a:spcAft>
              <a:buSzPts val="1100"/>
              <a:buChar char="●"/>
            </a:pPr>
            <a:r>
              <a:rPr lang="fr"/>
              <a:t>Ajouter un champ en lecture/écriture à un message de ressource</a:t>
            </a:r>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0a10bc6d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0a10bc6d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Swagger est un projet open source lancé par une Startup en 2010. L’objectif est de mettre en place un Framework qui va permettre aux développeurs de documenter et de designer des API, tout en maintenant une synchronisation avec le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Selon le</a:t>
            </a:r>
            <a:r>
              <a:rPr lang="fr">
                <a:uFill>
                  <a:noFill/>
                </a:uFill>
                <a:hlinkClick r:id="rId2"/>
              </a:rPr>
              <a:t> </a:t>
            </a:r>
            <a:r>
              <a:rPr b="1" lang="fr" u="sng">
                <a:solidFill>
                  <a:schemeClr val="hlink"/>
                </a:solidFill>
                <a:hlinkClick r:id="rId3"/>
              </a:rPr>
              <a:t>GitHub du projet</a:t>
            </a:r>
            <a:r>
              <a:rPr lang="fr"/>
              <a:t>, la spécification OpenAPI définie un standard, une interface de description de langage de programmation agnostique pour les API REST, qui permet à la fois aux humains et aux machines de découvrir et comprendre les capacités offertes par un service sans avoir besoin d’accéder à son code, consulter une documentation supplémentaire, ou analyser le trafic réseau.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Les langages supportés pour designer une API sont JSON et YAML. La spécification définit plusieurs étiquettes qui vont permettre entre autres de :</a:t>
            </a:r>
            <a:endParaRPr/>
          </a:p>
          <a:p>
            <a:pPr indent="-298450" lvl="0" marL="457200" rtl="0" algn="l">
              <a:lnSpc>
                <a:spcPct val="115000"/>
              </a:lnSpc>
              <a:spcBef>
                <a:spcPts val="1200"/>
              </a:spcBef>
              <a:spcAft>
                <a:spcPts val="0"/>
              </a:spcAft>
              <a:buSzPts val="1100"/>
              <a:buChar char="●"/>
            </a:pPr>
            <a:r>
              <a:rPr lang="fr"/>
              <a:t>définir les informations générales sur vos API : description, termes d’utilisation, licence, contact, etc. ;</a:t>
            </a:r>
            <a:endParaRPr/>
          </a:p>
          <a:p>
            <a:pPr indent="-298450" lvl="0" marL="457200" rtl="0" algn="l">
              <a:lnSpc>
                <a:spcPct val="115000"/>
              </a:lnSpc>
              <a:spcBef>
                <a:spcPts val="0"/>
              </a:spcBef>
              <a:spcAft>
                <a:spcPts val="0"/>
              </a:spcAft>
              <a:buSzPts val="1100"/>
              <a:buChar char="●"/>
            </a:pPr>
            <a:r>
              <a:rPr lang="fr"/>
              <a:t>fournir la liste des services qui seront offerts, avec pour chacun, comment les appeler et la structure de la réponse qui est retournée ;</a:t>
            </a:r>
            <a:endParaRPr/>
          </a:p>
          <a:p>
            <a:pPr indent="-298450" lvl="0" marL="457200" rtl="0" algn="l">
              <a:lnSpc>
                <a:spcPct val="115000"/>
              </a:lnSpc>
              <a:spcBef>
                <a:spcPts val="0"/>
              </a:spcBef>
              <a:spcAft>
                <a:spcPts val="0"/>
              </a:spcAft>
              <a:buSzPts val="1100"/>
              <a:buChar char="●"/>
            </a:pPr>
            <a:r>
              <a:rPr lang="fr"/>
              <a:t>définir le chemin pour consommer votre API ;</a:t>
            </a:r>
            <a:endParaRPr/>
          </a:p>
          <a:p>
            <a:pPr indent="0" lvl="0" marL="0" rtl="0" algn="l">
              <a:spcBef>
                <a:spcPts val="12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0a10bc6d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0a10bc6d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Écrire un document OpenAPI en utilisant un simple éditeur peut être assez fastidieux. Toutefois, il existe un éditeur Swagger en ligne gratuit. Ce dernier offre de nombreuses fonctionnalités intéressantes, dont l’autocompletion.</a:t>
            </a:r>
            <a:endParaRPr/>
          </a:p>
          <a:p>
            <a:pPr indent="0" lvl="0" marL="0" rtl="0" algn="l">
              <a:spcBef>
                <a:spcPts val="0"/>
              </a:spcBef>
              <a:spcAft>
                <a:spcPts val="0"/>
              </a:spcAft>
              <a:buNone/>
            </a:pPr>
            <a:r>
              <a:rPr lang="fr" u="sng">
                <a:solidFill>
                  <a:schemeClr val="hlink"/>
                </a:solidFill>
                <a:hlinkClick r:id="rId2"/>
              </a:rPr>
              <a:t>https://editor.swagger.io/</a:t>
            </a:r>
            <a:endParaRPr/>
          </a:p>
          <a:p>
            <a:pPr indent="0" lvl="0" marL="0" rtl="0" algn="l">
              <a:spcBef>
                <a:spcPts val="0"/>
              </a:spcBef>
              <a:spcAft>
                <a:spcPts val="0"/>
              </a:spcAft>
              <a:buNone/>
            </a:pPr>
            <a:r>
              <a:rPr lang="fr"/>
              <a:t>Comme je l’ai souligné plus haut, une fois votre API désignée avec OpenAPI, vous pouvez directement générer la documentation interactive, le code client et serveur. Swagger Editor offre des fonctionnalités de génération du code client et serveur pour un large panel de plateformes et langages de programmation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0a10bc6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0a10bc6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a:t>
            </a:r>
            <a:endParaRPr/>
          </a:p>
          <a:p>
            <a:pPr indent="0" lvl="0" marL="0" rtl="0" algn="l">
              <a:lnSpc>
                <a:spcPct val="108000"/>
              </a:lnSpc>
              <a:spcBef>
                <a:spcPts val="1100"/>
              </a:spcBef>
              <a:spcAft>
                <a:spcPts val="0"/>
              </a:spcAft>
              <a:buNone/>
            </a:pPr>
            <a:r>
              <a:rPr lang="fr">
                <a:solidFill>
                  <a:srgbClr val="333333"/>
                </a:solidFill>
                <a:highlight>
                  <a:srgbClr val="FFFFFF"/>
                </a:highlight>
                <a:latin typeface="Times New Roman"/>
                <a:ea typeface="Times New Roman"/>
                <a:cs typeface="Times New Roman"/>
                <a:sym typeface="Times New Roman"/>
              </a:rPr>
              <a:t>API est l’abréviation de Application Programming Interface (Interface Applicative de Programmation). Les API sont un moyen efficace de faire communiquer entre elles deux applications.</a:t>
            </a:r>
            <a:endParaRPr>
              <a:solidFill>
                <a:srgbClr val="333333"/>
              </a:solidFill>
              <a:highlight>
                <a:srgbClr val="FFFFFF"/>
              </a:highlight>
              <a:latin typeface="Times New Roman"/>
              <a:ea typeface="Times New Roman"/>
              <a:cs typeface="Times New Roman"/>
              <a:sym typeface="Times New Roman"/>
            </a:endParaRPr>
          </a:p>
          <a:p>
            <a:pPr indent="0" lvl="0" marL="0" rtl="0" algn="l">
              <a:lnSpc>
                <a:spcPct val="108000"/>
              </a:lnSpc>
              <a:spcBef>
                <a:spcPts val="1100"/>
              </a:spcBef>
              <a:spcAft>
                <a:spcPts val="0"/>
              </a:spcAft>
              <a:buNone/>
            </a:pPr>
            <a:r>
              <a:rPr lang="fr">
                <a:solidFill>
                  <a:srgbClr val="333333"/>
                </a:solidFill>
                <a:highlight>
                  <a:srgbClr val="FFFFFF"/>
                </a:highlight>
                <a:latin typeface="Times New Roman"/>
                <a:ea typeface="Times New Roman"/>
                <a:cs typeface="Times New Roman"/>
                <a:sym typeface="Times New Roman"/>
              </a:rPr>
              <a:t>C’est une Interface (d’où le nom), comme une télécommande par rapport à une TV avec laquelle on peut faire différentes opérations (comme changer de chaine, augmenter le volume…). Une API permet d’effectuer des opérations entre deux applications (dans notre analogie une première application représente l’utilisateur, et l’autre la télévision)</a:t>
            </a:r>
            <a:endParaRPr>
              <a:solidFill>
                <a:srgbClr val="333333"/>
              </a:solidFill>
              <a:highlight>
                <a:srgbClr val="FFFFFF"/>
              </a:highlight>
              <a:latin typeface="Times New Roman"/>
              <a:ea typeface="Times New Roman"/>
              <a:cs typeface="Times New Roman"/>
              <a:sym typeface="Times New Roman"/>
            </a:endParaRPr>
          </a:p>
          <a:p>
            <a:pPr indent="0" lvl="0" marL="0" rtl="0" algn="l">
              <a:lnSpc>
                <a:spcPct val="108000"/>
              </a:lnSpc>
              <a:spcBef>
                <a:spcPts val="1100"/>
              </a:spcBef>
              <a:spcAft>
                <a:spcPts val="0"/>
              </a:spcAft>
              <a:buNone/>
            </a:pPr>
            <a:r>
              <a:rPr lang="fr">
                <a:solidFill>
                  <a:srgbClr val="333333"/>
                </a:solidFill>
                <a:highlight>
                  <a:srgbClr val="FFFFFF"/>
                </a:highlight>
                <a:latin typeface="Times New Roman"/>
                <a:ea typeface="Times New Roman"/>
                <a:cs typeface="Times New Roman"/>
                <a:sym typeface="Times New Roman"/>
              </a:rPr>
              <a:t>Mais quel est l’intérêt d’une API ?</a:t>
            </a:r>
            <a:endParaRPr>
              <a:solidFill>
                <a:srgbClr val="333333"/>
              </a:solidFill>
              <a:highlight>
                <a:srgbClr val="FFFFFF"/>
              </a:highlight>
              <a:latin typeface="Times New Roman"/>
              <a:ea typeface="Times New Roman"/>
              <a:cs typeface="Times New Roman"/>
              <a:sym typeface="Times New Roman"/>
            </a:endParaRPr>
          </a:p>
          <a:p>
            <a:pPr indent="0" lvl="0" marL="0" rtl="0" algn="l">
              <a:lnSpc>
                <a:spcPct val="108000"/>
              </a:lnSpc>
              <a:spcBef>
                <a:spcPts val="1100"/>
              </a:spcBef>
              <a:spcAft>
                <a:spcPts val="0"/>
              </a:spcAft>
              <a:buNone/>
            </a:pPr>
            <a:r>
              <a:rPr lang="fr">
                <a:solidFill>
                  <a:srgbClr val="333333"/>
                </a:solidFill>
                <a:highlight>
                  <a:srgbClr val="FFFFFF"/>
                </a:highlight>
                <a:latin typeface="Times New Roman"/>
                <a:ea typeface="Times New Roman"/>
                <a:cs typeface="Times New Roman"/>
                <a:sym typeface="Times New Roman"/>
              </a:rPr>
              <a:t>Dans certains cas d’utilisation, en tant que développeurs, notre application aura besoin de fonctionnalités particulières, comme par exemple la possibilité d’effectuer des paiements en ligne, ou bien de calculer des distances géographiques entre deux endroits. On pourrait s’amuser à développer ces différentes fonctionnalités, mais cela prendrait du temps et coûterait de l’argent, de plus il existe déjà des experts dans le domaine (comme par exemple PayPal ou Google Maps pour les exemples précédents).</a:t>
            </a:r>
            <a:endParaRPr>
              <a:solidFill>
                <a:srgbClr val="333333"/>
              </a:solidFill>
              <a:highlight>
                <a:srgbClr val="FFFFFF"/>
              </a:highlight>
              <a:latin typeface="Times New Roman"/>
              <a:ea typeface="Times New Roman"/>
              <a:cs typeface="Times New Roman"/>
              <a:sym typeface="Times New Roman"/>
            </a:endParaRPr>
          </a:p>
          <a:p>
            <a:pPr indent="0" lvl="0" marL="0" rtl="0" algn="l">
              <a:lnSpc>
                <a:spcPct val="108000"/>
              </a:lnSpc>
              <a:spcBef>
                <a:spcPts val="1100"/>
              </a:spcBef>
              <a:spcAft>
                <a:spcPts val="0"/>
              </a:spcAft>
              <a:buNone/>
            </a:pPr>
            <a:r>
              <a:rPr lang="fr">
                <a:solidFill>
                  <a:srgbClr val="333333"/>
                </a:solidFill>
                <a:highlight>
                  <a:srgbClr val="FFFFFF"/>
                </a:highlight>
                <a:latin typeface="Times New Roman"/>
                <a:ea typeface="Times New Roman"/>
                <a:cs typeface="Times New Roman"/>
                <a:sym typeface="Times New Roman"/>
              </a:rPr>
              <a:t>C’est dans ce genre de situations qu’une API est utile : PayPal ou Google mettent à disposition des fonctionnalités comme par exemple le paiement en ligne, ou le calcul de distance entre deux endroits. Il suffit donc de faire une demande à l’Interface avec les informations nécessaires afin que l’opération soit réalisée par les algorithmes de PayPal ou Google (le paiement ou le calcul de distance par exemple) et par la suite recevoir le résultat de l’opération ou bien une confirmation. Dans ce cas ce sont des APIs de services web.</a:t>
            </a:r>
            <a:endParaRPr>
              <a:solidFill>
                <a:srgbClr val="333333"/>
              </a:solidFill>
              <a:highlight>
                <a:srgbClr val="FFFFFF"/>
              </a:highlight>
              <a:latin typeface="Times New Roman"/>
              <a:ea typeface="Times New Roman"/>
              <a:cs typeface="Times New Roman"/>
              <a:sym typeface="Times New Roman"/>
            </a:endParaRPr>
          </a:p>
          <a:p>
            <a:pPr indent="0" lvl="0" marL="0" rtl="0" algn="l">
              <a:lnSpc>
                <a:spcPct val="108000"/>
              </a:lnSpc>
              <a:spcBef>
                <a:spcPts val="1100"/>
              </a:spcBef>
              <a:spcAft>
                <a:spcPts val="0"/>
              </a:spcAft>
              <a:buNone/>
            </a:pPr>
            <a:r>
              <a:rPr lang="fr">
                <a:solidFill>
                  <a:srgbClr val="333333"/>
                </a:solidFill>
                <a:highlight>
                  <a:srgbClr val="FFFFFF"/>
                </a:highlight>
                <a:latin typeface="Times New Roman"/>
                <a:ea typeface="Times New Roman"/>
                <a:cs typeface="Times New Roman"/>
                <a:sym typeface="Times New Roman"/>
              </a:rPr>
              <a:t>De manière générale une API est donc une abstraction du service qu’elle propose, ainsi les fonctions prédéfinies dans nos langages de programmation préférés font partie de l’API de ce langage.</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0a10bc6d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0a10bc6d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Node express : </a:t>
            </a:r>
            <a:r>
              <a:rPr b="1" lang="fr" sz="1300"/>
              <a:t>great number of plugins</a:t>
            </a:r>
            <a:endParaRPr b="1" sz="1300"/>
          </a:p>
          <a:p>
            <a:pPr indent="0" lvl="0" marL="0" rtl="0" algn="l">
              <a:spcBef>
                <a:spcPts val="0"/>
              </a:spcBef>
              <a:spcAft>
                <a:spcPts val="0"/>
              </a:spcAft>
              <a:buNone/>
            </a:pPr>
            <a:r>
              <a:rPr lang="fr"/>
              <a:t>Flask : </a:t>
            </a:r>
            <a:r>
              <a:rPr b="1" lang="fr" sz="1300"/>
              <a:t>Very flexible</a:t>
            </a:r>
            <a:endParaRPr b="1" sz="1300"/>
          </a:p>
          <a:p>
            <a:pPr indent="0" lvl="0" marL="0" rtl="0" algn="l">
              <a:spcBef>
                <a:spcPts val="0"/>
              </a:spcBef>
              <a:spcAft>
                <a:spcPts val="0"/>
              </a:spcAft>
              <a:buNone/>
            </a:pPr>
            <a:r>
              <a:rPr lang="fr"/>
              <a:t>Boot : </a:t>
            </a:r>
            <a:r>
              <a:rPr b="1" lang="fr" sz="1300"/>
              <a:t>Inherits all of Spring's strengths</a:t>
            </a:r>
            <a:endParaRPr b="1" sz="1300"/>
          </a:p>
          <a:p>
            <a:pPr indent="0" lvl="0" marL="0" rtl="0" algn="l">
              <a:spcBef>
                <a:spcPts val="0"/>
              </a:spcBef>
              <a:spcAft>
                <a:spcPts val="0"/>
              </a:spcAft>
              <a:buNone/>
            </a:pPr>
            <a:r>
              <a:rPr lang="fr"/>
              <a:t>Laravel : easy </a:t>
            </a:r>
            <a:r>
              <a:rPr b="1" lang="fr" sz="1300"/>
              <a:t>building RESTful APIs</a:t>
            </a:r>
            <a:endParaRPr b="1" sz="1300"/>
          </a:p>
          <a:p>
            <a:pPr indent="0" lvl="0" marL="0" rtl="0" algn="l">
              <a:spcBef>
                <a:spcPts val="0"/>
              </a:spcBef>
              <a:spcAft>
                <a:spcPts val="0"/>
              </a:spcAft>
              <a:buNone/>
            </a:pPr>
            <a:r>
              <a:rPr b="1" lang="fr" sz="1300"/>
              <a:t>Django : good Object-Relational Mapping (ORM) and automatically-generated database-access API. </a:t>
            </a:r>
            <a:endParaRPr b="1" sz="1300"/>
          </a:p>
          <a:p>
            <a:pPr indent="0" lvl="0" marL="0" rtl="0" algn="l">
              <a:spcBef>
                <a:spcPts val="0"/>
              </a:spcBef>
              <a:spcAft>
                <a:spcPts val="0"/>
              </a:spcAft>
              <a:buNone/>
            </a:pPr>
            <a:r>
              <a:rPr b="1" lang="fr" sz="1300"/>
              <a:t>ASP.NEt core : Tooling is excellent</a:t>
            </a:r>
            <a:endParaRPr b="1" sz="130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0a10bc6d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a10bc6d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130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a10bc6d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a10bc6d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a10bc6d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0a10bc6d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0a10bc6d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a10bc6d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0a10bc6d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a10bc6d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a26b18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a26b18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0.jpg"/><Relationship Id="rId5" Type="http://schemas.openxmlformats.org/officeDocument/2006/relationships/image" Target="../media/image16.gif"/><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jpg"/><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14.jpg"/><Relationship Id="rId6" Type="http://schemas.openxmlformats.org/officeDocument/2006/relationships/image" Target="../media/image18.png"/><Relationship Id="rId7" Type="http://schemas.openxmlformats.org/officeDocument/2006/relationships/image" Target="../media/image17.png"/><Relationship Id="rId8"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Principe d’API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Paul Fauvet, David Maziere, Emmanuel Veyssière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GraphQL</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Une particularité de GraphQL est que la structure de la réponse du serveur est fixée par le client</a:t>
            </a:r>
            <a:endParaRPr/>
          </a:p>
          <a:p>
            <a:pPr indent="-311150" lvl="0" marL="457200" rtl="0" algn="l">
              <a:spcBef>
                <a:spcPts val="0"/>
              </a:spcBef>
              <a:spcAft>
                <a:spcPts val="0"/>
              </a:spcAft>
              <a:buSzPts val="1300"/>
              <a:buChar char="●"/>
            </a:pPr>
            <a:r>
              <a:rPr lang="fr"/>
              <a:t>Le client décide quels champs il souhaite recevoir pour chaque Objet, et dans quel ordre</a:t>
            </a:r>
            <a:endParaRPr/>
          </a:p>
          <a:p>
            <a:pPr indent="-311150" lvl="0" marL="457200" rtl="0" algn="l">
              <a:spcBef>
                <a:spcPts val="1600"/>
              </a:spcBef>
              <a:spcAft>
                <a:spcPts val="1600"/>
              </a:spcAft>
              <a:buSzPts val="1300"/>
              <a:buChar char="●"/>
            </a:pPr>
            <a:r>
              <a:rPr lang="fr"/>
              <a:t>Évite</a:t>
            </a:r>
            <a:r>
              <a:rPr lang="fr"/>
              <a:t> les problèmes de retour de données insuffisants (under-fetching) ou surnuméraires (over-fetching)</a:t>
            </a:r>
            <a:endParaRPr/>
          </a:p>
        </p:txBody>
      </p:sp>
      <p:pic>
        <p:nvPicPr>
          <p:cNvPr id="197" name="Google Shape;197;p22"/>
          <p:cNvPicPr preferRelativeResize="0"/>
          <p:nvPr/>
        </p:nvPicPr>
        <p:blipFill>
          <a:blip r:embed="rId3">
            <a:alphaModFix/>
          </a:blip>
          <a:stretch>
            <a:fillRect/>
          </a:stretch>
        </p:blipFill>
        <p:spPr>
          <a:xfrm>
            <a:off x="6541150" y="194250"/>
            <a:ext cx="1037400" cy="103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GraphQL</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de requête permettant de récupérer une liste de tous les produits :</a:t>
            </a:r>
            <a:endParaRPr/>
          </a:p>
          <a:p>
            <a:pPr indent="0" lvl="0" marL="0" rtl="0" algn="l">
              <a:lnSpc>
                <a:spcPct val="135714"/>
              </a:lnSpc>
              <a:spcBef>
                <a:spcPts val="1600"/>
              </a:spcBef>
              <a:spcAft>
                <a:spcPts val="0"/>
              </a:spcAft>
              <a:buNone/>
            </a:pPr>
            <a:r>
              <a:rPr lang="fr" sz="1050">
                <a:solidFill>
                  <a:srgbClr val="D9D7CE"/>
                </a:solidFill>
                <a:highlight>
                  <a:srgbClr val="212733"/>
                </a:highlight>
                <a:latin typeface="Courier New"/>
                <a:ea typeface="Courier New"/>
                <a:cs typeface="Courier New"/>
                <a:sym typeface="Courier New"/>
              </a:rPr>
              <a:t>productsList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product</a:t>
            </a: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id</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name</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price</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quantity</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204" name="Google Shape;204;p23"/>
          <p:cNvPicPr preferRelativeResize="0"/>
          <p:nvPr/>
        </p:nvPicPr>
        <p:blipFill>
          <a:blip r:embed="rId3">
            <a:alphaModFix/>
          </a:blip>
          <a:stretch>
            <a:fillRect/>
          </a:stretch>
        </p:blipFill>
        <p:spPr>
          <a:xfrm>
            <a:off x="6541150" y="194250"/>
            <a:ext cx="1037400" cy="103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GraphQL</a:t>
            </a:r>
            <a:endParaRPr/>
          </a:p>
        </p:txBody>
      </p:sp>
      <p:sp>
        <p:nvSpPr>
          <p:cNvPr id="210" name="Google Shape;210;p24"/>
          <p:cNvSpPr txBox="1"/>
          <p:nvPr>
            <p:ph idx="1" type="body"/>
          </p:nvPr>
        </p:nvSpPr>
        <p:spPr>
          <a:xfrm>
            <a:off x="1297500" y="1307850"/>
            <a:ext cx="70389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serveur pourrait répondre :</a:t>
            </a:r>
            <a:endParaRPr/>
          </a:p>
          <a:p>
            <a:pPr indent="0" lvl="0" marL="0" rtl="0" algn="l">
              <a:lnSpc>
                <a:spcPct val="135714"/>
              </a:lnSpc>
              <a:spcBef>
                <a:spcPts val="1600"/>
              </a:spcBef>
              <a:spcAft>
                <a:spcPts val="0"/>
              </a:spcAft>
              <a:buNone/>
            </a:pPr>
            <a:r>
              <a:rPr lang="fr" sz="1050">
                <a:solidFill>
                  <a:srgbClr val="D9D7CE"/>
                </a:solidFill>
                <a:highlight>
                  <a:srgbClr val="212733"/>
                </a:highlight>
                <a:latin typeface="Courier New"/>
                <a:ea typeface="Courier New"/>
                <a:cs typeface="Courier New"/>
                <a:sym typeface="Courier New"/>
              </a:rPr>
              <a:t>“data”: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"productsList"</a:t>
            </a: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"product"</a:t>
            </a: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"name"</a:t>
            </a:r>
            <a:r>
              <a:rPr lang="fr" sz="1050">
                <a:solidFill>
                  <a:srgbClr val="D9D7CE"/>
                </a:solidFill>
                <a:highlight>
                  <a:srgbClr val="212733"/>
                </a:highlight>
                <a:latin typeface="Courier New"/>
                <a:ea typeface="Courier New"/>
                <a:cs typeface="Courier New"/>
                <a:sym typeface="Courier New"/>
              </a:rPr>
              <a:t>: </a:t>
            </a:r>
            <a:r>
              <a:rPr lang="fr" sz="1050">
                <a:solidFill>
                  <a:srgbClr val="BAE67E"/>
                </a:solidFill>
                <a:highlight>
                  <a:srgbClr val="212733"/>
                </a:highlight>
                <a:latin typeface="Courier New"/>
                <a:ea typeface="Courier New"/>
                <a:cs typeface="Courier New"/>
                <a:sym typeface="Courier New"/>
              </a:rPr>
              <a:t>"orange"</a:t>
            </a: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"price"</a:t>
            </a:r>
            <a:r>
              <a:rPr lang="fr" sz="1050">
                <a:solidFill>
                  <a:srgbClr val="D9D7CE"/>
                </a:solidFill>
                <a:highlight>
                  <a:srgbClr val="212733"/>
                </a:highlight>
                <a:latin typeface="Courier New"/>
                <a:ea typeface="Courier New"/>
                <a:cs typeface="Courier New"/>
                <a:sym typeface="Courier New"/>
              </a:rPr>
              <a:t>: </a:t>
            </a:r>
            <a:r>
              <a:rPr lang="fr" sz="1050">
                <a:solidFill>
                  <a:srgbClr val="D4BFFF"/>
                </a:solidFill>
                <a:highlight>
                  <a:srgbClr val="212733"/>
                </a:highlight>
                <a:latin typeface="Courier New"/>
                <a:ea typeface="Courier New"/>
                <a:cs typeface="Courier New"/>
                <a:sym typeface="Courier New"/>
              </a:rPr>
              <a:t>1.5</a:t>
            </a:r>
            <a:endParaRPr sz="1050">
              <a:solidFill>
                <a:srgbClr val="D4BFFF"/>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"quantity"</a:t>
            </a:r>
            <a:r>
              <a:rPr lang="fr" sz="1050">
                <a:solidFill>
                  <a:srgbClr val="D9D7CE"/>
                </a:solidFill>
                <a:highlight>
                  <a:srgbClr val="212733"/>
                </a:highlight>
                <a:latin typeface="Courier New"/>
                <a:ea typeface="Courier New"/>
                <a:cs typeface="Courier New"/>
                <a:sym typeface="Courier New"/>
              </a:rPr>
              <a:t>: </a:t>
            </a:r>
            <a:r>
              <a:rPr lang="fr" sz="1050">
                <a:solidFill>
                  <a:srgbClr val="D4BFFF"/>
                </a:solidFill>
                <a:highlight>
                  <a:srgbClr val="212733"/>
                </a:highlight>
                <a:latin typeface="Courier New"/>
                <a:ea typeface="Courier New"/>
                <a:cs typeface="Courier New"/>
                <a:sym typeface="Courier New"/>
              </a:rPr>
              <a:t>100</a:t>
            </a:r>
            <a:endParaRPr sz="1050">
              <a:solidFill>
                <a:srgbClr val="D4BFFF"/>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"product"</a:t>
            </a: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"name"</a:t>
            </a:r>
            <a:r>
              <a:rPr lang="fr" sz="1050">
                <a:solidFill>
                  <a:srgbClr val="D9D7CE"/>
                </a:solidFill>
                <a:highlight>
                  <a:srgbClr val="212733"/>
                </a:highlight>
                <a:latin typeface="Courier New"/>
                <a:ea typeface="Courier New"/>
                <a:cs typeface="Courier New"/>
                <a:sym typeface="Courier New"/>
              </a:rPr>
              <a:t>: </a:t>
            </a:r>
            <a:r>
              <a:rPr lang="fr" sz="1050">
                <a:solidFill>
                  <a:srgbClr val="BAE67E"/>
                </a:solidFill>
                <a:highlight>
                  <a:srgbClr val="212733"/>
                </a:highlight>
                <a:latin typeface="Courier New"/>
                <a:ea typeface="Courier New"/>
                <a:cs typeface="Courier New"/>
                <a:sym typeface="Courier New"/>
              </a:rPr>
              <a:t>"apple"</a:t>
            </a: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"price"</a:t>
            </a:r>
            <a:r>
              <a:rPr lang="fr" sz="1050">
                <a:solidFill>
                  <a:srgbClr val="D9D7CE"/>
                </a:solidFill>
                <a:highlight>
                  <a:srgbClr val="212733"/>
                </a:highlight>
                <a:latin typeface="Courier New"/>
                <a:ea typeface="Courier New"/>
                <a:cs typeface="Courier New"/>
                <a:sym typeface="Courier New"/>
              </a:rPr>
              <a:t>: </a:t>
            </a:r>
            <a:r>
              <a:rPr lang="fr" sz="1050">
                <a:solidFill>
                  <a:srgbClr val="D4BFFF"/>
                </a:solidFill>
                <a:highlight>
                  <a:srgbClr val="212733"/>
                </a:highlight>
                <a:latin typeface="Courier New"/>
                <a:ea typeface="Courier New"/>
                <a:cs typeface="Courier New"/>
                <a:sym typeface="Courier New"/>
              </a:rPr>
              <a:t>2.5</a:t>
            </a:r>
            <a:endParaRPr sz="1050">
              <a:solidFill>
                <a:srgbClr val="D4BFFF"/>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"quantity"</a:t>
            </a:r>
            <a:r>
              <a:rPr lang="fr" sz="1050">
                <a:solidFill>
                  <a:srgbClr val="D9D7CE"/>
                </a:solidFill>
                <a:highlight>
                  <a:srgbClr val="212733"/>
                </a:highlight>
                <a:latin typeface="Courier New"/>
                <a:ea typeface="Courier New"/>
                <a:cs typeface="Courier New"/>
                <a:sym typeface="Courier New"/>
              </a:rPr>
              <a:t>: </a:t>
            </a:r>
            <a:r>
              <a:rPr lang="fr" sz="1050">
                <a:solidFill>
                  <a:srgbClr val="D4BFFF"/>
                </a:solidFill>
                <a:highlight>
                  <a:srgbClr val="212733"/>
                </a:highlight>
                <a:latin typeface="Courier New"/>
                <a:ea typeface="Courier New"/>
                <a:cs typeface="Courier New"/>
                <a:sym typeface="Courier New"/>
              </a:rPr>
              <a:t>78</a:t>
            </a: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211" name="Google Shape;211;p24"/>
          <p:cNvPicPr preferRelativeResize="0"/>
          <p:nvPr/>
        </p:nvPicPr>
        <p:blipFill>
          <a:blip r:embed="rId3">
            <a:alphaModFix/>
          </a:blip>
          <a:stretch>
            <a:fillRect/>
          </a:stretch>
        </p:blipFill>
        <p:spPr>
          <a:xfrm>
            <a:off x="6541150" y="194250"/>
            <a:ext cx="1037400" cy="103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GraphQL</a:t>
            </a:r>
            <a:endParaRPr/>
          </a:p>
        </p:txBody>
      </p:sp>
      <p:sp>
        <p:nvSpPr>
          <p:cNvPr id="217" name="Google Shape;21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Attention à la confusion : le nom de Graph Query Language ne vient pas du fait que GQL est destiné aux bases de données orientées graphes, mais bien de la structure arborescente des réponses aux requêtes</a:t>
            </a:r>
            <a:endParaRPr/>
          </a:p>
          <a:p>
            <a:pPr indent="-311150" lvl="0" marL="457200" rtl="0" algn="l">
              <a:spcBef>
                <a:spcPts val="0"/>
              </a:spcBef>
              <a:spcAft>
                <a:spcPts val="0"/>
              </a:spcAft>
              <a:buSzPts val="1300"/>
              <a:buChar char="●"/>
            </a:pPr>
            <a:r>
              <a:rPr lang="fr"/>
              <a:t>Ce n'est qu'en septembre 2019 que les comités internationaux développant le standard SQL ont décidé que GraphQL serait le langage standard des requêtes pour bases de données orientées graphes</a:t>
            </a:r>
            <a:endParaRPr/>
          </a:p>
          <a:p>
            <a:pPr indent="-311150" lvl="0" marL="457200" rtl="0" algn="l">
              <a:spcBef>
                <a:spcPts val="0"/>
              </a:spcBef>
              <a:spcAft>
                <a:spcPts val="0"/>
              </a:spcAft>
              <a:buSzPts val="1300"/>
              <a:buChar char="●"/>
            </a:pPr>
            <a:r>
              <a:rPr lang="fr"/>
              <a:t>GraphQL a été implémenté pour de nombreux langages :</a:t>
            </a:r>
            <a:endParaRPr/>
          </a:p>
          <a:p>
            <a:pPr indent="-298450" lvl="1" marL="914400" rtl="0" algn="l">
              <a:spcBef>
                <a:spcPts val="0"/>
              </a:spcBef>
              <a:spcAft>
                <a:spcPts val="0"/>
              </a:spcAft>
              <a:buSzPts val="1100"/>
              <a:buChar char="○"/>
            </a:pPr>
            <a:r>
              <a:rPr lang="fr"/>
              <a:t>Python avec la bibliothèque Graphene-Python</a:t>
            </a:r>
            <a:endParaRPr/>
          </a:p>
          <a:p>
            <a:pPr indent="-298450" lvl="1" marL="914400" rtl="0" algn="l">
              <a:spcBef>
                <a:spcPts val="0"/>
              </a:spcBef>
              <a:spcAft>
                <a:spcPts val="0"/>
              </a:spcAft>
              <a:buSzPts val="1100"/>
              <a:buChar char="○"/>
            </a:pPr>
            <a:r>
              <a:rPr lang="fr"/>
              <a:t>Javascript avec les bibliothèques Apollo ou Relay</a:t>
            </a:r>
            <a:endParaRPr/>
          </a:p>
          <a:p>
            <a:pPr indent="-298450" lvl="1" marL="914400" rtl="0" algn="l">
              <a:spcBef>
                <a:spcPts val="0"/>
              </a:spcBef>
              <a:spcAft>
                <a:spcPts val="0"/>
              </a:spcAft>
              <a:buSzPts val="1100"/>
              <a:buChar char="○"/>
            </a:pPr>
            <a:r>
              <a:rPr lang="fr"/>
              <a:t>Ruby</a:t>
            </a:r>
            <a:endParaRPr/>
          </a:p>
          <a:p>
            <a:pPr indent="-298450" lvl="1" marL="914400" rtl="0" algn="l">
              <a:spcBef>
                <a:spcPts val="0"/>
              </a:spcBef>
              <a:spcAft>
                <a:spcPts val="0"/>
              </a:spcAft>
              <a:buSzPts val="1100"/>
              <a:buChar char="○"/>
            </a:pPr>
            <a:r>
              <a:rPr lang="fr"/>
              <a:t>Haskell</a:t>
            </a:r>
            <a:endParaRPr/>
          </a:p>
          <a:p>
            <a:pPr indent="-298450" lvl="1" marL="914400" rtl="0" algn="l">
              <a:spcBef>
                <a:spcPts val="0"/>
              </a:spcBef>
              <a:spcAft>
                <a:spcPts val="0"/>
              </a:spcAft>
              <a:buSzPts val="1100"/>
              <a:buChar char="○"/>
            </a:pPr>
            <a:r>
              <a:rPr lang="fr"/>
              <a:t>Go</a:t>
            </a:r>
            <a:endParaRPr/>
          </a:p>
          <a:p>
            <a:pPr indent="-298450" lvl="1" marL="914400" rtl="0" algn="l">
              <a:spcBef>
                <a:spcPts val="0"/>
              </a:spcBef>
              <a:spcAft>
                <a:spcPts val="0"/>
              </a:spcAft>
              <a:buSzPts val="1100"/>
              <a:buChar char="○"/>
            </a:pPr>
            <a:r>
              <a:rPr lang="fr"/>
              <a:t>…</a:t>
            </a:r>
            <a:endParaRPr/>
          </a:p>
        </p:txBody>
      </p:sp>
      <p:pic>
        <p:nvPicPr>
          <p:cNvPr id="218" name="Google Shape;218;p25"/>
          <p:cNvPicPr preferRelativeResize="0"/>
          <p:nvPr/>
        </p:nvPicPr>
        <p:blipFill>
          <a:blip r:embed="rId3">
            <a:alphaModFix/>
          </a:blip>
          <a:stretch>
            <a:fillRect/>
          </a:stretch>
        </p:blipFill>
        <p:spPr>
          <a:xfrm>
            <a:off x="6541150" y="194250"/>
            <a:ext cx="1037400" cy="103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23850" y="2053000"/>
            <a:ext cx="58938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Principes de RESTful et détail des requêtes HTTP (GET/PUT/POST/DELETE).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Principes de RESTful</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Contrairement à </a:t>
            </a:r>
            <a:r>
              <a:rPr lang="fr"/>
              <a:t>GraphQL, </a:t>
            </a:r>
            <a:r>
              <a:rPr lang="fr"/>
              <a:t>l’architecture </a:t>
            </a:r>
            <a:r>
              <a:rPr lang="fr"/>
              <a:t>REST permet que la partie serveur et la partie client communiquent sans que le client ne connaisse la structure et le contenu des informations stockées sur le serveur</a:t>
            </a:r>
            <a:endParaRPr/>
          </a:p>
          <a:p>
            <a:pPr indent="-311150" lvl="0" marL="457200" rtl="0" algn="l">
              <a:spcBef>
                <a:spcPts val="0"/>
              </a:spcBef>
              <a:spcAft>
                <a:spcPts val="0"/>
              </a:spcAft>
              <a:buSzPts val="1300"/>
              <a:buChar char="●"/>
            </a:pPr>
            <a:r>
              <a:rPr lang="fr"/>
              <a:t>Les applications REST s'appuient sur les verbes fournis par le protocole HTTP (Hypertext Transfer Protocol)</a:t>
            </a:r>
            <a:endParaRPr/>
          </a:p>
          <a:p>
            <a:pPr indent="-311150" lvl="0" marL="457200" rtl="0" algn="l">
              <a:spcBef>
                <a:spcPts val="0"/>
              </a:spcBef>
              <a:spcAft>
                <a:spcPts val="0"/>
              </a:spcAft>
              <a:buSzPts val="1300"/>
              <a:buChar char="●"/>
            </a:pPr>
            <a:r>
              <a:rPr lang="fr"/>
              <a:t>Ce sont des mots-clés qui définissent l'action que l'on souhaite effectuer sur une ressource. Les deux principaux sont GET et POST mais il existe également PUT et DELETE</a:t>
            </a:r>
            <a:endParaRPr/>
          </a:p>
          <a:p>
            <a:pPr indent="-311150" lvl="0" marL="457200" rtl="0" algn="l">
              <a:spcBef>
                <a:spcPts val="0"/>
              </a:spcBef>
              <a:spcAft>
                <a:spcPts val="0"/>
              </a:spcAft>
              <a:buSzPts val="1300"/>
              <a:buChar char="●"/>
            </a:pPr>
            <a:r>
              <a:rPr lang="fr"/>
              <a:t>Chaque requête est envoyée sur un Endpoint</a:t>
            </a:r>
            <a:endParaRPr/>
          </a:p>
          <a:p>
            <a:pPr indent="-311150" lvl="0" marL="457200" rtl="0" algn="l">
              <a:spcBef>
                <a:spcPts val="0"/>
              </a:spcBef>
              <a:spcAft>
                <a:spcPts val="0"/>
              </a:spcAft>
              <a:buSzPts val="1300"/>
              <a:buChar char="●"/>
            </a:pPr>
            <a:r>
              <a:rPr lang="fr"/>
              <a:t>Les développeurs doivent définir chaque endpoint pouvant être utilisé par l’API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Principes de RESTful</a:t>
            </a:r>
            <a:endParaRPr/>
          </a:p>
        </p:txBody>
      </p:sp>
      <p:sp>
        <p:nvSpPr>
          <p:cNvPr id="235" name="Google Shape;23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de requête GET pouvant être envoyée sur l’endpoint </a:t>
            </a:r>
            <a:r>
              <a:rPr lang="fr" sz="900">
                <a:solidFill>
                  <a:srgbClr val="F8F8F2"/>
                </a:solidFill>
                <a:highlight>
                  <a:srgbClr val="272822"/>
                </a:highlight>
                <a:latin typeface="Courier New"/>
                <a:ea typeface="Courier New"/>
                <a:cs typeface="Courier New"/>
                <a:sym typeface="Courier New"/>
              </a:rPr>
              <a:t>/v1/locations/search</a:t>
            </a:r>
            <a:r>
              <a:rPr lang="fr"/>
              <a:t> </a:t>
            </a:r>
            <a:endParaRPr b="1"/>
          </a:p>
          <a:p>
            <a:pPr indent="0" lvl="0" marL="0" rtl="0" algn="l">
              <a:lnSpc>
                <a:spcPct val="135714"/>
              </a:lnSpc>
              <a:spcBef>
                <a:spcPts val="1600"/>
              </a:spcBef>
              <a:spcAft>
                <a:spcPts val="0"/>
              </a:spcAft>
              <a:buNone/>
            </a:pPr>
            <a:r>
              <a:rPr lang="fr" sz="900">
                <a:solidFill>
                  <a:srgbClr val="F8F8F2"/>
                </a:solidFill>
                <a:highlight>
                  <a:srgbClr val="272822"/>
                </a:highlight>
                <a:latin typeface="Courier New"/>
                <a:ea typeface="Courier New"/>
                <a:cs typeface="Courier New"/>
                <a:sym typeface="Courier New"/>
              </a:rPr>
              <a:t>GET /v1/locations/search?access_token=ACCESS_TOKEN&amp;lat=40.7127&amp;lng=74.0059</a:t>
            </a:r>
            <a:endParaRPr sz="1050">
              <a:solidFill>
                <a:srgbClr val="BAE67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BAE67E"/>
              </a:solidFill>
              <a:highlight>
                <a:srgbClr val="212733"/>
              </a:highlight>
              <a:latin typeface="Courier New"/>
              <a:ea typeface="Courier New"/>
              <a:cs typeface="Courier New"/>
              <a:sym typeface="Courier New"/>
            </a:endParaRPr>
          </a:p>
          <a:p>
            <a:pPr indent="0" lvl="0" marL="0" rtl="0" algn="l">
              <a:spcBef>
                <a:spcPts val="0"/>
              </a:spcBef>
              <a:spcAft>
                <a:spcPts val="1600"/>
              </a:spcAft>
              <a:buNone/>
            </a:pPr>
            <a:r>
              <a:rPr lang="fr"/>
              <a:t> Cet exemple permet d’obtenir les photos d’un certain lieu à partir de sa longitude et sa latitude (40.7127° N, 74.0059° 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800"/>
              <a:t>D</a:t>
            </a:r>
            <a:r>
              <a:rPr lang="fr" sz="2800"/>
              <a:t>étail des requêtes HTTP (GET/PUT/POST/DELETE)</a:t>
            </a:r>
            <a:endParaRPr/>
          </a:p>
        </p:txBody>
      </p:sp>
      <p:sp>
        <p:nvSpPr>
          <p:cNvPr id="241" name="Google Shape;241;p29"/>
          <p:cNvSpPr txBox="1"/>
          <p:nvPr>
            <p:ph idx="1" type="body"/>
          </p:nvPr>
        </p:nvSpPr>
        <p:spPr>
          <a:xfrm>
            <a:off x="1297500" y="1567550"/>
            <a:ext cx="7038900" cy="33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Il existe plusieurs types de requêtes pouvant être envoyées au serveur.</a:t>
            </a:r>
            <a:endParaRPr/>
          </a:p>
          <a:p>
            <a:pPr indent="-311150" lvl="0" marL="457200" rtl="0" algn="l">
              <a:spcBef>
                <a:spcPts val="1600"/>
              </a:spcBef>
              <a:spcAft>
                <a:spcPts val="0"/>
              </a:spcAft>
              <a:buSzPts val="1300"/>
              <a:buChar char="●"/>
            </a:pPr>
            <a:r>
              <a:rPr lang="fr"/>
              <a:t>GET : </a:t>
            </a:r>
            <a:endParaRPr/>
          </a:p>
          <a:p>
            <a:pPr indent="-298450" lvl="1" marL="914400" rtl="0" algn="l">
              <a:spcBef>
                <a:spcPts val="0"/>
              </a:spcBef>
              <a:spcAft>
                <a:spcPts val="0"/>
              </a:spcAft>
              <a:buSzPts val="1100"/>
              <a:buChar char="○"/>
            </a:pPr>
            <a:r>
              <a:rPr lang="fr"/>
              <a:t>Le </a:t>
            </a:r>
            <a:r>
              <a:rPr lang="fr"/>
              <a:t>plus courant pour demander une ressource</a:t>
            </a:r>
            <a:endParaRPr/>
          </a:p>
          <a:p>
            <a:pPr indent="-298450" lvl="1" marL="914400" rtl="0" algn="l">
              <a:spcBef>
                <a:spcPts val="0"/>
              </a:spcBef>
              <a:spcAft>
                <a:spcPts val="0"/>
              </a:spcAft>
              <a:buSzPts val="1100"/>
              <a:buChar char="○"/>
            </a:pPr>
            <a:r>
              <a:rPr lang="fr"/>
              <a:t>Une requête GET est sans effet sur la ressource, il doit être possible de répéter la requête sans effet</a:t>
            </a:r>
            <a:endParaRPr/>
          </a:p>
          <a:p>
            <a:pPr indent="-311150" lvl="0" marL="457200" rtl="0" algn="l">
              <a:spcBef>
                <a:spcPts val="0"/>
              </a:spcBef>
              <a:spcAft>
                <a:spcPts val="0"/>
              </a:spcAft>
              <a:buSzPts val="1300"/>
              <a:buChar char="●"/>
            </a:pPr>
            <a:r>
              <a:rPr lang="fr"/>
              <a:t>PUT :</a:t>
            </a:r>
            <a:endParaRPr/>
          </a:p>
          <a:p>
            <a:pPr indent="-298450" lvl="1" marL="914400" rtl="0" algn="l">
              <a:spcBef>
                <a:spcPts val="0"/>
              </a:spcBef>
              <a:spcAft>
                <a:spcPts val="0"/>
              </a:spcAft>
              <a:buSzPts val="1100"/>
              <a:buChar char="○"/>
            </a:pPr>
            <a:r>
              <a:rPr lang="fr"/>
              <a:t>Permet de remplacer ou d'ajouter une ressource sur le serveur</a:t>
            </a:r>
            <a:endParaRPr/>
          </a:p>
          <a:p>
            <a:pPr indent="-298450" lvl="1" marL="914400" rtl="0" algn="l">
              <a:spcBef>
                <a:spcPts val="0"/>
              </a:spcBef>
              <a:spcAft>
                <a:spcPts val="0"/>
              </a:spcAft>
              <a:buSzPts val="1100"/>
              <a:buChar char="○"/>
            </a:pPr>
            <a:r>
              <a:rPr lang="fr"/>
              <a:t>L'URI fourni est celui de la ressource en question</a:t>
            </a:r>
            <a:endParaRPr/>
          </a:p>
          <a:p>
            <a:pPr indent="-311150" lvl="0" marL="457200" rtl="0" algn="l">
              <a:spcBef>
                <a:spcPts val="0"/>
              </a:spcBef>
              <a:spcAft>
                <a:spcPts val="0"/>
              </a:spcAft>
              <a:buSzPts val="1300"/>
              <a:buChar char="●"/>
            </a:pPr>
            <a:r>
              <a:rPr lang="fr"/>
              <a:t>POST :</a:t>
            </a:r>
            <a:endParaRPr/>
          </a:p>
          <a:p>
            <a:pPr indent="-298450" lvl="1" marL="914400" rtl="0" algn="l">
              <a:spcBef>
                <a:spcPts val="0"/>
              </a:spcBef>
              <a:spcAft>
                <a:spcPts val="0"/>
              </a:spcAft>
              <a:buSzPts val="1100"/>
              <a:buChar char="○"/>
            </a:pPr>
            <a:r>
              <a:rPr lang="fr"/>
              <a:t>Utilisée pour transmettre des données en vue d'un traitement à une ressource </a:t>
            </a:r>
            <a:endParaRPr/>
          </a:p>
          <a:p>
            <a:pPr indent="-298450" lvl="1" marL="914400" rtl="0" algn="l">
              <a:spcBef>
                <a:spcPts val="0"/>
              </a:spcBef>
              <a:spcAft>
                <a:spcPts val="0"/>
              </a:spcAft>
              <a:buSzPts val="1100"/>
              <a:buChar char="○"/>
            </a:pPr>
            <a:r>
              <a:rPr lang="fr"/>
              <a:t>L'URI fourni est celui d'une ressource à laquelle s'appliqueront les données envoyées</a:t>
            </a:r>
            <a:endParaRPr/>
          </a:p>
          <a:p>
            <a:pPr indent="-298450" lvl="1" marL="914400" rtl="0" algn="l">
              <a:spcBef>
                <a:spcPts val="0"/>
              </a:spcBef>
              <a:spcAft>
                <a:spcPts val="0"/>
              </a:spcAft>
              <a:buSzPts val="1100"/>
              <a:buChar char="○"/>
            </a:pPr>
            <a:r>
              <a:rPr lang="fr"/>
              <a:t>Entraîne la création de nouvelles ressources </a:t>
            </a:r>
            <a:r>
              <a:rPr lang="fr"/>
              <a:t>ou</a:t>
            </a:r>
            <a:r>
              <a:rPr lang="fr"/>
              <a:t> la modification de ressources existantes</a:t>
            </a:r>
            <a:endParaRPr/>
          </a:p>
          <a:p>
            <a:pPr indent="-298450" lvl="1" marL="914400" rtl="0" algn="l">
              <a:spcBef>
                <a:spcPts val="0"/>
              </a:spcBef>
              <a:spcAft>
                <a:spcPts val="0"/>
              </a:spcAft>
              <a:buSzPts val="1100"/>
              <a:buChar char="○"/>
            </a:pPr>
            <a:r>
              <a:rPr lang="fr"/>
              <a:t>Parfois utilisée en remplacement de la requête PUT, qui devrait être utilisée pour la mise à jour de ressources</a:t>
            </a:r>
            <a:endParaRPr/>
          </a:p>
          <a:p>
            <a:pPr indent="-311150" lvl="0" marL="457200" rtl="0" algn="l">
              <a:spcBef>
                <a:spcPts val="0"/>
              </a:spcBef>
              <a:spcAft>
                <a:spcPts val="0"/>
              </a:spcAft>
              <a:buSzPts val="1300"/>
              <a:buChar char="●"/>
            </a:pPr>
            <a:r>
              <a:rPr lang="fr"/>
              <a:t>DELETE : Permet de supprimer une ressource du serveur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800"/>
              <a:t>Détail des requêtes HTTP (GET/PUT/POST/DELETE)</a:t>
            </a:r>
            <a:endParaRPr/>
          </a:p>
          <a:p>
            <a:pPr indent="0" lvl="0" marL="0" rtl="0" algn="l">
              <a:spcBef>
                <a:spcPts val="0"/>
              </a:spcBef>
              <a:spcAft>
                <a:spcPts val="0"/>
              </a:spcAft>
              <a:buNone/>
            </a:pPr>
            <a:r>
              <a:t/>
            </a:r>
            <a:endParaRPr/>
          </a:p>
        </p:txBody>
      </p:sp>
      <p:sp>
        <p:nvSpPr>
          <p:cNvPr id="247" name="Google Shape;247;p30"/>
          <p:cNvSpPr txBox="1"/>
          <p:nvPr>
            <p:ph idx="1" type="body"/>
          </p:nvPr>
        </p:nvSpPr>
        <p:spPr>
          <a:xfrm>
            <a:off x="1297500" y="1393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serveur répond à chaque requête sous forme de JSON :</a:t>
            </a:r>
            <a:endParaRPr/>
          </a:p>
          <a:p>
            <a:pPr indent="0" lvl="0" marL="0" rtl="0" algn="l">
              <a:lnSpc>
                <a:spcPct val="135714"/>
              </a:lnSpc>
              <a:spcBef>
                <a:spcPts val="1600"/>
              </a:spcBef>
              <a:spcAft>
                <a:spcPts val="0"/>
              </a:spcAft>
              <a:buNone/>
            </a:pPr>
            <a:r>
              <a:rPr lang="fr" sz="1050">
                <a:solidFill>
                  <a:srgbClr val="D9D7CE"/>
                </a:solidFill>
                <a:highlight>
                  <a:srgbClr val="212733"/>
                </a:highlight>
                <a:latin typeface="Courier New"/>
                <a:ea typeface="Courier New"/>
                <a:cs typeface="Courier New"/>
                <a:sym typeface="Courier New"/>
              </a:rPr>
              <a:t>HTTP/</a:t>
            </a:r>
            <a:r>
              <a:rPr lang="fr" sz="1050">
                <a:solidFill>
                  <a:srgbClr val="D4BFFF"/>
                </a:solidFill>
                <a:highlight>
                  <a:srgbClr val="212733"/>
                </a:highlight>
                <a:latin typeface="Courier New"/>
                <a:ea typeface="Courier New"/>
                <a:cs typeface="Courier New"/>
                <a:sym typeface="Courier New"/>
              </a:rPr>
              <a:t>1.1</a:t>
            </a:r>
            <a:r>
              <a:rPr lang="fr" sz="1050">
                <a:solidFill>
                  <a:srgbClr val="D9D7CE"/>
                </a:solidFill>
                <a:highlight>
                  <a:srgbClr val="212733"/>
                </a:highlight>
                <a:latin typeface="Courier New"/>
                <a:ea typeface="Courier New"/>
                <a:cs typeface="Courier New"/>
                <a:sym typeface="Courier New"/>
              </a:rPr>
              <a:t> </a:t>
            </a:r>
            <a:r>
              <a:rPr lang="fr" sz="1050">
                <a:solidFill>
                  <a:srgbClr val="D4BFFF"/>
                </a:solidFill>
                <a:highlight>
                  <a:srgbClr val="212733"/>
                </a:highlight>
                <a:latin typeface="Courier New"/>
                <a:ea typeface="Courier New"/>
                <a:cs typeface="Courier New"/>
                <a:sym typeface="Courier New"/>
              </a:rPr>
              <a:t>200</a:t>
            </a:r>
            <a:r>
              <a:rPr lang="fr" sz="1050">
                <a:solidFill>
                  <a:srgbClr val="D9D7CE"/>
                </a:solidFill>
                <a:highlight>
                  <a:srgbClr val="212733"/>
                </a:highlight>
                <a:latin typeface="Courier New"/>
                <a:ea typeface="Courier New"/>
                <a:cs typeface="Courier New"/>
                <a:sym typeface="Courier New"/>
              </a:rPr>
              <a:t> OK</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"meta"</a:t>
            </a: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"code"</a:t>
            </a:r>
            <a:r>
              <a:rPr lang="fr" sz="1050">
                <a:solidFill>
                  <a:srgbClr val="D9D7CE"/>
                </a:solidFill>
                <a:highlight>
                  <a:srgbClr val="212733"/>
                </a:highlight>
                <a:latin typeface="Courier New"/>
                <a:ea typeface="Courier New"/>
                <a:cs typeface="Courier New"/>
                <a:sym typeface="Courier New"/>
              </a:rPr>
              <a:t>: </a:t>
            </a:r>
            <a:r>
              <a:rPr lang="fr" sz="1050">
                <a:solidFill>
                  <a:srgbClr val="D4BFFF"/>
                </a:solidFill>
                <a:highlight>
                  <a:srgbClr val="212733"/>
                </a:highlight>
                <a:latin typeface="Courier New"/>
                <a:ea typeface="Courier New"/>
                <a:cs typeface="Courier New"/>
                <a:sym typeface="Courier New"/>
              </a:rPr>
              <a:t>200</a:t>
            </a:r>
            <a:endParaRPr sz="1050">
              <a:solidFill>
                <a:srgbClr val="D4BFFF"/>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"data"</a:t>
            </a: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"latitude"</a:t>
            </a:r>
            <a:r>
              <a:rPr lang="fr" sz="1050">
                <a:solidFill>
                  <a:srgbClr val="D9D7CE"/>
                </a:solidFill>
                <a:highlight>
                  <a:srgbClr val="212733"/>
                </a:highlight>
                <a:latin typeface="Courier New"/>
                <a:ea typeface="Courier New"/>
                <a:cs typeface="Courier New"/>
                <a:sym typeface="Courier New"/>
              </a:rPr>
              <a:t>: </a:t>
            </a:r>
            <a:r>
              <a:rPr lang="fr" sz="1050">
                <a:solidFill>
                  <a:srgbClr val="D4BFFF"/>
                </a:solidFill>
                <a:highlight>
                  <a:srgbClr val="212733"/>
                </a:highlight>
                <a:latin typeface="Courier New"/>
                <a:ea typeface="Courier New"/>
                <a:cs typeface="Courier New"/>
                <a:sym typeface="Courier New"/>
              </a:rPr>
              <a:t>40.714198749</a:t>
            </a: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"id"</a:t>
            </a:r>
            <a:r>
              <a:rPr lang="fr" sz="1050">
                <a:solidFill>
                  <a:srgbClr val="D9D7CE"/>
                </a:solidFill>
                <a:highlight>
                  <a:srgbClr val="212733"/>
                </a:highlight>
                <a:latin typeface="Courier New"/>
                <a:ea typeface="Courier New"/>
                <a:cs typeface="Courier New"/>
                <a:sym typeface="Courier New"/>
              </a:rPr>
              <a:t>: </a:t>
            </a:r>
            <a:r>
              <a:rPr lang="fr" sz="1050">
                <a:solidFill>
                  <a:srgbClr val="BAE67E"/>
                </a:solidFill>
                <a:highlight>
                  <a:srgbClr val="212733"/>
                </a:highlight>
                <a:latin typeface="Courier New"/>
                <a:ea typeface="Courier New"/>
                <a:cs typeface="Courier New"/>
                <a:sym typeface="Courier New"/>
              </a:rPr>
              <a:t>"93496093"</a:t>
            </a: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"longitude"</a:t>
            </a:r>
            <a:r>
              <a:rPr lang="fr" sz="1050">
                <a:solidFill>
                  <a:srgbClr val="D9D7CE"/>
                </a:solidFill>
                <a:highlight>
                  <a:srgbClr val="212733"/>
                </a:highlight>
                <a:latin typeface="Courier New"/>
                <a:ea typeface="Courier New"/>
                <a:cs typeface="Courier New"/>
                <a:sym typeface="Courier New"/>
              </a:rPr>
              <a:t>: </a:t>
            </a:r>
            <a:r>
              <a:rPr lang="fr" sz="1050">
                <a:solidFill>
                  <a:srgbClr val="D4BFFF"/>
                </a:solidFill>
                <a:highlight>
                  <a:srgbClr val="212733"/>
                </a:highlight>
                <a:latin typeface="Courier New"/>
                <a:ea typeface="Courier New"/>
                <a:cs typeface="Courier New"/>
                <a:sym typeface="Courier New"/>
              </a:rPr>
              <a:t>74.006001183</a:t>
            </a: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5CCFE6"/>
                </a:solidFill>
                <a:highlight>
                  <a:srgbClr val="212733"/>
                </a:highlight>
                <a:latin typeface="Courier New"/>
                <a:ea typeface="Courier New"/>
                <a:cs typeface="Courier New"/>
                <a:sym typeface="Courier New"/>
              </a:rPr>
              <a:t>"name"</a:t>
            </a:r>
            <a:r>
              <a:rPr lang="fr" sz="1050">
                <a:solidFill>
                  <a:srgbClr val="D9D7CE"/>
                </a:solidFill>
                <a:highlight>
                  <a:srgbClr val="212733"/>
                </a:highlight>
                <a:latin typeface="Courier New"/>
                <a:ea typeface="Courier New"/>
                <a:cs typeface="Courier New"/>
                <a:sym typeface="Courier New"/>
              </a:rPr>
              <a:t>: </a:t>
            </a:r>
            <a:r>
              <a:rPr lang="fr" sz="1050">
                <a:solidFill>
                  <a:srgbClr val="BAE67E"/>
                </a:solidFill>
                <a:highlight>
                  <a:srgbClr val="212733"/>
                </a:highlight>
                <a:latin typeface="Courier New"/>
                <a:ea typeface="Courier New"/>
                <a:cs typeface="Courier New"/>
                <a:sym typeface="Courier New"/>
              </a:rPr>
              <a:t>"John's Pizzeria 278 Bleecker St NY, NY"</a:t>
            </a:r>
            <a:endParaRPr sz="1050">
              <a:solidFill>
                <a:srgbClr val="BAE67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800"/>
              <a:t>Détail des requêtes HTTP (GET/PUT/POST/DELETE)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31"/>
          <p:cNvSpPr txBox="1"/>
          <p:nvPr>
            <p:ph idx="1" type="body"/>
          </p:nvPr>
        </p:nvSpPr>
        <p:spPr>
          <a:xfrm>
            <a:off x="1297500" y="1567550"/>
            <a:ext cx="70389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Il y a donc un code HTTP en retour également afin d’informer sur le résultat de la requête, il y en a un pour chaque scénario :</a:t>
            </a:r>
            <a:endParaRPr/>
          </a:p>
          <a:p>
            <a:pPr indent="-311150" lvl="0" marL="457200" rtl="0" algn="l">
              <a:spcBef>
                <a:spcPts val="1600"/>
              </a:spcBef>
              <a:spcAft>
                <a:spcPts val="0"/>
              </a:spcAft>
              <a:buSzPts val="1300"/>
              <a:buChar char="●"/>
            </a:pPr>
            <a:r>
              <a:rPr lang="fr"/>
              <a:t>1xx - Information</a:t>
            </a:r>
            <a:endParaRPr/>
          </a:p>
          <a:p>
            <a:pPr indent="-311150" lvl="0" marL="457200" rtl="0" algn="l">
              <a:spcBef>
                <a:spcPts val="0"/>
              </a:spcBef>
              <a:spcAft>
                <a:spcPts val="0"/>
              </a:spcAft>
              <a:buSzPts val="1300"/>
              <a:buChar char="●"/>
            </a:pPr>
            <a:r>
              <a:rPr lang="fr"/>
              <a:t>2xx - Succès</a:t>
            </a:r>
            <a:endParaRPr/>
          </a:p>
          <a:p>
            <a:pPr indent="-298450" lvl="1" marL="914400" rtl="0" algn="l">
              <a:spcBef>
                <a:spcPts val="0"/>
              </a:spcBef>
              <a:spcAft>
                <a:spcPts val="0"/>
              </a:spcAft>
              <a:buSzPts val="1100"/>
              <a:buChar char="○"/>
            </a:pPr>
            <a:r>
              <a:rPr lang="fr"/>
              <a:t>200 : OK / Requête traitée avec succès</a:t>
            </a:r>
            <a:endParaRPr/>
          </a:p>
          <a:p>
            <a:pPr indent="-298450" lvl="1" marL="914400" rtl="0" algn="l">
              <a:spcBef>
                <a:spcPts val="0"/>
              </a:spcBef>
              <a:spcAft>
                <a:spcPts val="0"/>
              </a:spcAft>
              <a:buSzPts val="1100"/>
              <a:buChar char="○"/>
            </a:pPr>
            <a:r>
              <a:rPr lang="fr"/>
              <a:t>202: Accepted / Requête traitée, mais sans garantie de résultat</a:t>
            </a:r>
            <a:endParaRPr/>
          </a:p>
          <a:p>
            <a:pPr indent="-311150" lvl="0" marL="457200" rtl="0" algn="l">
              <a:spcBef>
                <a:spcPts val="0"/>
              </a:spcBef>
              <a:spcAft>
                <a:spcPts val="0"/>
              </a:spcAft>
              <a:buSzPts val="1300"/>
              <a:buChar char="●"/>
            </a:pPr>
            <a:r>
              <a:rPr lang="fr"/>
              <a:t>3xx - Redirection</a:t>
            </a:r>
            <a:endParaRPr/>
          </a:p>
          <a:p>
            <a:pPr indent="-311150" lvl="0" marL="457200" rtl="0" algn="l">
              <a:spcBef>
                <a:spcPts val="0"/>
              </a:spcBef>
              <a:spcAft>
                <a:spcPts val="0"/>
              </a:spcAft>
              <a:buSzPts val="1300"/>
              <a:buChar char="●"/>
            </a:pPr>
            <a:r>
              <a:rPr lang="fr"/>
              <a:t>4xx - Erreur du client web</a:t>
            </a:r>
            <a:endParaRPr/>
          </a:p>
          <a:p>
            <a:pPr indent="-298450" lvl="1" marL="914400" rtl="0" algn="l">
              <a:spcBef>
                <a:spcPts val="0"/>
              </a:spcBef>
              <a:spcAft>
                <a:spcPts val="0"/>
              </a:spcAft>
              <a:buSzPts val="1100"/>
              <a:buChar char="○"/>
            </a:pPr>
            <a:r>
              <a:rPr lang="fr"/>
              <a:t>401: Unauthorized / Une authentification est nécessaire pour accéder à la ressource</a:t>
            </a:r>
            <a:endParaRPr/>
          </a:p>
          <a:p>
            <a:pPr indent="-298450" lvl="1" marL="914400" rtl="0" algn="l">
              <a:spcBef>
                <a:spcPts val="0"/>
              </a:spcBef>
              <a:spcAft>
                <a:spcPts val="0"/>
              </a:spcAft>
              <a:buSzPts val="1100"/>
              <a:buChar char="○"/>
            </a:pPr>
            <a:r>
              <a:rPr lang="fr"/>
              <a:t>404: Not Found / Ressource non trouvée</a:t>
            </a:r>
            <a:endParaRPr/>
          </a:p>
          <a:p>
            <a:pPr indent="-298450" lvl="1" marL="914400" rtl="0" algn="l">
              <a:spcBef>
                <a:spcPts val="0"/>
              </a:spcBef>
              <a:spcAft>
                <a:spcPts val="0"/>
              </a:spcAft>
              <a:buSzPts val="1100"/>
              <a:buChar char="○"/>
            </a:pPr>
            <a:r>
              <a:rPr lang="fr"/>
              <a:t>418: I’m a teapot / « Je suis une théière » : Ce code est défini dans la RFC 23249 datée du premier avril 1998, Hyper Text Coffee Pot Control Protocol.</a:t>
            </a:r>
            <a:endParaRPr/>
          </a:p>
          <a:p>
            <a:pPr indent="-311150" lvl="0" marL="457200" rtl="0" algn="l">
              <a:spcBef>
                <a:spcPts val="0"/>
              </a:spcBef>
              <a:spcAft>
                <a:spcPts val="0"/>
              </a:spcAft>
              <a:buSzPts val="1300"/>
              <a:buChar char="●"/>
            </a:pPr>
            <a:r>
              <a:rPr lang="fr"/>
              <a:t>5xx - Erreur du serveur / du serveur d'application</a:t>
            </a:r>
            <a:endParaRPr/>
          </a:p>
          <a:p>
            <a:pPr indent="-298450" lvl="1" marL="914400" rtl="0" algn="l">
              <a:spcBef>
                <a:spcPts val="0"/>
              </a:spcBef>
              <a:spcAft>
                <a:spcPts val="0"/>
              </a:spcAft>
              <a:buSzPts val="1100"/>
              <a:buChar char="○"/>
            </a:pPr>
            <a:r>
              <a:rPr lang="fr"/>
              <a:t>500: Internal Server Error / Erreur interne du serveur</a:t>
            </a:r>
            <a:endParaRPr/>
          </a:p>
          <a:p>
            <a:pPr indent="-298450" lvl="1" marL="914400" rtl="0" algn="l">
              <a:spcBef>
                <a:spcPts val="0"/>
              </a:spcBef>
              <a:spcAft>
                <a:spcPts val="0"/>
              </a:spcAft>
              <a:buSzPts val="1100"/>
              <a:buChar char="○"/>
            </a:pPr>
            <a:r>
              <a:rPr lang="fr"/>
              <a:t>503: Service Unavailable / Service temporairement indisponible ou en maintenance.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Intérêts et histoire du principe d’API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Principe de Stateless / Stateful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Stateless</a:t>
            </a:r>
            <a:endParaRPr/>
          </a:p>
        </p:txBody>
      </p:sp>
      <p:sp>
        <p:nvSpPr>
          <p:cNvPr id="264" name="Google Shape;264;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P</a:t>
            </a:r>
            <a:r>
              <a:rPr lang="fr"/>
              <a:t>eut </a:t>
            </a:r>
            <a:r>
              <a:rPr lang="fr"/>
              <a:t>être</a:t>
            </a:r>
            <a:r>
              <a:rPr lang="fr"/>
              <a:t> assimilé à une système dans lequel à tout instant, la valeur en sortie dépend uniquement de la valeur d’entrée. Les API REST se doivent d’être stateless.</a:t>
            </a:r>
            <a:endParaRPr/>
          </a:p>
          <a:p>
            <a:pPr indent="-311150" lvl="0" marL="457200" rtl="0" algn="l">
              <a:spcBef>
                <a:spcPts val="0"/>
              </a:spcBef>
              <a:spcAft>
                <a:spcPts val="0"/>
              </a:spcAft>
              <a:buSzPts val="1300"/>
              <a:buChar char="●"/>
            </a:pPr>
            <a:r>
              <a:rPr lang="fr"/>
              <a:t>Pas de session à maintenir et donc pas de problème de load balancing.</a:t>
            </a:r>
            <a:endParaRPr/>
          </a:p>
          <a:p>
            <a:pPr indent="-311150" lvl="0" marL="457200" rtl="0" algn="l">
              <a:spcBef>
                <a:spcPts val="0"/>
              </a:spcBef>
              <a:spcAft>
                <a:spcPts val="0"/>
              </a:spcAft>
              <a:buSzPts val="1300"/>
              <a:buChar char="●"/>
            </a:pPr>
            <a:r>
              <a:rPr lang="fr"/>
              <a:t>Moins de requêtes.</a:t>
            </a:r>
            <a:endParaRPr/>
          </a:p>
          <a:p>
            <a:pPr indent="-311150" lvl="0" marL="457200" rtl="0" algn="l">
              <a:spcBef>
                <a:spcPts val="0"/>
              </a:spcBef>
              <a:spcAft>
                <a:spcPts val="0"/>
              </a:spcAft>
              <a:buSzPts val="1300"/>
              <a:buChar char="●"/>
            </a:pPr>
            <a:r>
              <a:rPr lang="fr"/>
              <a:t>Il est possible de paralléliser les requêtes.</a:t>
            </a:r>
            <a:endParaRPr/>
          </a:p>
          <a:p>
            <a:pPr indent="-311150" lvl="0" marL="457200" rtl="0" algn="l">
              <a:spcBef>
                <a:spcPts val="0"/>
              </a:spcBef>
              <a:spcAft>
                <a:spcPts val="0"/>
              </a:spcAft>
              <a:buSzPts val="1300"/>
              <a:buChar char="●"/>
            </a:pPr>
            <a:r>
              <a:rPr lang="fr"/>
              <a:t>Cacheable.</a:t>
            </a:r>
            <a:endParaRPr/>
          </a:p>
          <a:p>
            <a:pPr indent="-311150" lvl="0" marL="457200" rtl="0" algn="l">
              <a:spcBef>
                <a:spcPts val="0"/>
              </a:spcBef>
              <a:spcAft>
                <a:spcPts val="0"/>
              </a:spcAft>
              <a:buSzPts val="1300"/>
              <a:buChar char="●"/>
            </a:pPr>
            <a:r>
              <a:rPr lang="fr"/>
              <a:t>API intuitive et extensible.</a:t>
            </a:r>
            <a:endParaRPr/>
          </a:p>
          <a:p>
            <a:pPr indent="-298450" lvl="1" marL="914400" rtl="0" algn="l">
              <a:spcBef>
                <a:spcPts val="0"/>
              </a:spcBef>
              <a:spcAft>
                <a:spcPts val="0"/>
              </a:spcAft>
              <a:buSzPts val="1100"/>
              <a:buChar char="○"/>
            </a:pPr>
            <a:r>
              <a:rPr lang="fr"/>
              <a:t>L’API est human readable (pas besoin d’avoir la documentation en permanence sous les yeux).</a:t>
            </a:r>
            <a:endParaRPr/>
          </a:p>
          <a:p>
            <a:pPr indent="-298450" lvl="1" marL="914400" rtl="0" algn="l">
              <a:spcBef>
                <a:spcPts val="0"/>
              </a:spcBef>
              <a:spcAft>
                <a:spcPts val="0"/>
              </a:spcAft>
              <a:buSzPts val="1100"/>
              <a:buChar char="○"/>
            </a:pPr>
            <a:r>
              <a:rPr lang="fr"/>
              <a:t>L’API est facile à étendre (ajout de propriétés par exemple).</a:t>
            </a:r>
            <a:endParaRPr/>
          </a:p>
          <a:p>
            <a:pPr indent="-298450" lvl="1" marL="914400" rtl="0" algn="l">
              <a:spcBef>
                <a:spcPts val="0"/>
              </a:spcBef>
              <a:spcAft>
                <a:spcPts val="0"/>
              </a:spcAft>
              <a:buSzPts val="1100"/>
              <a:buChar char="○"/>
            </a:pPr>
            <a:r>
              <a:rPr lang="fr"/>
              <a:t>L’API peut répondre facilement à des besoins qui n’ont pas été anticipé (modification du nombre de produits dans le panier par exemple).</a:t>
            </a:r>
            <a:endParaRPr/>
          </a:p>
          <a:p>
            <a:pPr indent="0" lvl="0" marL="0" rtl="0" algn="l">
              <a:spcBef>
                <a:spcPts val="1600"/>
              </a:spcBef>
              <a:spcAft>
                <a:spcPts val="0"/>
              </a:spcAft>
              <a:buNone/>
            </a:pPr>
            <a:r>
              <a:rPr lang="fr"/>
              <a:t>Il n’y a pas de variables d’état du côté serveur, ainsi chaque requête est indépendante</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Stateful</a:t>
            </a:r>
            <a:endParaRPr/>
          </a:p>
        </p:txBody>
      </p:sp>
      <p:sp>
        <p:nvSpPr>
          <p:cNvPr id="270" name="Google Shape;270;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Ajout d’une composante interne pour la sortie du système</a:t>
            </a:r>
            <a:endParaRPr/>
          </a:p>
          <a:p>
            <a:pPr indent="-311150" lvl="0" marL="457200" rtl="0" algn="l">
              <a:spcBef>
                <a:spcPts val="0"/>
              </a:spcBef>
              <a:spcAft>
                <a:spcPts val="0"/>
              </a:spcAft>
              <a:buSzPts val="1300"/>
              <a:buChar char="●"/>
            </a:pPr>
            <a:r>
              <a:rPr lang="fr"/>
              <a:t>Dépend d’un état interne, d’une mémoire</a:t>
            </a:r>
            <a:endParaRPr/>
          </a:p>
          <a:p>
            <a:pPr indent="-311150" lvl="0" marL="457200" rtl="0" algn="l">
              <a:spcBef>
                <a:spcPts val="0"/>
              </a:spcBef>
              <a:spcAft>
                <a:spcPts val="0"/>
              </a:spcAft>
              <a:buSzPts val="1300"/>
              <a:buChar char="●"/>
            </a:pPr>
            <a:r>
              <a:rPr lang="fr"/>
              <a:t>Deux requêtes identiques peuvent renvoyer des résultats différents</a:t>
            </a:r>
            <a:endParaRPr/>
          </a:p>
          <a:p>
            <a:pPr indent="-311150" lvl="0" marL="457200" rtl="0" algn="l">
              <a:spcBef>
                <a:spcPts val="0"/>
              </a:spcBef>
              <a:spcAft>
                <a:spcPts val="0"/>
              </a:spcAft>
              <a:buSzPts val="1300"/>
              <a:buChar char="●"/>
            </a:pPr>
            <a:r>
              <a:rPr lang="fr"/>
              <a:t>L’effet "never-click-back!"</a:t>
            </a:r>
            <a:endParaRPr/>
          </a:p>
          <a:p>
            <a:pPr indent="-311150" lvl="0" marL="457200" rtl="0" algn="l">
              <a:spcBef>
                <a:spcPts val="0"/>
              </a:spcBef>
              <a:spcAft>
                <a:spcPts val="0"/>
              </a:spcAft>
              <a:buSzPts val="1300"/>
              <a:buChar char="●"/>
            </a:pPr>
            <a:r>
              <a:rPr lang="fr"/>
              <a:t>Problèmes de "load balancing"</a:t>
            </a:r>
            <a:endParaRPr/>
          </a:p>
          <a:p>
            <a:pPr indent="-311150" lvl="0" marL="457200" rtl="0" algn="l">
              <a:spcBef>
                <a:spcPts val="0"/>
              </a:spcBef>
              <a:spcAft>
                <a:spcPts val="0"/>
              </a:spcAft>
              <a:buSzPts val="1300"/>
              <a:buChar char="●"/>
            </a:pPr>
            <a:r>
              <a:rPr lang="fr"/>
              <a:t>Comment paralléliser l’ajout de deux produits dans deux paniers différents ?</a:t>
            </a:r>
            <a:endParaRPr/>
          </a:p>
          <a:p>
            <a:pPr indent="-311150" lvl="0" marL="457200" rtl="0" algn="l">
              <a:spcBef>
                <a:spcPts val="0"/>
              </a:spcBef>
              <a:spcAft>
                <a:spcPts val="0"/>
              </a:spcAft>
              <a:buSzPts val="1300"/>
              <a:buChar char="●"/>
            </a:pPr>
            <a:r>
              <a:rPr lang="fr"/>
              <a:t>Comment mettre la ressource "/cart-summary" en cache</a:t>
            </a:r>
            <a:endParaRPr/>
          </a:p>
          <a:p>
            <a:pPr indent="-311150" lvl="0" marL="457200" rtl="0" algn="l">
              <a:spcBef>
                <a:spcPts val="0"/>
              </a:spcBef>
              <a:spcAft>
                <a:spcPts val="0"/>
              </a:spcAft>
              <a:buSzPts val="1300"/>
              <a:buChar char="●"/>
            </a:pPr>
            <a:r>
              <a:rPr lang="fr"/>
              <a:t>API peu intuitive et peu extensible</a:t>
            </a:r>
            <a:endParaRPr/>
          </a:p>
          <a:p>
            <a:pPr indent="0" lvl="0" marL="0" rtl="0" algn="l">
              <a:spcBef>
                <a:spcPts val="1600"/>
              </a:spcBef>
              <a:spcAft>
                <a:spcPts val="0"/>
              </a:spcAft>
              <a:buNone/>
            </a:pPr>
            <a:r>
              <a:rPr lang="fr"/>
              <a:t>Il y a des variables d’état, par exemple un utilisateur peut se connecter, puis rester </a:t>
            </a:r>
            <a:r>
              <a:rPr lang="fr"/>
              <a:t>connecté</a:t>
            </a:r>
            <a:r>
              <a:rPr lang="fr"/>
              <a:t> grâce à une variable </a:t>
            </a:r>
            <a:r>
              <a:rPr lang="fr" sz="1050">
                <a:solidFill>
                  <a:srgbClr val="D9D7CE"/>
                </a:solidFill>
                <a:highlight>
                  <a:srgbClr val="212733"/>
                </a:highlight>
                <a:latin typeface="Courier New"/>
                <a:ea typeface="Courier New"/>
                <a:cs typeface="Courier New"/>
                <a:sym typeface="Courier New"/>
              </a:rPr>
              <a:t>loggedIn</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L’importance d’une bonne documentation de son API</a:t>
            </a:r>
            <a:endParaRPr/>
          </a:p>
        </p:txBody>
      </p:sp>
      <p:pic>
        <p:nvPicPr>
          <p:cNvPr id="276" name="Google Shape;276;p35"/>
          <p:cNvPicPr preferRelativeResize="0"/>
          <p:nvPr/>
        </p:nvPicPr>
        <p:blipFill>
          <a:blip r:embed="rId3">
            <a:alphaModFix/>
          </a:blip>
          <a:stretch>
            <a:fillRect/>
          </a:stretch>
        </p:blipFill>
        <p:spPr>
          <a:xfrm>
            <a:off x="500128" y="2027253"/>
            <a:ext cx="2093275" cy="2093275"/>
          </a:xfrm>
          <a:prstGeom prst="rect">
            <a:avLst/>
          </a:prstGeom>
          <a:noFill/>
          <a:ln>
            <a:noFill/>
          </a:ln>
        </p:spPr>
      </p:pic>
      <p:pic>
        <p:nvPicPr>
          <p:cNvPr id="277" name="Google Shape;277;p35"/>
          <p:cNvPicPr preferRelativeResize="0"/>
          <p:nvPr/>
        </p:nvPicPr>
        <p:blipFill>
          <a:blip r:embed="rId4">
            <a:alphaModFix/>
          </a:blip>
          <a:stretch>
            <a:fillRect/>
          </a:stretch>
        </p:blipFill>
        <p:spPr>
          <a:xfrm>
            <a:off x="3295675" y="2027250"/>
            <a:ext cx="2791032" cy="2093274"/>
          </a:xfrm>
          <a:prstGeom prst="rect">
            <a:avLst/>
          </a:prstGeom>
          <a:noFill/>
          <a:ln>
            <a:noFill/>
          </a:ln>
        </p:spPr>
      </p:pic>
      <p:pic>
        <p:nvPicPr>
          <p:cNvPr id="278" name="Google Shape;278;p35"/>
          <p:cNvPicPr preferRelativeResize="0"/>
          <p:nvPr/>
        </p:nvPicPr>
        <p:blipFill>
          <a:blip r:embed="rId5">
            <a:alphaModFix/>
          </a:blip>
          <a:stretch>
            <a:fillRect/>
          </a:stretch>
        </p:blipFill>
        <p:spPr>
          <a:xfrm>
            <a:off x="6653025" y="2027250"/>
            <a:ext cx="2209800" cy="206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Bien prévoir le plan de son API avant le développement</a:t>
            </a:r>
            <a:endParaRPr/>
          </a:p>
        </p:txBody>
      </p:sp>
      <p:pic>
        <p:nvPicPr>
          <p:cNvPr id="284" name="Google Shape;284;p36"/>
          <p:cNvPicPr preferRelativeResize="0"/>
          <p:nvPr/>
        </p:nvPicPr>
        <p:blipFill>
          <a:blip r:embed="rId3">
            <a:alphaModFix/>
          </a:blip>
          <a:stretch>
            <a:fillRect/>
          </a:stretch>
        </p:blipFill>
        <p:spPr>
          <a:xfrm>
            <a:off x="1008097" y="2055472"/>
            <a:ext cx="2226400" cy="1235250"/>
          </a:xfrm>
          <a:prstGeom prst="rect">
            <a:avLst/>
          </a:prstGeom>
          <a:noFill/>
          <a:ln>
            <a:noFill/>
          </a:ln>
        </p:spPr>
      </p:pic>
      <p:pic>
        <p:nvPicPr>
          <p:cNvPr id="285" name="Google Shape;285;p36"/>
          <p:cNvPicPr preferRelativeResize="0"/>
          <p:nvPr/>
        </p:nvPicPr>
        <p:blipFill>
          <a:blip r:embed="rId4">
            <a:alphaModFix/>
          </a:blip>
          <a:stretch>
            <a:fillRect/>
          </a:stretch>
        </p:blipFill>
        <p:spPr>
          <a:xfrm>
            <a:off x="3646713" y="2055471"/>
            <a:ext cx="1850576" cy="1235250"/>
          </a:xfrm>
          <a:prstGeom prst="rect">
            <a:avLst/>
          </a:prstGeom>
          <a:noFill/>
          <a:ln>
            <a:noFill/>
          </a:ln>
        </p:spPr>
      </p:pic>
      <p:grpSp>
        <p:nvGrpSpPr>
          <p:cNvPr id="286" name="Google Shape;286;p36"/>
          <p:cNvGrpSpPr/>
          <p:nvPr/>
        </p:nvGrpSpPr>
        <p:grpSpPr>
          <a:xfrm>
            <a:off x="3303345" y="3530110"/>
            <a:ext cx="2537310" cy="1341987"/>
            <a:chOff x="3468300" y="3326075"/>
            <a:chExt cx="3231007" cy="1817425"/>
          </a:xfrm>
        </p:grpSpPr>
        <p:pic>
          <p:nvPicPr>
            <p:cNvPr id="287" name="Google Shape;287;p36"/>
            <p:cNvPicPr preferRelativeResize="0"/>
            <p:nvPr/>
          </p:nvPicPr>
          <p:blipFill>
            <a:blip r:embed="rId5">
              <a:alphaModFix/>
            </a:blip>
            <a:stretch>
              <a:fillRect/>
            </a:stretch>
          </p:blipFill>
          <p:spPr>
            <a:xfrm>
              <a:off x="3468300" y="3326075"/>
              <a:ext cx="3230974" cy="1817425"/>
            </a:xfrm>
            <a:prstGeom prst="rect">
              <a:avLst/>
            </a:prstGeom>
            <a:noFill/>
            <a:ln>
              <a:noFill/>
            </a:ln>
          </p:spPr>
        </p:pic>
        <p:sp>
          <p:nvSpPr>
            <p:cNvPr id="288" name="Google Shape;288;p36"/>
            <p:cNvSpPr txBox="1"/>
            <p:nvPr/>
          </p:nvSpPr>
          <p:spPr>
            <a:xfrm>
              <a:off x="3468307" y="3421538"/>
              <a:ext cx="3231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Écrit</a:t>
              </a:r>
              <a:r>
                <a:rPr lang="fr">
                  <a:latin typeface="Lato"/>
                  <a:ea typeface="Lato"/>
                  <a:cs typeface="Lato"/>
                  <a:sym typeface="Lato"/>
                </a:rPr>
                <a:t> pour les </a:t>
              </a:r>
              <a:r>
                <a:rPr lang="fr">
                  <a:latin typeface="Lato"/>
                  <a:ea typeface="Lato"/>
                  <a:cs typeface="Lato"/>
                  <a:sym typeface="Lato"/>
                </a:rPr>
                <a:t>développeurs</a:t>
              </a:r>
              <a:endParaRPr>
                <a:latin typeface="Lato"/>
                <a:ea typeface="Lato"/>
                <a:cs typeface="Lato"/>
                <a:sym typeface="Lato"/>
              </a:endParaRPr>
            </a:p>
          </p:txBody>
        </p:sp>
      </p:grpSp>
      <p:pic>
        <p:nvPicPr>
          <p:cNvPr id="289" name="Google Shape;289;p36"/>
          <p:cNvPicPr preferRelativeResize="0"/>
          <p:nvPr/>
        </p:nvPicPr>
        <p:blipFill>
          <a:blip r:embed="rId6">
            <a:alphaModFix/>
          </a:blip>
          <a:stretch>
            <a:fillRect/>
          </a:stretch>
        </p:blipFill>
        <p:spPr>
          <a:xfrm>
            <a:off x="6424782" y="2055475"/>
            <a:ext cx="2139893" cy="23734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Comment bien écrire sa documentation</a:t>
            </a:r>
            <a:endParaRPr/>
          </a:p>
        </p:txBody>
      </p:sp>
      <p:sp>
        <p:nvSpPr>
          <p:cNvPr id="295" name="Google Shape;295;p3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FFFFFF"/>
              </a:buClr>
              <a:buSzPts val="1100"/>
              <a:buFont typeface="Arial"/>
              <a:buChar char="●"/>
            </a:pPr>
            <a:r>
              <a:rPr lang="fr" sz="1100">
                <a:solidFill>
                  <a:srgbClr val="FFFFFF"/>
                </a:solidFill>
                <a:latin typeface="Arial"/>
                <a:ea typeface="Arial"/>
                <a:cs typeface="Arial"/>
                <a:sym typeface="Arial"/>
              </a:rPr>
              <a:t>Une explication de ce que la </a:t>
            </a:r>
            <a:r>
              <a:rPr lang="fr" sz="1100">
                <a:solidFill>
                  <a:srgbClr val="FFFFFF"/>
                </a:solidFill>
                <a:latin typeface="Arial"/>
                <a:ea typeface="Arial"/>
                <a:cs typeface="Arial"/>
                <a:sym typeface="Arial"/>
              </a:rPr>
              <a:t>méthode</a:t>
            </a:r>
            <a:r>
              <a:rPr lang="fr" sz="1100">
                <a:solidFill>
                  <a:srgbClr val="FFFFFF"/>
                </a:solidFill>
                <a:latin typeface="Arial"/>
                <a:ea typeface="Arial"/>
                <a:cs typeface="Arial"/>
                <a:sym typeface="Arial"/>
              </a:rPr>
              <a:t>/ressource fait</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Des Call-out qui partagent des informations importantes avec les développeurs</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Un exemple d'appel avec le corps de la </a:t>
            </a:r>
            <a:r>
              <a:rPr lang="fr" sz="1100">
                <a:solidFill>
                  <a:srgbClr val="FFFFFF"/>
                </a:solidFill>
                <a:latin typeface="Arial"/>
                <a:ea typeface="Arial"/>
                <a:cs typeface="Arial"/>
                <a:sym typeface="Arial"/>
              </a:rPr>
              <a:t>requête</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Une liste des paramètres utilisés sur cette ressource / méthode, ainsi que leurs types, leur formatage spécial, leurs règles et leur nécessité ou non</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Un exemple de réponse type</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Exemples de code pour plusieurs langues, y compris tout le code nécessaire (e.g. Curl avec PHP, et exemples pour Java, .Net, Ruby, etc.)</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E</a:t>
            </a:r>
            <a:r>
              <a:rPr lang="fr" sz="1100">
                <a:solidFill>
                  <a:srgbClr val="FFFFFF"/>
                </a:solidFill>
                <a:latin typeface="Arial"/>
                <a:ea typeface="Arial"/>
                <a:cs typeface="Arial"/>
                <a:sym typeface="Arial"/>
              </a:rPr>
              <a:t>xemples </a:t>
            </a:r>
            <a:r>
              <a:rPr lang="fr" sz="1100">
                <a:solidFill>
                  <a:srgbClr val="FFFFFF"/>
                </a:solidFill>
                <a:latin typeface="Arial"/>
                <a:ea typeface="Arial"/>
                <a:cs typeface="Arial"/>
                <a:sym typeface="Arial"/>
              </a:rPr>
              <a:t>SDK (si le SDK est fourni) montrer comment accéder à la ressource / méthode utilisant le SDK pour leur langue</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Expériences interactives pour essayer / tester les appels d'API (Console API, API Notebook)</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Foire aux questions / scénarios avec des exemples de code</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Liens vers des ressources supplémentaires (autres exemples, blogs, etc.)</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Une section de commentaires où les utilisateurs peuvent partager / discuter du code</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fr" sz="1100">
                <a:solidFill>
                  <a:srgbClr val="FFFFFF"/>
                </a:solidFill>
                <a:latin typeface="Arial"/>
                <a:ea typeface="Arial"/>
                <a:cs typeface="Arial"/>
                <a:sym typeface="Arial"/>
              </a:rPr>
              <a:t>Autres ressources d'assistance (forums, formulaires de contact, etc.)</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t>Gestion sémantique des versions</a:t>
            </a:r>
            <a:endParaRPr/>
          </a:p>
        </p:txBody>
      </p:sp>
      <p:sp>
        <p:nvSpPr>
          <p:cNvPr id="301" name="Google Shape;301;p38"/>
          <p:cNvSpPr txBox="1"/>
          <p:nvPr>
            <p:ph idx="1" type="body"/>
          </p:nvPr>
        </p:nvSpPr>
        <p:spPr>
          <a:xfrm>
            <a:off x="1297500" y="1425250"/>
            <a:ext cx="7038900" cy="29112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298450" lvl="0" marL="457200" rtl="0" algn="l">
              <a:spcBef>
                <a:spcPts val="1200"/>
              </a:spcBef>
              <a:spcAft>
                <a:spcPts val="0"/>
              </a:spcAft>
              <a:buClr>
                <a:schemeClr val="lt1"/>
              </a:buClr>
              <a:buSzPts val="1100"/>
              <a:buFont typeface="Arial"/>
              <a:buChar char="●"/>
            </a:pPr>
            <a:r>
              <a:rPr lang="fr"/>
              <a:t>MAJOR lorsque vous apportez des modifications incompatibles avec l'API ;</a:t>
            </a:r>
            <a:endParaRPr/>
          </a:p>
          <a:p>
            <a:pPr indent="-298450" lvl="0" marL="457200" rtl="0" algn="l">
              <a:spcBef>
                <a:spcPts val="0"/>
              </a:spcBef>
              <a:spcAft>
                <a:spcPts val="0"/>
              </a:spcAft>
              <a:buClr>
                <a:schemeClr val="lt1"/>
              </a:buClr>
              <a:buSzPts val="1100"/>
              <a:buFont typeface="Arial"/>
              <a:buChar char="●"/>
            </a:pPr>
            <a:r>
              <a:rPr lang="fr"/>
              <a:t>MINOR lorsque vous ajoutez des fonctionnalités de manière rétrocompatible ;</a:t>
            </a:r>
            <a:endParaRPr/>
          </a:p>
          <a:p>
            <a:pPr indent="-298450" lvl="0" marL="457200" rtl="0" algn="l">
              <a:spcBef>
                <a:spcPts val="0"/>
              </a:spcBef>
              <a:spcAft>
                <a:spcPts val="0"/>
              </a:spcAft>
              <a:buClr>
                <a:schemeClr val="lt1"/>
              </a:buClr>
              <a:buSzPts val="1100"/>
              <a:buFont typeface="Arial"/>
              <a:buChar char="●"/>
            </a:pPr>
            <a:r>
              <a:rPr lang="fr"/>
              <a:t>PATCH lorsque vous effectuez des corrections de bugs rétrocompatibles.</a:t>
            </a:r>
            <a:endParaRPr/>
          </a:p>
          <a:p>
            <a:pPr indent="0" lvl="0" marL="457200" rtl="0" algn="l">
              <a:spcBef>
                <a:spcPts val="1200"/>
              </a:spcBef>
              <a:spcAft>
                <a:spcPts val="0"/>
              </a:spcAft>
              <a:buNone/>
            </a:pPr>
            <a:r>
              <a:rPr lang="fr"/>
              <a:t>Nommage des paquets en fonction de la version d’API </a:t>
            </a:r>
            <a:br>
              <a:rPr lang="fr"/>
            </a:br>
            <a:r>
              <a:rPr lang="fr"/>
              <a:t>Une nouvelle version majeure d'API ne doit pas dépendre d'une version majeure précédente de la même API.</a:t>
            </a:r>
            <a:br>
              <a:rPr lang="fr"/>
            </a:br>
            <a:r>
              <a:rPr lang="fr"/>
              <a:t>Supprimée qu'à la fin de sa période de dépréciation.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
        <p:nvSpPr>
          <p:cNvPr id="302" name="Google Shape;302;p38"/>
          <p:cNvSpPr txBox="1"/>
          <p:nvPr/>
        </p:nvSpPr>
        <p:spPr>
          <a:xfrm rot="-1782065">
            <a:off x="459461" y="4005566"/>
            <a:ext cx="1606337" cy="42862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Lato"/>
                <a:ea typeface="Lato"/>
                <a:cs typeface="Lato"/>
                <a:sym typeface="Lato"/>
              </a:rPr>
              <a:t>google.pubsub.v1</a:t>
            </a:r>
            <a:endParaRPr>
              <a:solidFill>
                <a:schemeClr val="lt1"/>
              </a:solidFill>
              <a:latin typeface="Lato"/>
              <a:ea typeface="Lato"/>
              <a:cs typeface="Lato"/>
              <a:sym typeface="Lato"/>
            </a:endParaRPr>
          </a:p>
        </p:txBody>
      </p:sp>
      <p:sp>
        <p:nvSpPr>
          <p:cNvPr id="303" name="Google Shape;303;p38"/>
          <p:cNvSpPr txBox="1"/>
          <p:nvPr/>
        </p:nvSpPr>
        <p:spPr>
          <a:xfrm rot="-683129">
            <a:off x="2263730" y="3737786"/>
            <a:ext cx="1606310" cy="42873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Lato"/>
                <a:ea typeface="Lato"/>
                <a:cs typeface="Lato"/>
                <a:sym typeface="Lato"/>
              </a:rPr>
              <a:t>google.pubsub.v2</a:t>
            </a:r>
            <a:endParaRPr>
              <a:solidFill>
                <a:schemeClr val="lt1"/>
              </a:solidFill>
              <a:latin typeface="Lato"/>
              <a:ea typeface="Lato"/>
              <a:cs typeface="Lato"/>
              <a:sym typeface="Lato"/>
            </a:endParaRPr>
          </a:p>
        </p:txBody>
      </p:sp>
      <p:sp>
        <p:nvSpPr>
          <p:cNvPr id="304" name="Google Shape;304;p38"/>
          <p:cNvSpPr txBox="1"/>
          <p:nvPr/>
        </p:nvSpPr>
        <p:spPr>
          <a:xfrm rot="978771">
            <a:off x="1953591" y="4439031"/>
            <a:ext cx="1606369" cy="42853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Lato"/>
                <a:ea typeface="Lato"/>
                <a:cs typeface="Lato"/>
                <a:sym typeface="Lato"/>
              </a:rPr>
              <a:t>google.protobuf</a:t>
            </a:r>
            <a:endParaRPr>
              <a:solidFill>
                <a:schemeClr val="lt1"/>
              </a:solidFill>
              <a:latin typeface="Lato"/>
              <a:ea typeface="Lato"/>
              <a:cs typeface="Lato"/>
              <a:sym typeface="Lato"/>
            </a:endParaRPr>
          </a:p>
        </p:txBody>
      </p:sp>
      <p:sp>
        <p:nvSpPr>
          <p:cNvPr id="305" name="Google Shape;305;p38"/>
          <p:cNvSpPr txBox="1"/>
          <p:nvPr/>
        </p:nvSpPr>
        <p:spPr>
          <a:xfrm rot="978605">
            <a:off x="3607149" y="4380084"/>
            <a:ext cx="2026453" cy="42853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Lato"/>
                <a:ea typeface="Lato"/>
                <a:cs typeface="Lato"/>
                <a:sym typeface="Lato"/>
              </a:rPr>
              <a:t>google.pubsub.v1beta2</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06" name="Google Shape;306;p38"/>
          <p:cNvPicPr preferRelativeResize="0"/>
          <p:nvPr/>
        </p:nvPicPr>
        <p:blipFill>
          <a:blip r:embed="rId3">
            <a:alphaModFix/>
          </a:blip>
          <a:stretch>
            <a:fillRect/>
          </a:stretch>
        </p:blipFill>
        <p:spPr>
          <a:xfrm>
            <a:off x="5957974" y="3583438"/>
            <a:ext cx="2851250" cy="1272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t>La rétro-compatibilité</a:t>
            </a:r>
            <a:endParaRPr/>
          </a:p>
        </p:txBody>
      </p:sp>
      <p:sp>
        <p:nvSpPr>
          <p:cNvPr id="312" name="Google Shape;312;p39"/>
          <p:cNvSpPr txBox="1"/>
          <p:nvPr>
            <p:ph idx="1" type="body"/>
          </p:nvPr>
        </p:nvSpPr>
        <p:spPr>
          <a:xfrm>
            <a:off x="1297500" y="1307250"/>
            <a:ext cx="7038900" cy="2911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fr"/>
              <a:t>Modifications rétrocompatibles (non radicales)</a:t>
            </a:r>
            <a:endParaRPr/>
          </a:p>
          <a:p>
            <a:pPr indent="0" lvl="0" marL="0" rtl="0" algn="l">
              <a:spcBef>
                <a:spcPts val="1400"/>
              </a:spcBef>
              <a:spcAft>
                <a:spcPts val="0"/>
              </a:spcAft>
              <a:buNone/>
            </a:pPr>
            <a:r>
              <a:t/>
            </a:r>
            <a:endParaRPr/>
          </a:p>
          <a:p>
            <a:pPr indent="0" lvl="0" marL="0" rtl="0" algn="l">
              <a:spcBef>
                <a:spcPts val="1400"/>
              </a:spcBef>
              <a:spcAft>
                <a:spcPts val="0"/>
              </a:spcAft>
              <a:buNone/>
            </a:pPr>
            <a:r>
              <a:t/>
            </a:r>
            <a:endParaRPr/>
          </a:p>
          <a:p>
            <a:pPr indent="0" lvl="0" marL="0" rtl="0" algn="l">
              <a:spcBef>
                <a:spcPts val="1400"/>
              </a:spcBef>
              <a:spcAft>
                <a:spcPts val="0"/>
              </a:spcAft>
              <a:buNone/>
            </a:pPr>
            <a:r>
              <a:t/>
            </a:r>
            <a:endParaRPr/>
          </a:p>
          <a:p>
            <a:pPr indent="0" lvl="0" marL="0" rtl="0" algn="l">
              <a:spcBef>
                <a:spcPts val="1400"/>
              </a:spcBef>
              <a:spcAft>
                <a:spcPts val="0"/>
              </a:spcAft>
              <a:buNone/>
            </a:pPr>
            <a:r>
              <a:rPr lang="fr"/>
              <a:t>Modifications (radicales) incompatibles avec les versions antérieure</a:t>
            </a:r>
            <a:r>
              <a:rPr lang="fr"/>
              <a:t>s</a:t>
            </a:r>
            <a:endParaRPr b="1">
              <a:solidFill>
                <a:srgbClr val="000000"/>
              </a:solidFill>
              <a:latin typeface="Arial"/>
              <a:ea typeface="Arial"/>
              <a:cs typeface="Arial"/>
              <a:sym typeface="Arial"/>
            </a:endParaRPr>
          </a:p>
          <a:p>
            <a:pPr indent="0" lvl="0" marL="0" rtl="0" algn="l">
              <a:spcBef>
                <a:spcPts val="400"/>
              </a:spcBef>
              <a:spcAft>
                <a:spcPts val="1600"/>
              </a:spcAft>
              <a:buNone/>
            </a:pPr>
            <a:r>
              <a:t/>
            </a:r>
            <a:endParaRPr/>
          </a:p>
        </p:txBody>
      </p:sp>
      <p:pic>
        <p:nvPicPr>
          <p:cNvPr id="313" name="Google Shape;313;p39"/>
          <p:cNvPicPr preferRelativeResize="0"/>
          <p:nvPr/>
        </p:nvPicPr>
        <p:blipFill rotWithShape="1">
          <a:blip r:embed="rId3">
            <a:alphaModFix/>
          </a:blip>
          <a:srcRect b="35324" l="-647" r="33175" t="40880"/>
          <a:stretch/>
        </p:blipFill>
        <p:spPr>
          <a:xfrm>
            <a:off x="1862925" y="1845425"/>
            <a:ext cx="5314675" cy="1223849"/>
          </a:xfrm>
          <a:prstGeom prst="rect">
            <a:avLst/>
          </a:prstGeom>
          <a:noFill/>
          <a:ln>
            <a:noFill/>
          </a:ln>
        </p:spPr>
      </p:pic>
      <p:pic>
        <p:nvPicPr>
          <p:cNvPr id="314" name="Google Shape;314;p39"/>
          <p:cNvPicPr preferRelativeResize="0"/>
          <p:nvPr/>
        </p:nvPicPr>
        <p:blipFill>
          <a:blip r:embed="rId4">
            <a:alphaModFix/>
          </a:blip>
          <a:stretch>
            <a:fillRect/>
          </a:stretch>
        </p:blipFill>
        <p:spPr>
          <a:xfrm>
            <a:off x="3010875" y="3525525"/>
            <a:ext cx="2643075" cy="1390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t>F</a:t>
            </a:r>
            <a:r>
              <a:rPr lang="fr"/>
              <a:t>rameworks pour la création d’API</a:t>
            </a:r>
            <a:endParaRPr/>
          </a:p>
        </p:txBody>
      </p:sp>
      <p:pic>
        <p:nvPicPr>
          <p:cNvPr id="320" name="Google Shape;320;p40"/>
          <p:cNvPicPr preferRelativeResize="0"/>
          <p:nvPr/>
        </p:nvPicPr>
        <p:blipFill>
          <a:blip r:embed="rId3">
            <a:alphaModFix/>
          </a:blip>
          <a:stretch>
            <a:fillRect/>
          </a:stretch>
        </p:blipFill>
        <p:spPr>
          <a:xfrm>
            <a:off x="365588" y="1567538"/>
            <a:ext cx="3667125" cy="1247775"/>
          </a:xfrm>
          <a:prstGeom prst="rect">
            <a:avLst/>
          </a:prstGeom>
          <a:noFill/>
          <a:ln>
            <a:noFill/>
          </a:ln>
        </p:spPr>
      </p:pic>
      <p:pic>
        <p:nvPicPr>
          <p:cNvPr id="321" name="Google Shape;321;p40"/>
          <p:cNvPicPr preferRelativeResize="0"/>
          <p:nvPr/>
        </p:nvPicPr>
        <p:blipFill>
          <a:blip r:embed="rId4">
            <a:alphaModFix/>
          </a:blip>
          <a:stretch>
            <a:fillRect/>
          </a:stretch>
        </p:blipFill>
        <p:spPr>
          <a:xfrm>
            <a:off x="4480875" y="1618608"/>
            <a:ext cx="4315276" cy="1145664"/>
          </a:xfrm>
          <a:prstGeom prst="rect">
            <a:avLst/>
          </a:prstGeom>
          <a:noFill/>
          <a:ln>
            <a:noFill/>
          </a:ln>
        </p:spPr>
      </p:pic>
      <p:sp>
        <p:nvSpPr>
          <p:cNvPr id="322" name="Google Shape;322;p40"/>
          <p:cNvSpPr txBox="1"/>
          <p:nvPr/>
        </p:nvSpPr>
        <p:spPr>
          <a:xfrm>
            <a:off x="3505275" y="3075025"/>
            <a:ext cx="15492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Lato"/>
                <a:ea typeface="Lato"/>
                <a:cs typeface="Lato"/>
                <a:sym typeface="Lato"/>
              </a:rPr>
              <a:t>JSON et YAML</a:t>
            </a:r>
            <a:endParaRPr>
              <a:solidFill>
                <a:schemeClr val="lt1"/>
              </a:solidFill>
              <a:latin typeface="Lato"/>
              <a:ea typeface="Lato"/>
              <a:cs typeface="Lato"/>
              <a:sym typeface="Lato"/>
            </a:endParaRPr>
          </a:p>
        </p:txBody>
      </p:sp>
      <p:sp>
        <p:nvSpPr>
          <p:cNvPr id="323" name="Google Shape;323;p40"/>
          <p:cNvSpPr txBox="1"/>
          <p:nvPr/>
        </p:nvSpPr>
        <p:spPr>
          <a:xfrm>
            <a:off x="1242613" y="3616075"/>
            <a:ext cx="1913100" cy="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Lato"/>
                <a:ea typeface="Lato"/>
                <a:cs typeface="Lato"/>
                <a:sym typeface="Lato"/>
              </a:rPr>
              <a:t>Développer l’API </a:t>
            </a:r>
            <a:br>
              <a:rPr lang="fr">
                <a:solidFill>
                  <a:schemeClr val="lt1"/>
                </a:solidFill>
                <a:latin typeface="Lato"/>
                <a:ea typeface="Lato"/>
                <a:cs typeface="Lato"/>
                <a:sym typeface="Lato"/>
              </a:rPr>
            </a:br>
            <a:r>
              <a:rPr lang="fr">
                <a:solidFill>
                  <a:schemeClr val="lt1"/>
                </a:solidFill>
                <a:latin typeface="Lato"/>
                <a:ea typeface="Lato"/>
                <a:cs typeface="Lato"/>
                <a:sym typeface="Lato"/>
              </a:rPr>
              <a:t>Utiliser l’API</a:t>
            </a:r>
            <a:br>
              <a:rPr lang="fr">
                <a:solidFill>
                  <a:schemeClr val="lt1"/>
                </a:solidFill>
                <a:latin typeface="Lato"/>
                <a:ea typeface="Lato"/>
                <a:cs typeface="Lato"/>
                <a:sym typeface="Lato"/>
              </a:rPr>
            </a:br>
            <a:r>
              <a:rPr lang="fr">
                <a:solidFill>
                  <a:schemeClr val="lt1"/>
                </a:solidFill>
                <a:latin typeface="Lato"/>
                <a:ea typeface="Lato"/>
                <a:cs typeface="Lato"/>
                <a:sym typeface="Lato"/>
              </a:rPr>
              <a:t>Documenter l’API</a:t>
            </a:r>
            <a:endParaRPr>
              <a:solidFill>
                <a:schemeClr val="lt1"/>
              </a:solidFill>
              <a:latin typeface="Lato"/>
              <a:ea typeface="Lato"/>
              <a:cs typeface="Lato"/>
              <a:sym typeface="Lato"/>
            </a:endParaRPr>
          </a:p>
        </p:txBody>
      </p:sp>
      <p:sp>
        <p:nvSpPr>
          <p:cNvPr id="324" name="Google Shape;324;p40"/>
          <p:cNvSpPr txBox="1"/>
          <p:nvPr/>
        </p:nvSpPr>
        <p:spPr>
          <a:xfrm>
            <a:off x="5614775" y="3616075"/>
            <a:ext cx="2669100" cy="10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Lato"/>
                <a:ea typeface="Lato"/>
                <a:cs typeface="Lato"/>
                <a:sym typeface="Lato"/>
              </a:rPr>
              <a:t>Synchronisation</a:t>
            </a:r>
            <a:r>
              <a:rPr lang="fr">
                <a:solidFill>
                  <a:schemeClr val="lt1"/>
                </a:solidFill>
                <a:latin typeface="Lato"/>
                <a:ea typeface="Lato"/>
                <a:cs typeface="Lato"/>
                <a:sym typeface="Lato"/>
              </a:rPr>
              <a:t> entre le code et la documentation.</a:t>
            </a:r>
            <a:br>
              <a:rPr lang="fr">
                <a:solidFill>
                  <a:schemeClr val="lt1"/>
                </a:solidFill>
                <a:latin typeface="Lato"/>
                <a:ea typeface="Lato"/>
                <a:cs typeface="Lato"/>
                <a:sym typeface="Lato"/>
              </a:rPr>
            </a:br>
            <a:r>
              <a:rPr lang="fr">
                <a:solidFill>
                  <a:schemeClr val="lt1"/>
                </a:solidFill>
                <a:latin typeface="Lato"/>
                <a:ea typeface="Lato"/>
                <a:cs typeface="Lato"/>
                <a:sym typeface="Lato"/>
              </a:rPr>
              <a:t>U</a:t>
            </a:r>
            <a:r>
              <a:rPr lang="fr">
                <a:solidFill>
                  <a:schemeClr val="lt1"/>
                </a:solidFill>
                <a:latin typeface="Lato"/>
                <a:ea typeface="Lato"/>
                <a:cs typeface="Lato"/>
                <a:sym typeface="Lato"/>
              </a:rPr>
              <a:t>n standard, une interface de description</a:t>
            </a:r>
            <a:endParaRPr>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a:t>
            </a:r>
            <a:r>
              <a:rPr lang="fr"/>
              <a:t>tructure d’un document YAML OpenAPI </a:t>
            </a:r>
            <a:endParaRPr/>
          </a:p>
        </p:txBody>
      </p:sp>
      <p:pic>
        <p:nvPicPr>
          <p:cNvPr id="330" name="Google Shape;330;p41"/>
          <p:cNvPicPr preferRelativeResize="0"/>
          <p:nvPr/>
        </p:nvPicPr>
        <p:blipFill>
          <a:blip r:embed="rId3">
            <a:alphaModFix/>
          </a:blip>
          <a:stretch>
            <a:fillRect/>
          </a:stretch>
        </p:blipFill>
        <p:spPr>
          <a:xfrm>
            <a:off x="1164208" y="1021895"/>
            <a:ext cx="5225925" cy="2258400"/>
          </a:xfrm>
          <a:prstGeom prst="rect">
            <a:avLst/>
          </a:prstGeom>
          <a:noFill/>
          <a:ln>
            <a:noFill/>
          </a:ln>
        </p:spPr>
      </p:pic>
      <p:pic>
        <p:nvPicPr>
          <p:cNvPr id="331" name="Google Shape;331;p41"/>
          <p:cNvPicPr preferRelativeResize="0"/>
          <p:nvPr/>
        </p:nvPicPr>
        <p:blipFill>
          <a:blip r:embed="rId4">
            <a:alphaModFix/>
          </a:blip>
          <a:stretch>
            <a:fillRect/>
          </a:stretch>
        </p:blipFill>
        <p:spPr>
          <a:xfrm>
            <a:off x="1164200" y="3280300"/>
            <a:ext cx="5225926" cy="1505981"/>
          </a:xfrm>
          <a:prstGeom prst="rect">
            <a:avLst/>
          </a:prstGeom>
          <a:noFill/>
          <a:ln>
            <a:noFill/>
          </a:ln>
        </p:spPr>
      </p:pic>
      <p:sp>
        <p:nvSpPr>
          <p:cNvPr id="332" name="Google Shape;332;p41"/>
          <p:cNvSpPr txBox="1"/>
          <p:nvPr/>
        </p:nvSpPr>
        <p:spPr>
          <a:xfrm>
            <a:off x="6597250" y="1388725"/>
            <a:ext cx="22323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Lato"/>
                <a:ea typeface="Lato"/>
                <a:cs typeface="Lato"/>
                <a:sym typeface="Lato"/>
              </a:rPr>
              <a:t>https://editor.swagger.io/</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Intérêts du principe d’API</a:t>
            </a:r>
            <a:endParaRPr/>
          </a:p>
        </p:txBody>
      </p:sp>
      <p:sp>
        <p:nvSpPr>
          <p:cNvPr id="146" name="Google Shape;146;p15"/>
          <p:cNvSpPr txBox="1"/>
          <p:nvPr>
            <p:ph idx="1" type="body"/>
          </p:nvPr>
        </p:nvSpPr>
        <p:spPr>
          <a:xfrm>
            <a:off x="1297500" y="1567550"/>
            <a:ext cx="7038900" cy="305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API = Application Programming Interface (Interface Applicative de Programmation)</a:t>
            </a:r>
            <a:endParaRPr/>
          </a:p>
          <a:p>
            <a:pPr indent="-311150" lvl="0" marL="457200" rtl="0" algn="l">
              <a:spcBef>
                <a:spcPts val="0"/>
              </a:spcBef>
              <a:spcAft>
                <a:spcPts val="0"/>
              </a:spcAft>
              <a:buSzPts val="1300"/>
              <a:buChar char="●"/>
            </a:pPr>
            <a:r>
              <a:rPr lang="fr"/>
              <a:t>Moyen de faire communiquer, d’effectuer des opérations entre deux applications </a:t>
            </a:r>
            <a:endParaRPr/>
          </a:p>
          <a:p>
            <a:pPr indent="-311150" lvl="0" marL="457200" rtl="0" algn="l">
              <a:spcBef>
                <a:spcPts val="0"/>
              </a:spcBef>
              <a:spcAft>
                <a:spcPts val="0"/>
              </a:spcAft>
              <a:buSzPts val="1300"/>
              <a:buChar char="●"/>
            </a:pPr>
            <a:r>
              <a:rPr lang="fr"/>
              <a:t>U</a:t>
            </a:r>
            <a:r>
              <a:rPr lang="fr"/>
              <a:t>ne API est donc une abstraction du service qu’elle propose</a:t>
            </a:r>
            <a:endParaRPr/>
          </a:p>
          <a:p>
            <a:pPr indent="-311150" lvl="0" marL="457200" rtl="0" algn="l">
              <a:spcBef>
                <a:spcPts val="0"/>
              </a:spcBef>
              <a:spcAft>
                <a:spcPts val="0"/>
              </a:spcAft>
              <a:buSzPts val="1300"/>
              <a:buChar char="●"/>
            </a:pPr>
            <a:r>
              <a:rPr lang="fr"/>
              <a:t>Les fonctions prédéfinies dans nos langages de programmation préférés font partie de l’API de ce langage (toString, includes, map…)</a:t>
            </a:r>
            <a:endParaRPr/>
          </a:p>
          <a:p>
            <a:pPr indent="0" lvl="0" marL="0" rtl="0" algn="l">
              <a:spcBef>
                <a:spcPts val="1600"/>
              </a:spcBef>
              <a:spcAft>
                <a:spcPts val="0"/>
              </a:spcAft>
              <a:buNone/>
            </a:pPr>
            <a:r>
              <a:rPr lang="fr"/>
              <a:t>Pour résumer :</a:t>
            </a:r>
            <a:endParaRPr/>
          </a:p>
          <a:p>
            <a:pPr indent="-311150" lvl="0" marL="457200" rtl="0" algn="l">
              <a:spcBef>
                <a:spcPts val="1600"/>
              </a:spcBef>
              <a:spcAft>
                <a:spcPts val="0"/>
              </a:spcAft>
              <a:buSzPts val="1300"/>
              <a:buChar char="●"/>
            </a:pPr>
            <a:r>
              <a:rPr lang="fr"/>
              <a:t>Ne pas réinventer la roue</a:t>
            </a:r>
            <a:endParaRPr/>
          </a:p>
          <a:p>
            <a:pPr indent="-311150" lvl="0" marL="457200" rtl="0" algn="l">
              <a:spcBef>
                <a:spcPts val="0"/>
              </a:spcBef>
              <a:spcAft>
                <a:spcPts val="0"/>
              </a:spcAft>
              <a:buSzPts val="1300"/>
              <a:buChar char="●"/>
            </a:pPr>
            <a:r>
              <a:rPr lang="fr"/>
              <a:t>Gain de temps</a:t>
            </a:r>
            <a:endParaRPr/>
          </a:p>
          <a:p>
            <a:pPr indent="-311150" lvl="0" marL="457200" rtl="0" algn="l">
              <a:spcBef>
                <a:spcPts val="0"/>
              </a:spcBef>
              <a:spcAft>
                <a:spcPts val="0"/>
              </a:spcAft>
              <a:buSzPts val="1300"/>
              <a:buChar char="●"/>
            </a:pPr>
            <a:r>
              <a:rPr lang="fr"/>
              <a:t>Gain d’argent</a:t>
            </a:r>
            <a:endParaRPr/>
          </a:p>
          <a:p>
            <a:pPr indent="-311150" lvl="0" marL="457200" rtl="0" algn="l">
              <a:spcBef>
                <a:spcPts val="0"/>
              </a:spcBef>
              <a:spcAft>
                <a:spcPts val="0"/>
              </a:spcAft>
              <a:buSzPts val="1300"/>
              <a:buChar char="●"/>
            </a:pPr>
            <a:r>
              <a:rPr lang="fr"/>
              <a:t>Utilisation d’algorithmes existants performants</a:t>
            </a:r>
            <a:endParaRPr/>
          </a:p>
          <a:p>
            <a:pPr indent="-311150" lvl="0" marL="457200" rtl="0" algn="l">
              <a:spcBef>
                <a:spcPts val="0"/>
              </a:spcBef>
              <a:spcAft>
                <a:spcPts val="0"/>
              </a:spcAft>
              <a:buSzPts val="1300"/>
              <a:buChar char="●"/>
            </a:pPr>
            <a:r>
              <a:rPr lang="fr"/>
              <a:t>Puissance de calcul à distance (et donc investissement moindre sur place)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2300">
                <a:latin typeface="Arial"/>
                <a:ea typeface="Arial"/>
                <a:cs typeface="Arial"/>
                <a:sym typeface="Arial"/>
              </a:rPr>
              <a:t>Meilleurs frameworks Web pour créer une API Web REST</a:t>
            </a:r>
            <a:endParaRPr b="1" sz="2300">
              <a:latin typeface="Arial"/>
              <a:ea typeface="Arial"/>
              <a:cs typeface="Arial"/>
              <a:sym typeface="Arial"/>
            </a:endParaRPr>
          </a:p>
          <a:p>
            <a:pPr indent="0" lvl="0" marL="0" rtl="0" algn="l">
              <a:lnSpc>
                <a:spcPct val="115000"/>
              </a:lnSpc>
              <a:spcBef>
                <a:spcPts val="2400"/>
              </a:spcBef>
              <a:spcAft>
                <a:spcPts val="0"/>
              </a:spcAft>
              <a:buNone/>
            </a:pPr>
            <a:r>
              <a:t/>
            </a:r>
            <a:endParaRPr b="1" sz="2300">
              <a:latin typeface="Arial"/>
              <a:ea typeface="Arial"/>
              <a:cs typeface="Arial"/>
              <a:sym typeface="Arial"/>
            </a:endParaRPr>
          </a:p>
          <a:p>
            <a:pPr indent="0" lvl="0" marL="0" rtl="0" algn="l">
              <a:spcBef>
                <a:spcPts val="600"/>
              </a:spcBef>
              <a:spcAft>
                <a:spcPts val="0"/>
              </a:spcAft>
              <a:buNone/>
            </a:pPr>
            <a:r>
              <a:t/>
            </a:r>
            <a:endParaRPr/>
          </a:p>
        </p:txBody>
      </p:sp>
      <p:pic>
        <p:nvPicPr>
          <p:cNvPr id="338" name="Google Shape;338;p42"/>
          <p:cNvPicPr preferRelativeResize="0"/>
          <p:nvPr/>
        </p:nvPicPr>
        <p:blipFill>
          <a:blip r:embed="rId3">
            <a:alphaModFix/>
          </a:blip>
          <a:stretch>
            <a:fillRect/>
          </a:stretch>
        </p:blipFill>
        <p:spPr>
          <a:xfrm>
            <a:off x="2006252" y="3808775"/>
            <a:ext cx="1472454" cy="1055725"/>
          </a:xfrm>
          <a:prstGeom prst="rect">
            <a:avLst/>
          </a:prstGeom>
          <a:noFill/>
          <a:ln>
            <a:noFill/>
          </a:ln>
        </p:spPr>
      </p:pic>
      <p:pic>
        <p:nvPicPr>
          <p:cNvPr id="339" name="Google Shape;339;p42"/>
          <p:cNvPicPr preferRelativeResize="0"/>
          <p:nvPr/>
        </p:nvPicPr>
        <p:blipFill>
          <a:blip r:embed="rId4">
            <a:alphaModFix/>
          </a:blip>
          <a:stretch>
            <a:fillRect/>
          </a:stretch>
        </p:blipFill>
        <p:spPr>
          <a:xfrm>
            <a:off x="2111650" y="1590149"/>
            <a:ext cx="1391800" cy="778508"/>
          </a:xfrm>
          <a:prstGeom prst="rect">
            <a:avLst/>
          </a:prstGeom>
          <a:noFill/>
          <a:ln>
            <a:noFill/>
          </a:ln>
        </p:spPr>
      </p:pic>
      <p:pic>
        <p:nvPicPr>
          <p:cNvPr id="340" name="Google Shape;340;p42"/>
          <p:cNvPicPr preferRelativeResize="0"/>
          <p:nvPr/>
        </p:nvPicPr>
        <p:blipFill>
          <a:blip r:embed="rId5">
            <a:alphaModFix/>
          </a:blip>
          <a:stretch>
            <a:fillRect/>
          </a:stretch>
        </p:blipFill>
        <p:spPr>
          <a:xfrm>
            <a:off x="1236575" y="2804600"/>
            <a:ext cx="2884756" cy="739650"/>
          </a:xfrm>
          <a:prstGeom prst="rect">
            <a:avLst/>
          </a:prstGeom>
          <a:noFill/>
          <a:ln>
            <a:noFill/>
          </a:ln>
        </p:spPr>
      </p:pic>
      <p:pic>
        <p:nvPicPr>
          <p:cNvPr id="341" name="Google Shape;341;p42"/>
          <p:cNvPicPr preferRelativeResize="0"/>
          <p:nvPr/>
        </p:nvPicPr>
        <p:blipFill>
          <a:blip r:embed="rId6">
            <a:alphaModFix/>
          </a:blip>
          <a:stretch>
            <a:fillRect/>
          </a:stretch>
        </p:blipFill>
        <p:spPr>
          <a:xfrm>
            <a:off x="4812925" y="1532826"/>
            <a:ext cx="3013580" cy="862850"/>
          </a:xfrm>
          <a:prstGeom prst="rect">
            <a:avLst/>
          </a:prstGeom>
          <a:noFill/>
          <a:ln>
            <a:noFill/>
          </a:ln>
        </p:spPr>
      </p:pic>
      <p:pic>
        <p:nvPicPr>
          <p:cNvPr id="342" name="Google Shape;342;p42"/>
          <p:cNvPicPr preferRelativeResize="0"/>
          <p:nvPr/>
        </p:nvPicPr>
        <p:blipFill>
          <a:blip r:embed="rId7">
            <a:alphaModFix/>
          </a:blip>
          <a:stretch>
            <a:fillRect/>
          </a:stretch>
        </p:blipFill>
        <p:spPr>
          <a:xfrm>
            <a:off x="4567668" y="3574243"/>
            <a:ext cx="1566875" cy="862850"/>
          </a:xfrm>
          <a:prstGeom prst="rect">
            <a:avLst/>
          </a:prstGeom>
          <a:noFill/>
          <a:ln>
            <a:noFill/>
          </a:ln>
        </p:spPr>
      </p:pic>
      <p:pic>
        <p:nvPicPr>
          <p:cNvPr id="343" name="Google Shape;343;p42"/>
          <p:cNvPicPr preferRelativeResize="0"/>
          <p:nvPr/>
        </p:nvPicPr>
        <p:blipFill>
          <a:blip r:embed="rId8">
            <a:alphaModFix/>
          </a:blip>
          <a:stretch>
            <a:fillRect/>
          </a:stretch>
        </p:blipFill>
        <p:spPr>
          <a:xfrm>
            <a:off x="6488175" y="2934650"/>
            <a:ext cx="2003851" cy="122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Histoire du principe d’API</a:t>
            </a:r>
            <a:endParaRPr/>
          </a:p>
          <a:p>
            <a:pPr indent="0" lvl="0" marL="0" rtl="0" algn="l">
              <a:spcBef>
                <a:spcPts val="0"/>
              </a:spcBef>
              <a:spcAft>
                <a:spcPts val="0"/>
              </a:spcAft>
              <a:buNone/>
            </a:pPr>
            <a:r>
              <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1985 Microsoft :</a:t>
            </a:r>
            <a:endParaRPr/>
          </a:p>
          <a:p>
            <a:pPr indent="-298450" lvl="1" marL="914400" rtl="0" algn="l">
              <a:spcBef>
                <a:spcPts val="0"/>
              </a:spcBef>
              <a:spcAft>
                <a:spcPts val="0"/>
              </a:spcAft>
              <a:buSzPts val="1100"/>
              <a:buChar char="○"/>
            </a:pPr>
            <a:r>
              <a:rPr lang="fr"/>
              <a:t>Utilisation d’APIs afin d’unir les développeurs et avoir un avantage compétitif</a:t>
            </a:r>
            <a:endParaRPr/>
          </a:p>
          <a:p>
            <a:pPr indent="-298450" lvl="1" marL="914400" rtl="0" algn="l">
              <a:spcBef>
                <a:spcPts val="0"/>
              </a:spcBef>
              <a:spcAft>
                <a:spcPts val="0"/>
              </a:spcAft>
              <a:buSzPts val="1100"/>
              <a:buChar char="○"/>
            </a:pPr>
            <a:r>
              <a:rPr lang="fr"/>
              <a:t>APIs rendues accessibles aux développeurs extérieurs</a:t>
            </a:r>
            <a:endParaRPr/>
          </a:p>
          <a:p>
            <a:pPr indent="-298450" lvl="2" marL="1371600" rtl="0" algn="l">
              <a:spcBef>
                <a:spcPts val="0"/>
              </a:spcBef>
              <a:spcAft>
                <a:spcPts val="0"/>
              </a:spcAft>
              <a:buSzPts val="1100"/>
              <a:buChar char="■"/>
            </a:pPr>
            <a:r>
              <a:rPr lang="fr"/>
              <a:t>Plus d’utilisateurs puisque plus d’applications disponibles</a:t>
            </a:r>
            <a:endParaRPr/>
          </a:p>
          <a:p>
            <a:pPr indent="-298450" lvl="2" marL="1371600" rtl="0" algn="l">
              <a:spcBef>
                <a:spcPts val="0"/>
              </a:spcBef>
              <a:spcAft>
                <a:spcPts val="0"/>
              </a:spcAft>
              <a:buSzPts val="1100"/>
              <a:buChar char="■"/>
            </a:pPr>
            <a:r>
              <a:rPr lang="fr"/>
              <a:t>Plus de développeurs voulant toucher ces utilisateurs</a:t>
            </a:r>
            <a:endParaRPr/>
          </a:p>
          <a:p>
            <a:pPr indent="-311150" lvl="0" marL="457200" rtl="0" algn="l">
              <a:spcBef>
                <a:spcPts val="0"/>
              </a:spcBef>
              <a:spcAft>
                <a:spcPts val="0"/>
              </a:spcAft>
              <a:buSzPts val="1300"/>
              <a:buChar char="●"/>
            </a:pPr>
            <a:r>
              <a:rPr lang="fr"/>
              <a:t>2000 SalesForce et ses premières APIs web :</a:t>
            </a:r>
            <a:endParaRPr/>
          </a:p>
          <a:p>
            <a:pPr indent="-298450" lvl="1" marL="914400" rtl="0" algn="l">
              <a:spcBef>
                <a:spcPts val="0"/>
              </a:spcBef>
              <a:spcAft>
                <a:spcPts val="0"/>
              </a:spcAft>
              <a:buSzPts val="1100"/>
              <a:buChar char="○"/>
            </a:pPr>
            <a:r>
              <a:rPr lang="fr"/>
              <a:t>Premières APIs en XML afin de partager et synchroniser des données à travers plusieurs applications</a:t>
            </a:r>
            <a:endParaRPr/>
          </a:p>
          <a:p>
            <a:pPr indent="-298450" lvl="1" marL="914400" rtl="0" algn="l">
              <a:spcBef>
                <a:spcPts val="0"/>
              </a:spcBef>
              <a:spcAft>
                <a:spcPts val="0"/>
              </a:spcAft>
              <a:buSzPts val="1100"/>
              <a:buChar char="○"/>
            </a:pPr>
            <a:r>
              <a:rPr lang="fr"/>
              <a:t>SalesForce devient la première solution SaaS (Software as a Service)</a:t>
            </a:r>
            <a:endParaRPr/>
          </a:p>
          <a:p>
            <a:pPr indent="-298450" lvl="1" marL="914400" rtl="0" algn="l">
              <a:spcBef>
                <a:spcPts val="0"/>
              </a:spcBef>
              <a:spcAft>
                <a:spcPts val="0"/>
              </a:spcAft>
              <a:buSzPts val="1100"/>
              <a:buChar char="○"/>
            </a:pPr>
            <a:r>
              <a:rPr lang="fr"/>
              <a:t>API permet d’avoir la puissance de calcul à distance</a:t>
            </a:r>
            <a:endParaRPr/>
          </a:p>
          <a:p>
            <a:pPr indent="-298450" lvl="1" marL="914400" rtl="0" algn="l">
              <a:spcBef>
                <a:spcPts val="0"/>
              </a:spcBef>
              <a:spcAft>
                <a:spcPts val="0"/>
              </a:spcAft>
              <a:buSzPts val="1100"/>
              <a:buChar char="○"/>
            </a:pPr>
            <a:r>
              <a:rPr lang="fr"/>
              <a:t>Levée du besoin d’investir dans un parc informatique sur place important.</a:t>
            </a:r>
            <a:endParaRPr/>
          </a:p>
          <a:p>
            <a:pPr indent="0" lvl="0" marL="0" rtl="0" algn="l">
              <a:spcBef>
                <a:spcPts val="1600"/>
              </a:spcBef>
              <a:spcAft>
                <a:spcPts val="1600"/>
              </a:spcAft>
              <a:buNone/>
            </a:pPr>
            <a:r>
              <a:t/>
            </a:r>
            <a:endParaRPr/>
          </a:p>
        </p:txBody>
      </p:sp>
      <p:pic>
        <p:nvPicPr>
          <p:cNvPr id="153" name="Google Shape;153;p16"/>
          <p:cNvPicPr preferRelativeResize="0"/>
          <p:nvPr/>
        </p:nvPicPr>
        <p:blipFill>
          <a:blip r:embed="rId3">
            <a:alphaModFix/>
          </a:blip>
          <a:stretch>
            <a:fillRect/>
          </a:stretch>
        </p:blipFill>
        <p:spPr>
          <a:xfrm>
            <a:off x="7097250" y="1686903"/>
            <a:ext cx="1974200" cy="884851"/>
          </a:xfrm>
          <a:prstGeom prst="rect">
            <a:avLst/>
          </a:prstGeom>
          <a:noFill/>
          <a:ln>
            <a:noFill/>
          </a:ln>
        </p:spPr>
      </p:pic>
      <p:pic>
        <p:nvPicPr>
          <p:cNvPr id="154" name="Google Shape;154;p16"/>
          <p:cNvPicPr preferRelativeResize="0"/>
          <p:nvPr/>
        </p:nvPicPr>
        <p:blipFill>
          <a:blip r:embed="rId4">
            <a:alphaModFix/>
          </a:blip>
          <a:stretch>
            <a:fillRect/>
          </a:stretch>
        </p:blipFill>
        <p:spPr>
          <a:xfrm>
            <a:off x="7264350" y="3101700"/>
            <a:ext cx="1640000" cy="115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Histoire du principe d’API</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2000 eBay et ses premières APIs web :</a:t>
            </a:r>
            <a:endParaRPr/>
          </a:p>
          <a:p>
            <a:pPr indent="-298450" lvl="1" marL="914400" rtl="0" algn="l">
              <a:spcBef>
                <a:spcPts val="0"/>
              </a:spcBef>
              <a:spcAft>
                <a:spcPts val="0"/>
              </a:spcAft>
              <a:buSzPts val="1100"/>
              <a:buChar char="○"/>
            </a:pPr>
            <a:r>
              <a:rPr lang="fr"/>
              <a:t>Devancé de quelques mois par Salesforce, eBay poursuit des sentiers identiques.</a:t>
            </a:r>
            <a:endParaRPr/>
          </a:p>
          <a:p>
            <a:pPr indent="-298450" lvl="1" marL="914400" rtl="0" algn="l">
              <a:spcBef>
                <a:spcPts val="0"/>
              </a:spcBef>
              <a:spcAft>
                <a:spcPts val="0"/>
              </a:spcAft>
              <a:buSzPts val="1100"/>
              <a:buChar char="○"/>
            </a:pPr>
            <a:r>
              <a:rPr lang="fr"/>
              <a:t>Lancement de ses propres APIs le 20 novembre 2000, alors accessibles à une poignée de partenaires</a:t>
            </a:r>
            <a:endParaRPr/>
          </a:p>
          <a:p>
            <a:pPr indent="-298450" lvl="1" marL="914400" rtl="0" algn="l">
              <a:spcBef>
                <a:spcPts val="0"/>
              </a:spcBef>
              <a:spcAft>
                <a:spcPts val="0"/>
              </a:spcAft>
              <a:buSzPts val="1100"/>
              <a:buChar char="○"/>
            </a:pPr>
            <a:r>
              <a:rPr lang="fr"/>
              <a:t>Le lancement des APIs eBay correspond également à la nécessité de verrouiller et contrôler le nombre croissant d’applications s’appuyant sur le site, avec ou sans autorisation. </a:t>
            </a:r>
            <a:endParaRPr/>
          </a:p>
          <a:p>
            <a:pPr indent="-298450" lvl="1" marL="914400" rtl="0" algn="l">
              <a:spcBef>
                <a:spcPts val="0"/>
              </a:spcBef>
              <a:spcAft>
                <a:spcPts val="0"/>
              </a:spcAft>
              <a:buSzPts val="1100"/>
              <a:buChar char="○"/>
            </a:pPr>
            <a:r>
              <a:rPr lang="fr"/>
              <a:t>Dans cette lancée les nouvelles fonctionnalités permettent également de standardiser la façon qu’auront les applications tierces d’interagir avec l’API eBay.</a:t>
            </a:r>
            <a:endParaRPr/>
          </a:p>
          <a:p>
            <a:pPr indent="-311150" lvl="0" marL="457200" rtl="0" algn="l">
              <a:spcBef>
                <a:spcPts val="0"/>
              </a:spcBef>
              <a:spcAft>
                <a:spcPts val="0"/>
              </a:spcAft>
              <a:buSzPts val="1300"/>
              <a:buChar char="●"/>
            </a:pPr>
            <a:r>
              <a:rPr lang="fr"/>
              <a:t>2004 Flickr première API REST :</a:t>
            </a:r>
            <a:endParaRPr/>
          </a:p>
          <a:p>
            <a:pPr indent="-298450" lvl="1" marL="914400" rtl="0" algn="l">
              <a:spcBef>
                <a:spcPts val="0"/>
              </a:spcBef>
              <a:spcAft>
                <a:spcPts val="0"/>
              </a:spcAft>
              <a:buSzPts val="1100"/>
              <a:buChar char="○"/>
            </a:pPr>
            <a:r>
              <a:rPr lang="fr"/>
              <a:t>Flickr est lancé en février 2004. Six mois plus tard, Flickr lance son API RESTful (un sujet à part entière sur lequel nous allons nous pencher juste après)</a:t>
            </a:r>
            <a:endParaRPr/>
          </a:p>
          <a:p>
            <a:pPr indent="-298450" lvl="1" marL="914400" rtl="0" algn="l">
              <a:spcBef>
                <a:spcPts val="0"/>
              </a:spcBef>
              <a:spcAft>
                <a:spcPts val="0"/>
              </a:spcAft>
              <a:buSzPts val="1100"/>
              <a:buChar char="○"/>
            </a:pPr>
            <a:r>
              <a:rPr lang="fr"/>
              <a:t>Avant il n’y avait pas standard pour faire une API</a:t>
            </a:r>
            <a:endParaRPr/>
          </a:p>
        </p:txBody>
      </p:sp>
      <p:pic>
        <p:nvPicPr>
          <p:cNvPr id="161" name="Google Shape;161;p17"/>
          <p:cNvPicPr preferRelativeResize="0"/>
          <p:nvPr/>
        </p:nvPicPr>
        <p:blipFill>
          <a:blip r:embed="rId3">
            <a:alphaModFix/>
          </a:blip>
          <a:stretch>
            <a:fillRect/>
          </a:stretch>
        </p:blipFill>
        <p:spPr>
          <a:xfrm>
            <a:off x="7746425" y="1821525"/>
            <a:ext cx="1304050" cy="521626"/>
          </a:xfrm>
          <a:prstGeom prst="rect">
            <a:avLst/>
          </a:prstGeom>
          <a:noFill/>
          <a:ln>
            <a:noFill/>
          </a:ln>
        </p:spPr>
      </p:pic>
      <p:pic>
        <p:nvPicPr>
          <p:cNvPr id="162" name="Google Shape;162;p17"/>
          <p:cNvPicPr preferRelativeResize="0"/>
          <p:nvPr/>
        </p:nvPicPr>
        <p:blipFill>
          <a:blip r:embed="rId4">
            <a:alphaModFix/>
          </a:blip>
          <a:stretch>
            <a:fillRect/>
          </a:stretch>
        </p:blipFill>
        <p:spPr>
          <a:xfrm>
            <a:off x="7331771" y="3823901"/>
            <a:ext cx="1718705" cy="52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Histoire du principe d’API</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2006 Amazon, naissance de l’Infrastructure-As-A-Service</a:t>
            </a:r>
            <a:endParaRPr/>
          </a:p>
          <a:p>
            <a:pPr indent="-298450" lvl="1" marL="914400" rtl="0" algn="l">
              <a:spcBef>
                <a:spcPts val="0"/>
              </a:spcBef>
              <a:spcAft>
                <a:spcPts val="0"/>
              </a:spcAft>
              <a:buSzPts val="1100"/>
              <a:buChar char="○"/>
            </a:pPr>
            <a:r>
              <a:rPr lang="fr"/>
              <a:t>Amazon lance la première mise à disposition d’une plate-forme de stockage de données sur le cloud, Amazon S3</a:t>
            </a:r>
            <a:endParaRPr/>
          </a:p>
          <a:p>
            <a:pPr indent="-298450" lvl="1" marL="914400" rtl="0" algn="l">
              <a:spcBef>
                <a:spcPts val="0"/>
              </a:spcBef>
              <a:spcAft>
                <a:spcPts val="0"/>
              </a:spcAft>
              <a:buSzPts val="1100"/>
              <a:buChar char="○"/>
            </a:pPr>
            <a:r>
              <a:rPr lang="fr"/>
              <a:t>S3 : Simple Storage Service, est une API RESTful</a:t>
            </a:r>
            <a:endParaRPr/>
          </a:p>
          <a:p>
            <a:pPr indent="-298450" lvl="1" marL="914400" rtl="0" algn="l">
              <a:spcBef>
                <a:spcPts val="0"/>
              </a:spcBef>
              <a:spcAft>
                <a:spcPts val="0"/>
              </a:spcAft>
              <a:buSzPts val="1100"/>
              <a:buChar char="○"/>
            </a:pPr>
            <a:r>
              <a:rPr lang="fr"/>
              <a:t>Ouverture au cloud computing grâce à son modèle de facturation se basant sur le volume de données échangées</a:t>
            </a:r>
            <a:endParaRPr/>
          </a:p>
          <a:p>
            <a:pPr indent="-298450" lvl="1" marL="914400" rtl="0" algn="l">
              <a:spcBef>
                <a:spcPts val="0"/>
              </a:spcBef>
              <a:spcAft>
                <a:spcPts val="0"/>
              </a:spcAft>
              <a:buSzPts val="1100"/>
              <a:buChar char="○"/>
            </a:pPr>
            <a:r>
              <a:rPr lang="fr"/>
              <a:t>Facebook </a:t>
            </a:r>
            <a:r>
              <a:rPr lang="fr"/>
              <a:t>lance sa propre API REST en 2006</a:t>
            </a:r>
            <a:endParaRPr/>
          </a:p>
          <a:p>
            <a:pPr indent="-311150" lvl="0" marL="457200" rtl="0" algn="l">
              <a:spcBef>
                <a:spcPts val="0"/>
              </a:spcBef>
              <a:spcAft>
                <a:spcPts val="0"/>
              </a:spcAft>
              <a:buSzPts val="1300"/>
              <a:buChar char="●"/>
            </a:pPr>
            <a:r>
              <a:rPr lang="fr"/>
              <a:t>2012 Facebook, propose une alternative aux API REST</a:t>
            </a:r>
            <a:endParaRPr/>
          </a:p>
          <a:p>
            <a:pPr indent="-298450" lvl="1" marL="914400" rtl="0" algn="l">
              <a:spcBef>
                <a:spcPts val="0"/>
              </a:spcBef>
              <a:spcAft>
                <a:spcPts val="0"/>
              </a:spcAft>
              <a:buSzPts val="1100"/>
              <a:buChar char="○"/>
            </a:pPr>
            <a:r>
              <a:rPr lang="fr"/>
              <a:t>GraphQL (pour Graph Query Language, parfois noté GQL) est un langage de requêtes et un environnement d'exécution créé par Facebook</a:t>
            </a:r>
            <a:endParaRPr/>
          </a:p>
          <a:p>
            <a:pPr indent="-298450" lvl="1" marL="914400" rtl="0" algn="l">
              <a:spcBef>
                <a:spcPts val="0"/>
              </a:spcBef>
              <a:spcAft>
                <a:spcPts val="0"/>
              </a:spcAft>
              <a:buSzPts val="1100"/>
              <a:buChar char="○"/>
            </a:pPr>
            <a:r>
              <a:rPr lang="fr"/>
              <a:t>Alternative aux APIs REST</a:t>
            </a:r>
            <a:endParaRPr/>
          </a:p>
          <a:p>
            <a:pPr indent="-298450" lvl="1" marL="914400" rtl="0" algn="l">
              <a:spcBef>
                <a:spcPts val="0"/>
              </a:spcBef>
              <a:spcAft>
                <a:spcPts val="0"/>
              </a:spcAft>
              <a:buSzPts val="1100"/>
              <a:buChar char="○"/>
            </a:pPr>
            <a:r>
              <a:rPr lang="fr"/>
              <a:t>Depuis 2019 GQL est devenu le </a:t>
            </a:r>
            <a:r>
              <a:rPr lang="fr"/>
              <a:t>langage</a:t>
            </a:r>
            <a:r>
              <a:rPr lang="fr"/>
              <a:t> de requêtes standard pour les bases de données orientées graphes</a:t>
            </a:r>
            <a:endParaRPr/>
          </a:p>
        </p:txBody>
      </p:sp>
      <p:pic>
        <p:nvPicPr>
          <p:cNvPr id="169" name="Google Shape;169;p18"/>
          <p:cNvPicPr preferRelativeResize="0"/>
          <p:nvPr/>
        </p:nvPicPr>
        <p:blipFill>
          <a:blip r:embed="rId3">
            <a:alphaModFix/>
          </a:blip>
          <a:stretch>
            <a:fillRect/>
          </a:stretch>
        </p:blipFill>
        <p:spPr>
          <a:xfrm>
            <a:off x="7068475" y="1271427"/>
            <a:ext cx="1935301" cy="704925"/>
          </a:xfrm>
          <a:prstGeom prst="rect">
            <a:avLst/>
          </a:prstGeom>
          <a:noFill/>
          <a:ln>
            <a:noFill/>
          </a:ln>
        </p:spPr>
      </p:pic>
      <p:pic>
        <p:nvPicPr>
          <p:cNvPr id="170" name="Google Shape;170;p18"/>
          <p:cNvPicPr preferRelativeResize="0"/>
          <p:nvPr/>
        </p:nvPicPr>
        <p:blipFill>
          <a:blip r:embed="rId4">
            <a:alphaModFix/>
          </a:blip>
          <a:stretch>
            <a:fillRect/>
          </a:stretch>
        </p:blipFill>
        <p:spPr>
          <a:xfrm>
            <a:off x="7873400" y="3130324"/>
            <a:ext cx="1130375" cy="113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GraphQL</a:t>
            </a:r>
            <a:endParaRPr/>
          </a:p>
        </p:txBody>
      </p:sp>
      <p:pic>
        <p:nvPicPr>
          <p:cNvPr id="176" name="Google Shape;176;p19"/>
          <p:cNvPicPr preferRelativeResize="0"/>
          <p:nvPr/>
        </p:nvPicPr>
        <p:blipFill>
          <a:blip r:embed="rId3">
            <a:alphaModFix/>
          </a:blip>
          <a:stretch>
            <a:fillRect/>
          </a:stretch>
        </p:blipFill>
        <p:spPr>
          <a:xfrm>
            <a:off x="364275" y="3201700"/>
            <a:ext cx="5506142" cy="174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GraphQL</a:t>
            </a:r>
            <a:endParaRPr/>
          </a:p>
        </p:txBody>
      </p:sp>
      <p:sp>
        <p:nvSpPr>
          <p:cNvPr id="182" name="Google Shape;182;p20"/>
          <p:cNvSpPr txBox="1"/>
          <p:nvPr>
            <p:ph idx="1" type="body"/>
          </p:nvPr>
        </p:nvSpPr>
        <p:spPr>
          <a:xfrm>
            <a:off x="1297500" y="1567550"/>
            <a:ext cx="7038900" cy="31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a:t>
            </a:r>
            <a:r>
              <a:rPr lang="fr"/>
              <a:t>ne API GraphQL permet de récupérer des données en fonction de la requête client :</a:t>
            </a:r>
            <a:endParaRPr/>
          </a:p>
          <a:p>
            <a:pPr indent="0" lvl="0" marL="0" rtl="0" algn="l">
              <a:spcBef>
                <a:spcPts val="1600"/>
              </a:spcBef>
              <a:spcAft>
                <a:spcPts val="0"/>
              </a:spcAft>
              <a:buNone/>
            </a:pPr>
            <a:r>
              <a:rPr lang="fr"/>
              <a:t>    • La syntaxe GraphQL est inspirée du JSON</a:t>
            </a:r>
            <a:endParaRPr/>
          </a:p>
          <a:p>
            <a:pPr indent="0" lvl="0" marL="0" rtl="0" algn="l">
              <a:spcBef>
                <a:spcPts val="1600"/>
              </a:spcBef>
              <a:spcAft>
                <a:spcPts val="0"/>
              </a:spcAft>
              <a:buNone/>
            </a:pPr>
            <a:r>
              <a:rPr lang="fr"/>
              <a:t>Toute information qu’on peut récupérer est définie par un Objet, ainsi chaque requête possible doit être prédéfinie et préciser quel objet elle va renvoyer. </a:t>
            </a:r>
            <a:endParaRPr/>
          </a:p>
          <a:p>
            <a:pPr indent="0" lvl="0" marL="0" rtl="0" algn="l">
              <a:spcBef>
                <a:spcPts val="1600"/>
              </a:spcBef>
              <a:spcAft>
                <a:spcPts val="0"/>
              </a:spcAft>
              <a:buNone/>
            </a:pPr>
            <a:r>
              <a:rPr lang="fr"/>
              <a:t>Exemple d’un Objet à </a:t>
            </a:r>
            <a:r>
              <a:rPr lang="fr"/>
              <a:t>récupérer</a:t>
            </a:r>
            <a:r>
              <a:rPr lang="fr"/>
              <a:t>: </a:t>
            </a:r>
            <a:endParaRPr/>
          </a:p>
          <a:p>
            <a:pPr indent="0" lvl="0" marL="0" rtl="0" algn="l">
              <a:lnSpc>
                <a:spcPct val="135714"/>
              </a:lnSpc>
              <a:spcBef>
                <a:spcPts val="1600"/>
              </a:spcBef>
              <a:spcAft>
                <a:spcPts val="0"/>
              </a:spcAft>
              <a:buNone/>
            </a:pPr>
            <a:r>
              <a:rPr lang="fr" sz="1050">
                <a:solidFill>
                  <a:srgbClr val="D9D7CE"/>
                </a:solidFill>
                <a:highlight>
                  <a:srgbClr val="212733"/>
                </a:highlight>
                <a:latin typeface="Courier New"/>
                <a:ea typeface="Courier New"/>
                <a:cs typeface="Courier New"/>
                <a:sym typeface="Courier New"/>
              </a:rPr>
              <a:t>product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id</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name</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price</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endParaRPr sz="1050">
              <a:solidFill>
                <a:srgbClr val="D9D7CE"/>
              </a:solidFill>
              <a:highlight>
                <a:srgbClr val="212733"/>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83" name="Google Shape;183;p20"/>
          <p:cNvPicPr preferRelativeResize="0"/>
          <p:nvPr/>
        </p:nvPicPr>
        <p:blipFill>
          <a:blip r:embed="rId3">
            <a:alphaModFix/>
          </a:blip>
          <a:stretch>
            <a:fillRect/>
          </a:stretch>
        </p:blipFill>
        <p:spPr>
          <a:xfrm>
            <a:off x="6541150" y="194250"/>
            <a:ext cx="1037400" cy="103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GraphQL</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Afin d’assurer une cohérence dans le typage des données, et d’avoir un Objet valide et requêtable, il faut définir son type :</a:t>
            </a:r>
            <a:endParaRPr/>
          </a:p>
          <a:p>
            <a:pPr indent="0" lvl="0" marL="0" rtl="0" algn="l">
              <a:lnSpc>
                <a:spcPct val="135714"/>
              </a:lnSpc>
              <a:spcBef>
                <a:spcPts val="1600"/>
              </a:spcBef>
              <a:spcAft>
                <a:spcPts val="0"/>
              </a:spcAft>
              <a:buNone/>
            </a:pPr>
            <a:r>
              <a:rPr lang="fr" sz="1050">
                <a:solidFill>
                  <a:srgbClr val="D9D7CE"/>
                </a:solidFill>
                <a:highlight>
                  <a:srgbClr val="212733"/>
                </a:highlight>
                <a:latin typeface="Courier New"/>
                <a:ea typeface="Courier New"/>
                <a:cs typeface="Courier New"/>
                <a:sym typeface="Courier New"/>
              </a:rPr>
              <a:t>type Product {</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id</a:t>
            </a: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Int!</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name:</a:t>
            </a: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String</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weight:</a:t>
            </a: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Float</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price:</a:t>
            </a:r>
            <a:r>
              <a:rPr lang="fr" sz="1050">
                <a:solidFill>
                  <a:srgbClr val="D9D7CE"/>
                </a:solidFill>
                <a:highlight>
                  <a:srgbClr val="212733"/>
                </a:highlight>
                <a:latin typeface="Courier New"/>
                <a:ea typeface="Courier New"/>
                <a:cs typeface="Courier New"/>
                <a:sym typeface="Courier New"/>
              </a:rPr>
              <a:t> </a:t>
            </a:r>
            <a:r>
              <a:rPr lang="fr" sz="1050">
                <a:solidFill>
                  <a:srgbClr val="FF3333"/>
                </a:solidFill>
                <a:highlight>
                  <a:srgbClr val="212733"/>
                </a:highlight>
                <a:latin typeface="Courier New"/>
                <a:ea typeface="Courier New"/>
                <a:cs typeface="Courier New"/>
                <a:sym typeface="Courier New"/>
              </a:rPr>
              <a:t>Float</a:t>
            </a:r>
            <a:endParaRPr sz="1050">
              <a:solidFill>
                <a:srgbClr val="FF3333"/>
              </a:solidFill>
              <a:highlight>
                <a:srgbClr val="2127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fr" sz="1050">
                <a:solidFill>
                  <a:srgbClr val="D9D7CE"/>
                </a:solidFill>
                <a:highlight>
                  <a:srgbClr val="212733"/>
                </a:highlight>
                <a:latin typeface="Courier New"/>
                <a:ea typeface="Courier New"/>
                <a:cs typeface="Courier New"/>
                <a:sym typeface="Courier New"/>
              </a:rPr>
              <a:t>}</a:t>
            </a:r>
            <a:endParaRPr sz="1050">
              <a:solidFill>
                <a:srgbClr val="D9D7CE"/>
              </a:solidFill>
              <a:highlight>
                <a:srgbClr val="212733"/>
              </a:highlight>
              <a:latin typeface="Courier New"/>
              <a:ea typeface="Courier New"/>
              <a:cs typeface="Courier New"/>
              <a:sym typeface="Courier New"/>
            </a:endParaRPr>
          </a:p>
          <a:p>
            <a:pPr indent="0" lvl="0" marL="0" rtl="0" algn="l">
              <a:spcBef>
                <a:spcPts val="0"/>
              </a:spcBef>
              <a:spcAft>
                <a:spcPts val="0"/>
              </a:spcAft>
              <a:buNone/>
            </a:pPr>
            <a:r>
              <a:rPr lang="fr"/>
              <a:t>On remarquera la présence de l’attribut </a:t>
            </a:r>
            <a:r>
              <a:rPr lang="fr" sz="1050">
                <a:solidFill>
                  <a:srgbClr val="FF3333"/>
                </a:solidFill>
                <a:highlight>
                  <a:srgbClr val="212733"/>
                </a:highlight>
                <a:latin typeface="Courier New"/>
                <a:ea typeface="Courier New"/>
                <a:cs typeface="Courier New"/>
                <a:sym typeface="Courier New"/>
              </a:rPr>
              <a:t>weight</a:t>
            </a:r>
            <a:r>
              <a:rPr lang="fr"/>
              <a:t> qui est déclaré mais qui n’est pas nécessairement requêté.</a:t>
            </a:r>
            <a:endParaRPr sz="1050">
              <a:solidFill>
                <a:srgbClr val="D9D7CE"/>
              </a:solidFill>
              <a:highlight>
                <a:srgbClr val="212733"/>
              </a:highlight>
              <a:latin typeface="Courier New"/>
              <a:ea typeface="Courier New"/>
              <a:cs typeface="Courier New"/>
              <a:sym typeface="Courier New"/>
            </a:endParaRPr>
          </a:p>
          <a:p>
            <a:pPr indent="0" lvl="0" marL="0" rtl="0" algn="l">
              <a:lnSpc>
                <a:spcPct val="135714"/>
              </a:lnSpc>
              <a:spcBef>
                <a:spcPts val="1600"/>
              </a:spcBef>
              <a:spcAft>
                <a:spcPts val="0"/>
              </a:spcAft>
              <a:buNone/>
            </a:pPr>
            <a:r>
              <a:t/>
            </a:r>
            <a:endParaRPr sz="1050">
              <a:solidFill>
                <a:srgbClr val="D9D7CE"/>
              </a:solidFill>
              <a:highlight>
                <a:srgbClr val="212733"/>
              </a:highlight>
              <a:latin typeface="Courier New"/>
              <a:ea typeface="Courier New"/>
              <a:cs typeface="Courier New"/>
              <a:sym typeface="Courier New"/>
            </a:endParaRPr>
          </a:p>
        </p:txBody>
      </p:sp>
      <p:pic>
        <p:nvPicPr>
          <p:cNvPr id="190" name="Google Shape;190;p21"/>
          <p:cNvPicPr preferRelativeResize="0"/>
          <p:nvPr/>
        </p:nvPicPr>
        <p:blipFill>
          <a:blip r:embed="rId3">
            <a:alphaModFix/>
          </a:blip>
          <a:stretch>
            <a:fillRect/>
          </a:stretch>
        </p:blipFill>
        <p:spPr>
          <a:xfrm>
            <a:off x="6541150" y="194250"/>
            <a:ext cx="1037400" cy="103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