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40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57" d="100"/>
          <a:sy n="57" d="100"/>
        </p:scale>
        <p:origin x="1076" y="48"/>
      </p:cViewPr>
      <p:guideLst>
        <p:guide orient="horz" pos="2185"/>
        <p:guide pos="40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image" Target="../media/image3.png"/><Relationship Id="rId13" Type="http://schemas.openxmlformats.org/officeDocument/2006/relationships/tags" Target="../tags/tag12.xml"/><Relationship Id="rId12" Type="http://schemas.openxmlformats.org/officeDocument/2006/relationships/image" Target="../media/image2.jpe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image" Target="../media/image3.png"/><Relationship Id="rId11" Type="http://schemas.openxmlformats.org/officeDocument/2006/relationships/tags" Target="../tags/tag26.xml"/><Relationship Id="rId10" Type="http://schemas.openxmlformats.org/officeDocument/2006/relationships/image" Target="../media/image2.jpe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image" Target="../media/image3.png"/><Relationship Id="rId11" Type="http://schemas.openxmlformats.org/officeDocument/2006/relationships/tags" Target="../tags/tag39.xml"/><Relationship Id="rId10" Type="http://schemas.openxmlformats.org/officeDocument/2006/relationships/image" Target="../media/image2.jpeg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9810" y="1043940"/>
            <a:ext cx="111721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内源性注意</a:t>
            </a:r>
            <a:r>
              <a:rPr lang="en-US" altLang="zh-CN" sz="3200" dirty="0"/>
              <a:t> X </a:t>
            </a:r>
            <a:r>
              <a:rPr lang="zh-CN" altLang="en-US" sz="3200" dirty="0"/>
              <a:t>外源性注意（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r>
              <a:rPr lang="zh-CN" altLang="en-US" sz="3200" dirty="0"/>
              <a:t>掩蔽</a:t>
            </a:r>
            <a:r>
              <a:rPr lang="en-US" altLang="zh-CN" sz="3200" dirty="0"/>
              <a:t> X </a:t>
            </a:r>
            <a:r>
              <a:rPr lang="zh-CN" altLang="en-US" sz="3200" dirty="0"/>
              <a:t>不掩蔽</a:t>
            </a:r>
            <a:r>
              <a:rPr lang="en-US" altLang="zh-CN" sz="3200" dirty="0"/>
              <a:t>||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r>
              <a:rPr lang="zh-CN" altLang="en-US" sz="3200" dirty="0"/>
              <a:t>刺激与注意是否出现在同侧（同侧</a:t>
            </a:r>
            <a:r>
              <a:rPr lang="en-US" altLang="zh-CN" sz="3200" dirty="0"/>
              <a:t>80%</a:t>
            </a:r>
            <a:r>
              <a:rPr lang="zh-CN" altLang="en-US" sz="3200" dirty="0"/>
              <a:t>，异侧</a:t>
            </a:r>
            <a:r>
              <a:rPr lang="en-US" altLang="zh-CN" sz="3200" dirty="0"/>
              <a:t>20%</a:t>
            </a:r>
            <a:r>
              <a:rPr lang="zh-CN" altLang="en-US" sz="3200" dirty="0"/>
              <a:t>）</a:t>
            </a:r>
            <a:r>
              <a:rPr lang="en-US" altLang="zh-CN" sz="3200" dirty="0"/>
              <a:t>  </a:t>
            </a:r>
            <a:endParaRPr lang="zh-CN" altLang="en-US" sz="3200" dirty="0"/>
          </a:p>
          <a:p>
            <a:r>
              <a:rPr lang="zh-CN" altLang="en-US" sz="3200" dirty="0"/>
              <a:t>刺激：光栅（左倾</a:t>
            </a:r>
            <a:r>
              <a:rPr lang="en-US" altLang="zh-CN" sz="3200" dirty="0"/>
              <a:t>45</a:t>
            </a:r>
            <a:r>
              <a:rPr lang="zh-CN" altLang="en-US" sz="3200" dirty="0"/>
              <a:t>度</a:t>
            </a:r>
            <a:r>
              <a:rPr lang="en-US" altLang="zh-CN" sz="3200" dirty="0"/>
              <a:t> X </a:t>
            </a:r>
            <a:r>
              <a:rPr lang="zh-CN" altLang="en-US" sz="3200" dirty="0"/>
              <a:t>右倾</a:t>
            </a:r>
            <a:r>
              <a:rPr lang="en-US" altLang="zh-CN" sz="3200" dirty="0"/>
              <a:t>45</a:t>
            </a:r>
            <a:r>
              <a:rPr lang="zh-CN" altLang="en-US" sz="3200" dirty="0"/>
              <a:t>度）左右</a:t>
            </a:r>
            <a:r>
              <a:rPr lang="en-US" altLang="zh-CN" sz="3200" dirty="0"/>
              <a:t> </a:t>
            </a:r>
            <a:r>
              <a:rPr lang="zh-CN" altLang="en-US" sz="3200" dirty="0"/>
              <a:t>左左</a:t>
            </a:r>
            <a:r>
              <a:rPr lang="en-US" altLang="zh-CN" sz="3200" dirty="0"/>
              <a:t> </a:t>
            </a:r>
            <a:r>
              <a:rPr lang="zh-CN" altLang="en-US" sz="3200" dirty="0"/>
              <a:t>右左</a:t>
            </a:r>
            <a:r>
              <a:rPr lang="en-US" altLang="zh-CN" sz="3200" dirty="0"/>
              <a:t> </a:t>
            </a:r>
            <a:r>
              <a:rPr lang="zh-CN" altLang="en-US" sz="3200" dirty="0"/>
              <a:t>右右</a:t>
            </a:r>
            <a:r>
              <a:rPr lang="en-US" altLang="zh-CN" sz="3200" dirty="0"/>
              <a:t> </a:t>
            </a:r>
            <a:endParaRPr lang="en-US" altLang="zh-CN" sz="3200" dirty="0"/>
          </a:p>
          <a:p>
            <a:r>
              <a:rPr lang="zh-CN" altLang="en-US" sz="3200" dirty="0"/>
              <a:t>被试内平衡（随机）</a:t>
            </a:r>
            <a:r>
              <a:rPr lang="en-US" altLang="zh-CN" sz="3200" dirty="0"/>
              <a:t>   </a:t>
            </a:r>
            <a:br>
              <a:rPr lang="en-US" altLang="zh-CN" sz="3200" dirty="0"/>
            </a:br>
            <a:r>
              <a:rPr lang="en-US" altLang="zh-CN" sz="3200" dirty="0"/>
              <a:t> 2*2*4*30=480 </a:t>
            </a:r>
            <a:r>
              <a:rPr lang="zh-CN" altLang="en-US" sz="3200" dirty="0"/>
              <a:t>试次</a:t>
            </a:r>
            <a:endParaRPr lang="zh-CN" altLang="en-US" sz="3200" dirty="0"/>
          </a:p>
          <a:p>
            <a:endParaRPr lang="zh-CN" altLang="en-US" sz="3200" dirty="0"/>
          </a:p>
          <a:p>
            <a:r>
              <a:rPr lang="zh-CN" altLang="en-US" sz="3200" dirty="0"/>
              <a:t>被试判断后一光栅刺激的朝向是否与前一刺激一致</a:t>
            </a:r>
            <a:endParaRPr lang="zh-CN" altLang="en-US" sz="3200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34010"/>
            <a:ext cx="10515600" cy="58432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单次试验流程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u="sng" dirty="0"/>
              <a:t>quest</a:t>
            </a:r>
            <a:r>
              <a:rPr lang="zh-CN" altLang="en-US" u="sng" dirty="0"/>
              <a:t>测阈限</a:t>
            </a:r>
            <a:r>
              <a:rPr lang="zh-CN" altLang="en-US" dirty="0"/>
              <a:t>，确定光栅呈现时间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）屏幕中央呈现注视点（</a:t>
            </a:r>
            <a:r>
              <a:rPr lang="en-US" altLang="zh-CN" dirty="0"/>
              <a:t>300ms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）空屏（</a:t>
            </a:r>
            <a:r>
              <a:rPr lang="en-US" altLang="zh-CN" dirty="0"/>
              <a:t>400ms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）内源性刺激</a:t>
            </a:r>
            <a:r>
              <a:rPr lang="en-US" altLang="zh-CN" dirty="0"/>
              <a:t>/</a:t>
            </a:r>
            <a:r>
              <a:rPr lang="zh-CN" altLang="en-US" dirty="0"/>
              <a:t>外源性刺激提示（</a:t>
            </a:r>
            <a:r>
              <a:rPr lang="en-US" altLang="zh-CN" dirty="0"/>
              <a:t>200ms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）空屏（</a:t>
            </a:r>
            <a:r>
              <a:rPr lang="en-US" altLang="zh-CN" dirty="0"/>
              <a:t>400ms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）启动刺激（按照阈限）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）掩蔽刺激（</a:t>
            </a:r>
            <a:r>
              <a:rPr lang="en-US" altLang="zh-CN" dirty="0"/>
              <a:t>300ms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）测试刺激（直到被试做出反应，测反应时和是否击中）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34010"/>
            <a:ext cx="10515600" cy="58432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预实验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QUEST</a:t>
            </a:r>
            <a:r>
              <a:rPr lang="zh-CN" altLang="en-US" dirty="0"/>
              <a:t>法测定阈限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怎么测定</a:t>
            </a:r>
            <a:r>
              <a:rPr lang="en-US" altLang="zh-CN" dirty="0"/>
              <a:t> </a:t>
            </a:r>
            <a:r>
              <a:rPr lang="zh-CN" altLang="en-US" dirty="0"/>
              <a:t>比较看是否能辨别字义（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无意识作用的不同阶段如何与心理物理学结合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 flipV="1">
            <a:off x="5419725" y="6614795"/>
            <a:ext cx="75600" cy="3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1200000" lon="1800000" rev="0"/>
            </a:camera>
            <a:lightRig rig="threePt" dir="t">
              <a:rot lat="0" lon="0" rev="12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555750" y="4159250"/>
            <a:ext cx="9833610" cy="110426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15" y="2792095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注视点</a:t>
            </a:r>
            <a:endParaRPr lang="zh-CN" altLang="en-US" sz="2400"/>
          </a:p>
        </p:txBody>
      </p:sp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2049145" y="2487295"/>
            <a:ext cx="1499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线索</a:t>
            </a:r>
            <a:r>
              <a:rPr lang="zh-CN" altLang="en-US" sz="2400"/>
              <a:t>提示</a:t>
            </a:r>
            <a:endParaRPr lang="zh-CN" altLang="en-US" sz="2400"/>
          </a:p>
        </p:txBody>
      </p:sp>
      <p:sp>
        <p:nvSpPr>
          <p:cNvPr id="35" name="文本框 34"/>
          <p:cNvSpPr txBox="1"/>
          <p:nvPr>
            <p:custDataLst>
              <p:tags r:id="rId2"/>
            </p:custDataLst>
          </p:nvPr>
        </p:nvSpPr>
        <p:spPr>
          <a:xfrm>
            <a:off x="3796030" y="2160270"/>
            <a:ext cx="1741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视觉</a:t>
            </a:r>
            <a:r>
              <a:rPr lang="zh-CN" altLang="en-US" sz="2400"/>
              <a:t>掩蔽</a:t>
            </a:r>
            <a:endParaRPr lang="zh-CN" altLang="en-US" sz="2400"/>
          </a:p>
        </p:txBody>
      </p:sp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5435600" y="2033270"/>
            <a:ext cx="174117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光栅刺激</a:t>
            </a:r>
            <a:endParaRPr lang="en-US" altLang="zh-CN" sz="2400"/>
          </a:p>
        </p:txBody>
      </p:sp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2571115" y="5321935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300ms</a:t>
            </a:r>
            <a:endParaRPr lang="en-US" altLang="zh-CN" sz="2400"/>
          </a:p>
        </p:txBody>
      </p:sp>
      <p:sp>
        <p:nvSpPr>
          <p:cNvPr id="39" name="文本框 38"/>
          <p:cNvSpPr txBox="1"/>
          <p:nvPr>
            <p:custDataLst>
              <p:tags r:id="rId5"/>
            </p:custDataLst>
          </p:nvPr>
        </p:nvSpPr>
        <p:spPr>
          <a:xfrm>
            <a:off x="4526915" y="5036185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300ms</a:t>
            </a:r>
            <a:endParaRPr lang="en-US" altLang="zh-CN" sz="2400"/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7244715" y="1796415"/>
            <a:ext cx="1537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视觉</a:t>
            </a:r>
            <a:r>
              <a:rPr lang="zh-CN" altLang="en-US" sz="2400"/>
              <a:t>掩蔽</a:t>
            </a:r>
            <a:endParaRPr lang="zh-CN" altLang="en-US" sz="2400"/>
          </a:p>
        </p:txBody>
      </p:sp>
      <p:sp>
        <p:nvSpPr>
          <p:cNvPr id="44" name="文本框 43"/>
          <p:cNvSpPr txBox="1"/>
          <p:nvPr>
            <p:custDataLst>
              <p:tags r:id="rId7"/>
            </p:custDataLst>
          </p:nvPr>
        </p:nvSpPr>
        <p:spPr>
          <a:xfrm>
            <a:off x="6368415" y="4855845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</a:t>
            </a:r>
            <a:r>
              <a:rPr lang="en-US" altLang="zh-CN" sz="2400"/>
              <a:t>ms</a:t>
            </a:r>
            <a:endParaRPr lang="en-US" altLang="zh-CN" sz="2400"/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9667875" y="4495165"/>
            <a:ext cx="1054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300ms</a:t>
            </a:r>
            <a:endParaRPr lang="en-US" altLang="zh-CN" sz="2400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8108315" y="4701540"/>
            <a:ext cx="130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100ms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7702550" y="2889250"/>
            <a:ext cx="2680970" cy="1339850"/>
            <a:chOff x="12010" y="4150"/>
            <a:chExt cx="4222" cy="2110"/>
          </a:xfrm>
        </p:grpSpPr>
        <p:sp>
          <p:nvSpPr>
            <p:cNvPr id="15" name="矩形 14"/>
            <p:cNvSpPr/>
            <p:nvPr>
              <p:custDataLst>
                <p:tags r:id="rId10"/>
              </p:custDataLst>
            </p:nvPr>
          </p:nvSpPr>
          <p:spPr>
            <a:xfrm>
              <a:off x="12010" y="4150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11"/>
              </p:custDataLst>
            </p:nvPr>
          </p:nvSpPr>
          <p:spPr>
            <a:xfrm>
              <a:off x="14522" y="4802"/>
              <a:ext cx="1089" cy="1139"/>
            </a:xfrm>
            <a:prstGeom prst="ellipse">
              <a:avLst/>
            </a:prstGeom>
            <a:blipFill rotWithShape="1">
              <a:blip r:embed="rId1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137275" y="3088640"/>
            <a:ext cx="2680970" cy="1339850"/>
            <a:chOff x="9385" y="4444"/>
            <a:chExt cx="4222" cy="2110"/>
          </a:xfrm>
        </p:grpSpPr>
        <p:sp>
          <p:nvSpPr>
            <p:cNvPr id="13" name="矩形 12"/>
            <p:cNvSpPr/>
            <p:nvPr>
              <p:custDataLst>
                <p:tags r:id="rId13"/>
              </p:custDataLst>
            </p:nvPr>
          </p:nvSpPr>
          <p:spPr>
            <a:xfrm>
              <a:off x="9385" y="4444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7" name="图片 16" descr="光栅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692" y="4976"/>
              <a:ext cx="1293" cy="1336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4498975" y="3274695"/>
            <a:ext cx="2680970" cy="1339850"/>
            <a:chOff x="7085" y="4637"/>
            <a:chExt cx="4222" cy="2110"/>
          </a:xfrm>
        </p:grpSpPr>
        <p:sp>
          <p:nvSpPr>
            <p:cNvPr id="41" name="矩形 40"/>
            <p:cNvSpPr/>
            <p:nvPr>
              <p:custDataLst>
                <p:tags r:id="rId15"/>
              </p:custDataLst>
            </p:nvPr>
          </p:nvSpPr>
          <p:spPr>
            <a:xfrm>
              <a:off x="7085" y="4637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16"/>
              </p:custDataLst>
            </p:nvPr>
          </p:nvSpPr>
          <p:spPr>
            <a:xfrm>
              <a:off x="9505" y="5327"/>
              <a:ext cx="1089" cy="1139"/>
            </a:xfrm>
            <a:prstGeom prst="ellipse">
              <a:avLst/>
            </a:prstGeom>
            <a:blipFill rotWithShape="1">
              <a:blip r:embed="rId1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678430" y="3468370"/>
            <a:ext cx="2680970" cy="1339850"/>
            <a:chOff x="4218" y="5382"/>
            <a:chExt cx="4222" cy="2110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4218" y="5382"/>
              <a:ext cx="4222" cy="2110"/>
              <a:chOff x="1423" y="4788"/>
              <a:chExt cx="4222" cy="2110"/>
            </a:xfrm>
            <a:scene3d>
              <a:camera prst="orthographicFront">
                <a:rot lat="1200000" lon="1800000" rev="0"/>
              </a:camera>
              <a:lightRig rig="threePt" dir="t"/>
            </a:scene3d>
          </p:grpSpPr>
          <p:sp>
            <p:nvSpPr>
              <p:cNvPr id="9" name="矩形 8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23" y="4788"/>
                <a:ext cx="4222" cy="211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222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加号 9"/>
              <p:cNvSpPr/>
              <p:nvPr>
                <p:custDataLst>
                  <p:tags r:id="rId18"/>
                </p:custDataLst>
              </p:nvPr>
            </p:nvSpPr>
            <p:spPr>
              <a:xfrm>
                <a:off x="3392" y="5702"/>
                <a:ext cx="283" cy="283"/>
              </a:xfrm>
              <a:prstGeom prst="mathPlus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 rot="420000">
              <a:off x="6899" y="6104"/>
              <a:ext cx="926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200"/>
                <a:t>-&gt;</a:t>
              </a:r>
              <a:endParaRPr lang="zh-CN" altLang="en-US" sz="3200"/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976630" y="3683000"/>
            <a:ext cx="2680970" cy="1339850"/>
            <a:chOff x="1423" y="4788"/>
            <a:chExt cx="4222" cy="2110"/>
          </a:xfrm>
          <a:scene3d>
            <a:camera prst="orthographicFront">
              <a:rot lat="1200000" lon="18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1423" y="4788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加号 5"/>
            <p:cNvSpPr/>
            <p:nvPr/>
          </p:nvSpPr>
          <p:spPr>
            <a:xfrm>
              <a:off x="3392" y="5702"/>
              <a:ext cx="283" cy="283"/>
            </a:xfrm>
            <a:prstGeom prst="mathPlus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 flipV="1">
            <a:off x="5419725" y="6614795"/>
            <a:ext cx="75600" cy="3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1200000" lon="1800000" rev="0"/>
            </a:camera>
            <a:lightRig rig="threePt" dir="t">
              <a:rot lat="0" lon="0" rev="12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68880" y="3790950"/>
            <a:ext cx="8314055" cy="13716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999615" y="2792095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注视点</a:t>
            </a:r>
            <a:endParaRPr lang="zh-CN" altLang="en-US" sz="2400"/>
          </a:p>
        </p:txBody>
      </p:sp>
      <p:sp>
        <p:nvSpPr>
          <p:cNvPr id="35" name="文本框 34"/>
          <p:cNvSpPr txBox="1"/>
          <p:nvPr>
            <p:custDataLst>
              <p:tags r:id="rId1"/>
            </p:custDataLst>
          </p:nvPr>
        </p:nvSpPr>
        <p:spPr>
          <a:xfrm>
            <a:off x="3823335" y="2493010"/>
            <a:ext cx="149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视觉</a:t>
            </a:r>
            <a:r>
              <a:rPr lang="zh-CN" altLang="en-US" sz="2400"/>
              <a:t>掩蔽</a:t>
            </a:r>
            <a:endParaRPr lang="zh-CN" altLang="en-US" sz="2400"/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438775" y="2173605"/>
            <a:ext cx="14808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光栅刺激</a:t>
            </a:r>
            <a:endParaRPr lang="en-US" altLang="zh-CN" sz="240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4879975" y="5324475"/>
            <a:ext cx="1080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300ms</a:t>
            </a:r>
            <a:endParaRPr lang="en-US" altLang="zh-CN" sz="2400"/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7035800" y="1957070"/>
            <a:ext cx="1537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视觉</a:t>
            </a:r>
            <a:r>
              <a:rPr lang="zh-CN" altLang="en-US" sz="2400"/>
              <a:t>掩蔽</a:t>
            </a:r>
            <a:endParaRPr lang="zh-CN" altLang="en-US" sz="2400"/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6598285" y="494919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</a:t>
            </a:r>
            <a:r>
              <a:rPr lang="en-US" altLang="zh-CN" sz="2400"/>
              <a:t>ms</a:t>
            </a:r>
            <a:endParaRPr lang="en-US" altLang="zh-CN" sz="2400"/>
          </a:p>
        </p:txBody>
      </p:sp>
      <p:sp>
        <p:nvSpPr>
          <p:cNvPr id="45" name="文本框 44"/>
          <p:cNvSpPr txBox="1"/>
          <p:nvPr>
            <p:custDataLst>
              <p:tags r:id="rId6"/>
            </p:custDataLst>
          </p:nvPr>
        </p:nvSpPr>
        <p:spPr>
          <a:xfrm>
            <a:off x="9832975" y="4495165"/>
            <a:ext cx="1054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300ms</a:t>
            </a:r>
            <a:endParaRPr lang="en-US" altLang="zh-CN" sz="2400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108315" y="4701540"/>
            <a:ext cx="130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100ms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7702550" y="2889250"/>
            <a:ext cx="2680970" cy="1340485"/>
            <a:chOff x="12010" y="4150"/>
            <a:chExt cx="4222" cy="2111"/>
          </a:xfrm>
        </p:grpSpPr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12010" y="4150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13452" y="4690"/>
              <a:ext cx="1089" cy="1139"/>
            </a:xfrm>
            <a:prstGeom prst="ellipse">
              <a:avLst/>
            </a:prstGeom>
            <a:blipFill rotWithShape="1"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137275" y="3088640"/>
            <a:ext cx="2680970" cy="1340485"/>
            <a:chOff x="9385" y="4444"/>
            <a:chExt cx="4222" cy="2111"/>
          </a:xfrm>
        </p:grpSpPr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9385" y="4444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7" name="图片 16" descr="光栅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646" y="4794"/>
              <a:ext cx="1293" cy="1336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4498975" y="3300095"/>
            <a:ext cx="2680970" cy="1340485"/>
            <a:chOff x="7085" y="4637"/>
            <a:chExt cx="4222" cy="2111"/>
          </a:xfrm>
        </p:grpSpPr>
        <p:sp>
          <p:nvSpPr>
            <p:cNvPr id="41" name="矩形 40"/>
            <p:cNvSpPr/>
            <p:nvPr>
              <p:custDataLst>
                <p:tags r:id="rId13"/>
              </p:custDataLst>
            </p:nvPr>
          </p:nvSpPr>
          <p:spPr>
            <a:xfrm>
              <a:off x="7085" y="4637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14"/>
              </p:custDataLst>
            </p:nvPr>
          </p:nvSpPr>
          <p:spPr>
            <a:xfrm>
              <a:off x="8671" y="5113"/>
              <a:ext cx="1089" cy="1139"/>
            </a:xfrm>
            <a:prstGeom prst="ellipse">
              <a:avLst/>
            </a:prstGeom>
            <a:blipFill rotWithShape="1"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2915920" y="3618230"/>
            <a:ext cx="2680970" cy="1339850"/>
            <a:chOff x="1423" y="4788"/>
            <a:chExt cx="4222" cy="2110"/>
          </a:xfrm>
          <a:scene3d>
            <a:camera prst="orthographicFront">
              <a:rot lat="1200000" lon="18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1423" y="4788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加号 5"/>
            <p:cNvSpPr/>
            <p:nvPr/>
          </p:nvSpPr>
          <p:spPr>
            <a:xfrm>
              <a:off x="3392" y="5702"/>
              <a:ext cx="283" cy="283"/>
            </a:xfrm>
            <a:prstGeom prst="mathPlus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 rot="240000">
            <a:off x="6948000" y="3571240"/>
            <a:ext cx="890270" cy="4483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PEXGQ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 flipV="1">
            <a:off x="5419725" y="6614795"/>
            <a:ext cx="75600" cy="3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1200000" lon="1800000" rev="0"/>
            </a:camera>
            <a:lightRig rig="threePt" dir="t">
              <a:rot lat="0" lon="0" rev="12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68880" y="3790950"/>
            <a:ext cx="8314055" cy="13716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999615" y="2792095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注视点</a:t>
            </a:r>
            <a:endParaRPr lang="zh-CN" altLang="en-US" sz="2400"/>
          </a:p>
        </p:txBody>
      </p:sp>
      <p:sp>
        <p:nvSpPr>
          <p:cNvPr id="35" name="文本框 34"/>
          <p:cNvSpPr txBox="1"/>
          <p:nvPr>
            <p:custDataLst>
              <p:tags r:id="rId1"/>
            </p:custDataLst>
          </p:nvPr>
        </p:nvSpPr>
        <p:spPr>
          <a:xfrm>
            <a:off x="3823335" y="2493010"/>
            <a:ext cx="149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视觉</a:t>
            </a:r>
            <a:r>
              <a:rPr lang="zh-CN" altLang="en-US" sz="2400"/>
              <a:t>掩蔽</a:t>
            </a:r>
            <a:endParaRPr lang="zh-CN" altLang="en-US" sz="2400"/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438775" y="2173605"/>
            <a:ext cx="14808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光栅刺激</a:t>
            </a:r>
            <a:endParaRPr lang="en-US" altLang="zh-CN" sz="240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4879975" y="5324475"/>
            <a:ext cx="1080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300ms</a:t>
            </a:r>
            <a:endParaRPr lang="en-US" altLang="zh-CN" sz="2400"/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7035800" y="1957070"/>
            <a:ext cx="1537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视觉</a:t>
            </a:r>
            <a:r>
              <a:rPr lang="zh-CN" altLang="en-US" sz="2400"/>
              <a:t>掩蔽</a:t>
            </a:r>
            <a:endParaRPr lang="zh-CN" altLang="en-US" sz="2400"/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6598285" y="494919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</a:t>
            </a:r>
            <a:r>
              <a:rPr lang="en-US" altLang="zh-CN" sz="2400"/>
              <a:t>ms</a:t>
            </a:r>
            <a:endParaRPr lang="en-US" altLang="zh-CN" sz="2400"/>
          </a:p>
        </p:txBody>
      </p:sp>
      <p:sp>
        <p:nvSpPr>
          <p:cNvPr id="45" name="文本框 44"/>
          <p:cNvSpPr txBox="1"/>
          <p:nvPr>
            <p:custDataLst>
              <p:tags r:id="rId6"/>
            </p:custDataLst>
          </p:nvPr>
        </p:nvSpPr>
        <p:spPr>
          <a:xfrm>
            <a:off x="9832975" y="4495165"/>
            <a:ext cx="1054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300ms</a:t>
            </a:r>
            <a:endParaRPr lang="en-US" altLang="zh-CN" sz="2400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108315" y="4701540"/>
            <a:ext cx="130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100ms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7702550" y="2889250"/>
            <a:ext cx="2680970" cy="1340485"/>
            <a:chOff x="12010" y="4150"/>
            <a:chExt cx="4222" cy="2111"/>
          </a:xfrm>
        </p:grpSpPr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12010" y="4150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13452" y="4690"/>
              <a:ext cx="1089" cy="1139"/>
            </a:xfrm>
            <a:prstGeom prst="ellipse">
              <a:avLst/>
            </a:prstGeom>
            <a:blipFill rotWithShape="1"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137275" y="3088640"/>
            <a:ext cx="2680970" cy="1340485"/>
            <a:chOff x="9385" y="4444"/>
            <a:chExt cx="4222" cy="2111"/>
          </a:xfrm>
        </p:grpSpPr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9385" y="4444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7" name="图片 16" descr="光栅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646" y="4794"/>
              <a:ext cx="1293" cy="1336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4498975" y="3300095"/>
            <a:ext cx="2680970" cy="1340485"/>
            <a:chOff x="7085" y="4637"/>
            <a:chExt cx="4222" cy="2111"/>
          </a:xfrm>
        </p:grpSpPr>
        <p:sp>
          <p:nvSpPr>
            <p:cNvPr id="41" name="矩形 40"/>
            <p:cNvSpPr/>
            <p:nvPr>
              <p:custDataLst>
                <p:tags r:id="rId13"/>
              </p:custDataLst>
            </p:nvPr>
          </p:nvSpPr>
          <p:spPr>
            <a:xfrm>
              <a:off x="7085" y="4637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14"/>
              </p:custDataLst>
            </p:nvPr>
          </p:nvSpPr>
          <p:spPr>
            <a:xfrm>
              <a:off x="8671" y="5113"/>
              <a:ext cx="1089" cy="1139"/>
            </a:xfrm>
            <a:prstGeom prst="ellipse">
              <a:avLst/>
            </a:prstGeom>
            <a:blipFill rotWithShape="1"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2915920" y="3618230"/>
            <a:ext cx="2680970" cy="1339850"/>
            <a:chOff x="1423" y="4788"/>
            <a:chExt cx="4222" cy="2110"/>
          </a:xfrm>
          <a:scene3d>
            <a:camera prst="orthographicFront">
              <a:rot lat="1200000" lon="18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1423" y="4788"/>
              <a:ext cx="4222" cy="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222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加号 5"/>
            <p:cNvSpPr/>
            <p:nvPr/>
          </p:nvSpPr>
          <p:spPr>
            <a:xfrm>
              <a:off x="3392" y="5702"/>
              <a:ext cx="283" cy="283"/>
            </a:xfrm>
            <a:prstGeom prst="mathPlus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 rot="240000">
            <a:off x="6948000" y="3571240"/>
            <a:ext cx="890270" cy="4483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AEXGS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 flipV="1">
            <a:off x="5419725" y="6614795"/>
            <a:ext cx="75600" cy="3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1200000" lon="1800000" rev="0"/>
            </a:camera>
            <a:lightRig rig="threePt" dir="t">
              <a:rot lat="0" lon="0" rev="12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200275" y="955040"/>
            <a:ext cx="6617970" cy="3475355"/>
          </a:xfrm>
          <a:prstGeom prst="rect">
            <a:avLst/>
          </a:prstGeom>
          <a:solidFill>
            <a:schemeClr val="bg1">
              <a:lumMod val="50000"/>
            </a:schemeClr>
          </a:solidFill>
          <a:ln w="22225" cmpd="sng">
            <a:solidFill>
              <a:schemeClr val="tx1"/>
            </a:solidFill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 descr="光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593215"/>
            <a:ext cx="2026920" cy="219900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文本框 2"/>
          <p:cNvSpPr txBox="1"/>
          <p:nvPr/>
        </p:nvSpPr>
        <p:spPr>
          <a:xfrm>
            <a:off x="4675505" y="236982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AEXGS</a:t>
            </a:r>
            <a:endParaRPr lang="en-US" altLang="zh-CN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 flipV="1">
            <a:off x="5419725" y="6614795"/>
            <a:ext cx="75600" cy="3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1200000" lon="1800000" rev="0"/>
            </a:camera>
            <a:lightRig rig="threePt" dir="t">
              <a:rot lat="0" lon="0" rev="12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200275" y="955040"/>
            <a:ext cx="6617970" cy="3475355"/>
          </a:xfrm>
          <a:prstGeom prst="rect">
            <a:avLst/>
          </a:prstGeom>
          <a:solidFill>
            <a:schemeClr val="bg1">
              <a:lumMod val="50000"/>
            </a:schemeClr>
          </a:solidFill>
          <a:ln w="22225" cmpd="sng">
            <a:solidFill>
              <a:schemeClr val="tx1"/>
            </a:solidFill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 descr="光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593215"/>
            <a:ext cx="2026920" cy="219900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文本框 2"/>
          <p:cNvSpPr txBox="1"/>
          <p:nvPr/>
        </p:nvSpPr>
        <p:spPr>
          <a:xfrm>
            <a:off x="4675505" y="236982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PEXGQ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PP_MARK_KEY" val="b5cb041a-bcac-4164-85e8-ae21533ac77f"/>
  <p:tag name="COMMONDATA" val="eyJoZGlkIjoiNmFiYmFiYmY1MjJkMDM3Yjk3ZWI4MzIyZjQ3ZDZkOTk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Blue</cp:lastModifiedBy>
  <cp:revision>21</cp:revision>
  <dcterms:created xsi:type="dcterms:W3CDTF">2023-05-27T12:30:00Z</dcterms:created>
  <dcterms:modified xsi:type="dcterms:W3CDTF">2023-06-26T12:31:51Z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94837B36F30E4B31A4FC1A75FA1EEBFC_12</vt:lpwstr>
  </property>
</Properties>
</file>