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CE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52775" y="3619500"/>
            <a:ext cx="2833688" cy="404813"/>
          </a:xfrm>
          <a:prstGeom prst="roundRect">
            <a:avLst>
              <a:gd name="adj" fmla="val 2258820739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Jenga Uwezo, Pata Mkopo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685800" y="685800"/>
            <a:ext cx="1704975" cy="409575"/>
          </a:xfrm>
          <a:prstGeom prst="roundRect">
            <a:avLst>
              <a:gd name="adj" fmla="val 2232558140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oCT 31 2024</a:t>
            </a: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7510462" y="4567238"/>
            <a:ext cx="1181100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C7C7C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6200" y="2009775"/>
            <a:ext cx="9448800" cy="642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6750"/>
              </a:lnSpc>
              <a:buNone/>
            </a:pPr>
            <a:r>
              <a:rPr lang="en-US" sz="9000" spc="-27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9000" dirty="0"/>
          </a:p>
        </p:txBody>
      </p:sp>
      <p:sp>
        <p:nvSpPr>
          <p:cNvPr id="6" name="Text 4"/>
          <p:cNvSpPr/>
          <p:nvPr/>
        </p:nvSpPr>
        <p:spPr>
          <a:xfrm>
            <a:off x="3467100" y="3076575"/>
            <a:ext cx="2667000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YOUR TRUST, YOUR CAPITAL. 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662863" y="4657725"/>
            <a:ext cx="13335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 4 STARTUPS</a:t>
            </a:r>
            <a:endParaRPr lang="en-US" sz="11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538288" y="484020"/>
            <a:ext cx="1813515" cy="1948852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728913" y="2574757"/>
            <a:ext cx="1813515" cy="1948852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3411950" y="481012"/>
            <a:ext cx="1810508" cy="195186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4602575" y="2571750"/>
            <a:ext cx="1810508" cy="1951860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282608" y="484020"/>
            <a:ext cx="1813515" cy="1948852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171450" y="4710113"/>
            <a:ext cx="2257425" cy="261937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10" name="Shape 8"/>
          <p:cNvSpPr/>
          <p:nvPr/>
        </p:nvSpPr>
        <p:spPr>
          <a:xfrm>
            <a:off x="1357313" y="4710113"/>
            <a:ext cx="10715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339748" y="2132123"/>
            <a:ext cx="1398892" cy="259154"/>
          </a:xfrm>
          <a:prstGeom prst="roundRect">
            <a:avLst>
              <a:gd name="adj" fmla="val 222816"/>
            </a:avLst>
          </a:prstGeom>
          <a:solidFill>
            <a:srgbClr val="FFFFFF"/>
          </a:solidFill>
          <a:ln w="20050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4644684" y="4222861"/>
            <a:ext cx="903592" cy="259154"/>
          </a:xfrm>
          <a:prstGeom prst="roundRect">
            <a:avLst>
              <a:gd name="adj" fmla="val 222816"/>
            </a:avLst>
          </a:prstGeom>
          <a:solidFill>
            <a:srgbClr val="FFFFFF"/>
          </a:solidFill>
          <a:ln w="20050">
            <a:solidFill>
              <a:srgbClr val="000000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3454059" y="2132123"/>
            <a:ext cx="1756079" cy="259154"/>
          </a:xfrm>
          <a:prstGeom prst="roundRect">
            <a:avLst>
              <a:gd name="adj" fmla="val 222816"/>
            </a:avLst>
          </a:prstGeom>
          <a:solidFill>
            <a:srgbClr val="FFFFFF"/>
          </a:solidFill>
          <a:ln w="20050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2761999" y="4222861"/>
            <a:ext cx="1546529" cy="259154"/>
          </a:xfrm>
          <a:prstGeom prst="roundRect">
            <a:avLst>
              <a:gd name="adj" fmla="val 222816"/>
            </a:avLst>
          </a:prstGeom>
          <a:solidFill>
            <a:srgbClr val="FFFFFF"/>
          </a:solidFill>
          <a:ln w="20050">
            <a:solidFill>
              <a:srgbClr val="000000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1571374" y="2132123"/>
            <a:ext cx="1475092" cy="259154"/>
          </a:xfrm>
          <a:prstGeom prst="roundRect">
            <a:avLst>
              <a:gd name="adj" fmla="val 222816"/>
            </a:avLst>
          </a:prstGeom>
          <a:solidFill>
            <a:srgbClr val="FFFFFF"/>
          </a:solidFill>
          <a:ln w="20050">
            <a:solidFill>
              <a:srgbClr val="000000"/>
            </a:solidFill>
            <a:prstDash val="solid"/>
          </a:ln>
        </p:spPr>
      </p:sp>
      <p:pic>
        <p:nvPicPr>
          <p:cNvPr id="1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82608" y="484020"/>
            <a:ext cx="1813517" cy="1948852"/>
          </a:xfrm>
          <a:prstGeom prst="rect">
            <a:avLst/>
          </a:prstGeom>
        </p:spPr>
      </p:pic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575" y="2571750"/>
            <a:ext cx="1810503" cy="1951860"/>
          </a:xfrm>
          <a:prstGeom prst="rect">
            <a:avLst/>
          </a:prstGeom>
        </p:spPr>
      </p:pic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950" y="481012"/>
            <a:ext cx="1810503" cy="1951860"/>
          </a:xfrm>
          <a:prstGeom prst="rect">
            <a:avLst/>
          </a:prstGeom>
        </p:spPr>
      </p:pic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8913" y="2574757"/>
            <a:ext cx="1813517" cy="1948852"/>
          </a:xfrm>
          <a:prstGeom prst="rect">
            <a:avLst/>
          </a:prstGeom>
        </p:spPr>
      </p:pic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288" y="484020"/>
            <a:ext cx="1813517" cy="1948852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71450" y="171450"/>
            <a:ext cx="1281112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TEAM</a:t>
            </a:r>
            <a:endParaRPr lang="en-US" sz="1650" dirty="0"/>
          </a:p>
        </p:txBody>
      </p:sp>
      <p:sp>
        <p:nvSpPr>
          <p:cNvPr id="22" name="Text 15"/>
          <p:cNvSpPr/>
          <p:nvPr/>
        </p:nvSpPr>
        <p:spPr>
          <a:xfrm>
            <a:off x="10033508" y="2550419"/>
            <a:ext cx="1290638" cy="52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95"/>
              </a:lnSpc>
              <a:buNone/>
            </a:pPr>
            <a:r>
              <a:rPr lang="en-US" sz="710" b="1" spc="-7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PREVIOUS COMPANIES</a:t>
            </a:r>
            <a:endParaRPr lang="en-US" sz="710" dirty="0"/>
          </a:p>
        </p:txBody>
      </p:sp>
      <p:sp>
        <p:nvSpPr>
          <p:cNvPr id="23" name="Text 16"/>
          <p:cNvSpPr/>
          <p:nvPr/>
        </p:nvSpPr>
        <p:spPr>
          <a:xfrm>
            <a:off x="1509713" y="4800600"/>
            <a:ext cx="1223962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</a:t>
            </a:r>
            <a:endParaRPr lang="en-US" sz="1125" dirty="0"/>
          </a:p>
        </p:txBody>
      </p:sp>
      <p:sp>
        <p:nvSpPr>
          <p:cNvPr id="24" name="Text 17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  <p:sp>
        <p:nvSpPr>
          <p:cNvPr id="25" name="Text 18"/>
          <p:cNvSpPr/>
          <p:nvPr/>
        </p:nvSpPr>
        <p:spPr>
          <a:xfrm>
            <a:off x="5451025" y="2228363"/>
            <a:ext cx="1633538" cy="66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53"/>
              </a:lnSpc>
              <a:buNone/>
            </a:pPr>
            <a:r>
              <a:rPr lang="en-US" sz="94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Alvin · Embedded Systems</a:t>
            </a:r>
            <a:endParaRPr lang="en-US" sz="947" dirty="0"/>
          </a:p>
        </p:txBody>
      </p:sp>
      <p:sp>
        <p:nvSpPr>
          <p:cNvPr id="26" name="Text 19"/>
          <p:cNvSpPr/>
          <p:nvPr/>
        </p:nvSpPr>
        <p:spPr>
          <a:xfrm>
            <a:off x="4755961" y="4319100"/>
            <a:ext cx="1138237" cy="66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53"/>
              </a:lnSpc>
              <a:buNone/>
            </a:pPr>
            <a:r>
              <a:rPr lang="en-US" sz="94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Nahadi · AI/ML  </a:t>
            </a:r>
            <a:endParaRPr lang="en-US" sz="947" dirty="0"/>
          </a:p>
        </p:txBody>
      </p:sp>
      <p:sp>
        <p:nvSpPr>
          <p:cNvPr id="27" name="Text 20"/>
          <p:cNvSpPr/>
          <p:nvPr/>
        </p:nvSpPr>
        <p:spPr>
          <a:xfrm>
            <a:off x="3565336" y="2228363"/>
            <a:ext cx="1990725" cy="66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53"/>
              </a:lnSpc>
              <a:buNone/>
            </a:pPr>
            <a:r>
              <a:rPr lang="en-US" sz="94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Abraham · Agric/Climate Advocate</a:t>
            </a:r>
            <a:endParaRPr lang="en-US" sz="947" dirty="0"/>
          </a:p>
        </p:txBody>
      </p:sp>
      <p:sp>
        <p:nvSpPr>
          <p:cNvPr id="28" name="Text 21"/>
          <p:cNvSpPr/>
          <p:nvPr/>
        </p:nvSpPr>
        <p:spPr>
          <a:xfrm>
            <a:off x="2873276" y="4319100"/>
            <a:ext cx="1781175" cy="66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53"/>
              </a:lnSpc>
              <a:buNone/>
            </a:pPr>
            <a:r>
              <a:rPr lang="en-US" sz="94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Alex · Sustainability Adviocate</a:t>
            </a:r>
            <a:endParaRPr lang="en-US" sz="947" dirty="0"/>
          </a:p>
        </p:txBody>
      </p:sp>
      <p:sp>
        <p:nvSpPr>
          <p:cNvPr id="29" name="Text 22"/>
          <p:cNvSpPr/>
          <p:nvPr/>
        </p:nvSpPr>
        <p:spPr>
          <a:xfrm>
            <a:off x="1682651" y="2228363"/>
            <a:ext cx="1709738" cy="666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53"/>
              </a:lnSpc>
              <a:buNone/>
            </a:pPr>
            <a:r>
              <a:rPr lang="en-US" sz="947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Victor · Full Stack Developer</a:t>
            </a:r>
            <a:endParaRPr lang="en-US" sz="94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233362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5" name="Shape 3"/>
          <p:cNvSpPr/>
          <p:nvPr/>
        </p:nvSpPr>
        <p:spPr>
          <a:xfrm>
            <a:off x="1357313" y="4710113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71450" y="171450"/>
            <a:ext cx="871538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ASK?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095375" y="709613"/>
            <a:ext cx="7086600" cy="642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6750"/>
              </a:lnSpc>
              <a:buNone/>
            </a:pPr>
            <a:r>
              <a:rPr lang="en-US" sz="9000" spc="-27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The Ask?</a:t>
            </a:r>
            <a:endParaRPr lang="en-US" sz="9000" dirty="0"/>
          </a:p>
        </p:txBody>
      </p:sp>
      <p:sp>
        <p:nvSpPr>
          <p:cNvPr id="8" name="Text 6"/>
          <p:cNvSpPr/>
          <p:nvPr/>
        </p:nvSpPr>
        <p:spPr>
          <a:xfrm>
            <a:off x="1624013" y="1781175"/>
            <a:ext cx="5691188" cy="623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Total Ask: 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KES 2,500,000 ($19,200 USD).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Runway: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3 Months.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Core Goal: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Deploy "Kilimo Score " and secure our first institutional partner to validate the model.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671638" y="2833688"/>
            <a:ext cx="5495925" cy="11382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45% - 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Product: API hardening &amp; building the partner integration framework.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30% 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- Operations: 3-month admin, compliance, and contingency buffer.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15% 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- Data &amp; Activation: Geo-Data license Aquisition/Renewal &amp; securing the anchor partner.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10% 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- Talent: 3-month talent &amp; hiring for final validation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1338263" y="2557463"/>
            <a:ext cx="61579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spc="-36" kern="0" dirty="0">
                <a:solidFill>
                  <a:srgbClr val="000000">
                    <a:alpha val="99000"/>
                  </a:srgbClr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Funding Allocation (Prioritizing Product)</a:t>
            </a:r>
            <a:endParaRPr lang="en-US" sz="1800" dirty="0"/>
          </a:p>
        </p:txBody>
      </p:sp>
      <p:sp>
        <p:nvSpPr>
          <p:cNvPr id="11" name="Text 9"/>
          <p:cNvSpPr/>
          <p:nvPr/>
        </p:nvSpPr>
        <p:spPr>
          <a:xfrm>
            <a:off x="1509713" y="4800600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CE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14688" y="3476625"/>
            <a:ext cx="2724150" cy="409575"/>
          </a:xfrm>
          <a:prstGeom prst="roundRect">
            <a:avLst>
              <a:gd name="adj" fmla="val 2232558140"/>
            </a:avLst>
          </a:prstGeom>
          <a:solidFill>
            <a:srgbClr val="F1F1F1"/>
          </a:solidFill>
          <a:ln w="25400">
            <a:solidFill>
              <a:srgbClr val="00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KILIMO SCORE.</a:t>
            </a: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095375" y="1062038"/>
            <a:ext cx="7419975" cy="10715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0"/>
              </a:lnSpc>
              <a:buNone/>
            </a:pPr>
            <a:r>
              <a:rPr lang="en-US" sz="15000" spc="-45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Thank you!</a:t>
            </a:r>
            <a:endParaRPr lang="en-US" sz="15000" dirty="0"/>
          </a:p>
        </p:txBody>
      </p:sp>
      <p:sp>
        <p:nvSpPr>
          <p:cNvPr id="4" name="Text 2"/>
          <p:cNvSpPr/>
          <p:nvPr/>
        </p:nvSpPr>
        <p:spPr>
          <a:xfrm>
            <a:off x="2490788" y="2790825"/>
            <a:ext cx="4619625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Join us in redefining how Africa’s undeserved farmers are seen, scored and financed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1450" y="4710113"/>
            <a:ext cx="2366963" cy="261937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CE9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5" name="Shape 3"/>
          <p:cNvSpPr/>
          <p:nvPr/>
        </p:nvSpPr>
        <p:spPr>
          <a:xfrm>
            <a:off x="1357313" y="4710113"/>
            <a:ext cx="1181100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CE9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71450" y="685800"/>
            <a:ext cx="9258300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The Unscored Farmer</a:t>
            </a:r>
            <a:endParaRPr lang="en-US" sz="4275" dirty="0"/>
          </a:p>
        </p:txBody>
      </p:sp>
      <p:sp>
        <p:nvSpPr>
          <p:cNvPr id="7" name="Text 5"/>
          <p:cNvSpPr/>
          <p:nvPr/>
        </p:nvSpPr>
        <p:spPr>
          <a:xfrm>
            <a:off x="585788" y="1404938"/>
            <a:ext cx="6529388" cy="11668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70% of smallholder farmers in Kenya are systemically excluded from formal credit</a:t>
            </a:r>
            <a:endParaRPr lang="en-US" sz="1650" dirty="0"/>
          </a:p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Why? Lenders rely on traditional data (bank statements, credit bureau scores) that &gt;60% farmers just do not have.</a:t>
            </a:r>
            <a:endParaRPr lang="en-US" sz="1650" dirty="0"/>
          </a:p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This creates a barrier to capital for essential inputs like seeds and fertilizer, locking them in a cycle of debt and low productivity.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509713" y="4800600"/>
            <a:ext cx="133350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 UPS</a:t>
            </a:r>
            <a:endParaRPr lang="en-US" sz="1125" dirty="0"/>
          </a:p>
        </p:txBody>
      </p:sp>
      <p:sp>
        <p:nvSpPr>
          <p:cNvPr id="9" name="Text 7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CE9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9638"/>
            <a:ext cx="233362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71450" y="4719638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5" name="Shape 3"/>
          <p:cNvSpPr/>
          <p:nvPr/>
        </p:nvSpPr>
        <p:spPr>
          <a:xfrm>
            <a:off x="1357313" y="4719638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29150" y="2890838"/>
            <a:ext cx="4100513" cy="823913"/>
          </a:xfrm>
          <a:prstGeom prst="roundRect">
            <a:avLst>
              <a:gd name="adj" fmla="val 55491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9575" y="2890838"/>
            <a:ext cx="4100513" cy="823913"/>
          </a:xfrm>
          <a:prstGeom prst="roundRect">
            <a:avLst>
              <a:gd name="adj" fmla="val 55491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171450" y="542925"/>
            <a:ext cx="9258300" cy="1500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750"/>
              </a:lnSpc>
              <a:buNone/>
            </a:pPr>
            <a:r>
              <a:rPr lang="en-US" sz="9000" spc="-27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Introducing Kilimo Score</a:t>
            </a:r>
            <a:endParaRPr lang="en-US" sz="9000" dirty="0"/>
          </a:p>
        </p:txBody>
      </p:sp>
      <p:sp>
        <p:nvSpPr>
          <p:cNvPr id="9" name="Text 7"/>
          <p:cNvSpPr/>
          <p:nvPr/>
        </p:nvSpPr>
        <p:spPr>
          <a:xfrm>
            <a:off x="409575" y="2314575"/>
            <a:ext cx="7296150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We're not building another traditional credit score. We've built a Holistic Trust Score that asks a better question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409575" y="3962400"/>
            <a:ext cx="7296150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This allows us to score any farmer, regardless of their financial history, and unlock inclusive financing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509713" y="4810125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12" name="Text 10"/>
          <p:cNvSpPr/>
          <p:nvPr/>
        </p:nvSpPr>
        <p:spPr>
          <a:xfrm>
            <a:off x="323850" y="4810125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  <p:sp>
        <p:nvSpPr>
          <p:cNvPr id="13" name="Text 11"/>
          <p:cNvSpPr/>
          <p:nvPr/>
        </p:nvSpPr>
        <p:spPr>
          <a:xfrm>
            <a:off x="766763" y="3138488"/>
            <a:ext cx="3952875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Old Way: "What is this farmer's financial history?”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4986338" y="3138488"/>
            <a:ext cx="3952875" cy="3286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Way: "What is this farmer's production potential and reliability?"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1819275"/>
            <a:ext cx="2867025" cy="2476500"/>
          </a:xfrm>
          <a:prstGeom prst="roundRect">
            <a:avLst>
              <a:gd name="adj" fmla="val 7385"/>
            </a:avLst>
          </a:prstGeom>
          <a:solidFill>
            <a:srgbClr val="00CE93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38488" y="1819275"/>
            <a:ext cx="2867025" cy="2476500"/>
          </a:xfrm>
          <a:prstGeom prst="roundRect">
            <a:avLst>
              <a:gd name="adj" fmla="val 7385"/>
            </a:avLst>
          </a:prstGeom>
          <a:solidFill>
            <a:srgbClr val="00CE93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105525" y="1819275"/>
            <a:ext cx="2867025" cy="2476500"/>
          </a:xfrm>
          <a:prstGeom prst="roundRect">
            <a:avLst>
              <a:gd name="adj" fmla="val 7385"/>
            </a:avLst>
          </a:prstGeom>
          <a:solidFill>
            <a:srgbClr val="00CE93"/>
          </a:solidFill>
          <a:ln w="3175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71450" y="4710113"/>
            <a:ext cx="2405063" cy="261937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171450" y="4710113"/>
            <a:ext cx="1233488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8" name="Shape 6"/>
          <p:cNvSpPr/>
          <p:nvPr/>
        </p:nvSpPr>
        <p:spPr>
          <a:xfrm>
            <a:off x="1428750" y="4710113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161925" y="676275"/>
            <a:ext cx="630078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 Win-Win-Win Platform</a:t>
            </a:r>
            <a:endParaRPr lang="en-US" sz="4275" dirty="0"/>
          </a:p>
        </p:txBody>
      </p:sp>
      <p:sp>
        <p:nvSpPr>
          <p:cNvPr id="10" name="Text 8"/>
          <p:cNvSpPr/>
          <p:nvPr/>
        </p:nvSpPr>
        <p:spPr>
          <a:xfrm>
            <a:off x="171450" y="171450"/>
            <a:ext cx="2281238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KEY INNOVATIONS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452438" y="3057525"/>
            <a:ext cx="2757488" cy="623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Transparent Feedback: We aim to tell farmers why they were denied, in simple language.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6376988" y="3143250"/>
            <a:ext cx="2781300" cy="452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Removes Systemic Bias: our model is inherently more Equitable and inclusive.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171450" y="1285875"/>
            <a:ext cx="70866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 is not just a model; it's a complete ecosystem designed for your key stakeholders.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1581150" y="4800600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15" name="Text 13"/>
          <p:cNvSpPr/>
          <p:nvPr/>
        </p:nvSpPr>
        <p:spPr>
          <a:xfrm>
            <a:off x="323850" y="4800600"/>
            <a:ext cx="13858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FFFFFF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  <p:sp>
        <p:nvSpPr>
          <p:cNvPr id="16" name="Text 14"/>
          <p:cNvSpPr/>
          <p:nvPr/>
        </p:nvSpPr>
        <p:spPr>
          <a:xfrm>
            <a:off x="6343650" y="2519363"/>
            <a:ext cx="2843213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20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”A Fair &amp; Inclusive Scoring System.“</a:t>
            </a:r>
            <a:endParaRPr lang="en-US" sz="2025" dirty="0"/>
          </a:p>
        </p:txBody>
      </p:sp>
      <p:sp>
        <p:nvSpPr>
          <p:cNvPr id="17" name="Text 15"/>
          <p:cNvSpPr/>
          <p:nvPr/>
        </p:nvSpPr>
        <p:spPr>
          <a:xfrm>
            <a:off x="6205538" y="2124075"/>
            <a:ext cx="31242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FOR THE ECOSYSTEM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3443288" y="2576513"/>
            <a:ext cx="2714625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20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”A Dynamic Risk Tool.“</a:t>
            </a:r>
            <a:endParaRPr lang="en-US" sz="2025" dirty="0"/>
          </a:p>
        </p:txBody>
      </p:sp>
      <p:sp>
        <p:nvSpPr>
          <p:cNvPr id="19" name="Text 17"/>
          <p:cNvSpPr/>
          <p:nvPr/>
        </p:nvSpPr>
        <p:spPr>
          <a:xfrm>
            <a:off x="3238500" y="2124075"/>
            <a:ext cx="31242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FOR THE LENDER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3324225" y="3057525"/>
            <a:ext cx="2947988" cy="6238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Score the "Unscorable": We create a verifiable trust score from alternative data, opening up a new, high-potential market.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476250" y="2576513"/>
            <a:ext cx="2714625" cy="142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875"/>
              </a:lnSpc>
              <a:buNone/>
            </a:pPr>
            <a:r>
              <a:rPr lang="en-US" sz="2025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”A Path to Yes“</a:t>
            </a:r>
            <a:endParaRPr lang="en-US" sz="2025" dirty="0"/>
          </a:p>
        </p:txBody>
      </p:sp>
      <p:sp>
        <p:nvSpPr>
          <p:cNvPr id="22" name="Text 20"/>
          <p:cNvSpPr/>
          <p:nvPr/>
        </p:nvSpPr>
        <p:spPr>
          <a:xfrm>
            <a:off x="271463" y="2124075"/>
            <a:ext cx="3124200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FOR THE FARMER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2405063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261937" y="1628775"/>
            <a:ext cx="4100513" cy="1243013"/>
          </a:xfrm>
          <a:prstGeom prst="roundRect">
            <a:avLst>
              <a:gd name="adj" fmla="val 3678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1937" y="3043238"/>
            <a:ext cx="4100513" cy="1243013"/>
          </a:xfrm>
          <a:prstGeom prst="roundRect">
            <a:avLst>
              <a:gd name="adj" fmla="val 3678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76775" y="1628775"/>
            <a:ext cx="4100513" cy="1243013"/>
          </a:xfrm>
          <a:prstGeom prst="roundRect">
            <a:avLst>
              <a:gd name="adj" fmla="val 3678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76775" y="3043238"/>
            <a:ext cx="4100513" cy="1243013"/>
          </a:xfrm>
          <a:prstGeom prst="roundRect">
            <a:avLst>
              <a:gd name="adj" fmla="val 36782"/>
            </a:avLst>
          </a:prstGeom>
          <a:solidFill>
            <a:srgbClr val="FFFF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1450" y="4710113"/>
            <a:ext cx="1233488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9" name="Shape 7"/>
          <p:cNvSpPr/>
          <p:nvPr/>
        </p:nvSpPr>
        <p:spPr>
          <a:xfrm>
            <a:off x="1428750" y="4710113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61925" y="685800"/>
            <a:ext cx="8653463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Data is Everywhere - but is underutilised</a:t>
            </a:r>
            <a:endParaRPr lang="en-US" sz="4275" dirty="0"/>
          </a:p>
        </p:txBody>
      </p:sp>
      <p:sp>
        <p:nvSpPr>
          <p:cNvPr id="11" name="Text 9"/>
          <p:cNvSpPr/>
          <p:nvPr/>
        </p:nvSpPr>
        <p:spPr>
          <a:xfrm>
            <a:off x="171450" y="171450"/>
            <a:ext cx="1524000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INSIGHT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171450" y="1204913"/>
            <a:ext cx="8834438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Solution fills this gap by combine four alternative data sources: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033963" y="3290888"/>
            <a:ext cx="3952875" cy="5381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Psychometric Data (SACCOs):</a:t>
            </a:r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We feature if a farmer is part of a local SACCO, which is a strong proxy for reliability.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5033963" y="1876425"/>
            <a:ext cx="3952875" cy="747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Climate Data (KMD)</a:t>
            </a:r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: We integrate historical rainfall, seasonal forecasts, and drought/flood alerts from the Kenya Meteorological Department.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619125" y="3290888"/>
            <a:ext cx="3952875" cy="747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Agricultural Data (KilimoSTAT):</a:t>
            </a:r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We use county-level data on crop yields, soil types, and market prices from KilimoSTAT and KALRO.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619125" y="1876425"/>
            <a:ext cx="3952875" cy="747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Satellite Data (NDVI): </a:t>
            </a:r>
            <a:pPr algn="l" indent="0" marL="0">
              <a:lnSpc>
                <a:spcPts val="1650"/>
              </a:lnSpc>
              <a:buNone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 use NDVI, derived from satellite imagery, to measure crop health. This is a direct, unbiased proxy for a farmer's skill and future income.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1581150" y="4800600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18" name="Text 16"/>
          <p:cNvSpPr/>
          <p:nvPr/>
        </p:nvSpPr>
        <p:spPr>
          <a:xfrm>
            <a:off x="323850" y="4800600"/>
            <a:ext cx="1385888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81000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695700" y="3028950"/>
            <a:ext cx="1747838" cy="828675"/>
          </a:xfrm>
          <a:prstGeom prst="rect">
            <a:avLst/>
          </a:prstGeom>
          <a:solidFill>
            <a:srgbClr val="00CE93">
              <a:alpha val="57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1081088" y="2205038"/>
            <a:ext cx="1957388" cy="823913"/>
          </a:xfrm>
          <a:prstGeom prst="rect">
            <a:avLst/>
          </a:prstGeom>
          <a:solidFill>
            <a:srgbClr val="FFE614"/>
          </a:solidFill>
          <a:ln/>
        </p:spPr>
      </p:sp>
      <p:sp>
        <p:nvSpPr>
          <p:cNvPr id="5" name="Shape 3"/>
          <p:cNvSpPr/>
          <p:nvPr/>
        </p:nvSpPr>
        <p:spPr>
          <a:xfrm>
            <a:off x="171450" y="4710113"/>
            <a:ext cx="2333625" cy="261937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0000"/>
          </a:solidFill>
          <a:ln/>
        </p:spPr>
      </p:sp>
      <p:sp>
        <p:nvSpPr>
          <p:cNvPr id="7" name="Shape 5"/>
          <p:cNvSpPr/>
          <p:nvPr/>
        </p:nvSpPr>
        <p:spPr>
          <a:xfrm>
            <a:off x="1357313" y="4710113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423863" y="1390650"/>
            <a:ext cx="8748713" cy="23574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6750"/>
              </a:lnSpc>
              <a:buNone/>
            </a:pPr>
            <a:r>
              <a:rPr lang="en-US" sz="9000" spc="-270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LIVE DEMO: From "NO" to "A Path to Yes"</a:t>
            </a:r>
            <a:endParaRPr lang="en-US" sz="9000" dirty="0"/>
          </a:p>
        </p:txBody>
      </p:sp>
      <p:sp>
        <p:nvSpPr>
          <p:cNvPr id="9" name="Text 7"/>
          <p:cNvSpPr/>
          <p:nvPr/>
        </p:nvSpPr>
        <p:spPr>
          <a:xfrm>
            <a:off x="171450" y="171450"/>
            <a:ext cx="938212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DEMO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1509713" y="4800600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11" name="Text 9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EAEAEA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81000"/>
            <a:ext cx="4352925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225742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5" name="Shape 3"/>
          <p:cNvSpPr/>
          <p:nvPr/>
        </p:nvSpPr>
        <p:spPr>
          <a:xfrm>
            <a:off x="1357313" y="4710113"/>
            <a:ext cx="10715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71450" y="171450"/>
            <a:ext cx="1643063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ROADMAP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80975" y="685800"/>
            <a:ext cx="4110037" cy="781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From Model to Market</a:t>
            </a:r>
            <a:endParaRPr lang="en-US" sz="4275" dirty="0"/>
          </a:p>
        </p:txBody>
      </p:sp>
      <p:sp>
        <p:nvSpPr>
          <p:cNvPr id="8" name="Text 6"/>
          <p:cNvSpPr/>
          <p:nvPr/>
        </p:nvSpPr>
        <p:spPr>
          <a:xfrm>
            <a:off x="171450" y="1652588"/>
            <a:ext cx="3090863" cy="1095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This 3-day hackathon is just the start.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361950" y="1971675"/>
            <a:ext cx="4205288" cy="23383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Next 3 Months (Pilot):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 We will partner with a Kenyan SACCO or MFI to pilot Kilimo Score with a small group of farmers, refining our model with real-world repayment data. 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Next 6 Months (Scale):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 will integrate live satellite data feeds, automate our data pipelines from KMD and KilimoSTAT, and expand our model to new crops and counties. </a:t>
            </a:r>
            <a:endParaRPr lang="en-US" sz="1500" dirty="0"/>
          </a:p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Vision (Impact):</a:t>
            </a:r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To become the standard for fair and transparent agricultural financing in East Africa—unlocking affordable and inclusive capital for millions of smallholder farmers.</a:t>
            </a:r>
            <a:endParaRPr lang="en-US" sz="1500" dirty="0"/>
          </a:p>
        </p:txBody>
      </p:sp>
      <p:sp>
        <p:nvSpPr>
          <p:cNvPr id="10" name="Text 8"/>
          <p:cNvSpPr/>
          <p:nvPr/>
        </p:nvSpPr>
        <p:spPr>
          <a:xfrm>
            <a:off x="3956198" y="3975497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1" name="Text 9"/>
          <p:cNvSpPr/>
          <p:nvPr/>
        </p:nvSpPr>
        <p:spPr>
          <a:xfrm>
            <a:off x="3313260" y="5075634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2" name="Text 10"/>
          <p:cNvSpPr/>
          <p:nvPr/>
        </p:nvSpPr>
        <p:spPr>
          <a:xfrm>
            <a:off x="4603898" y="2880122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3" name="Text 11"/>
          <p:cNvSpPr/>
          <p:nvPr/>
        </p:nvSpPr>
        <p:spPr>
          <a:xfrm>
            <a:off x="5261123" y="1775222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4" name="Text 12"/>
          <p:cNvSpPr/>
          <p:nvPr/>
        </p:nvSpPr>
        <p:spPr>
          <a:xfrm>
            <a:off x="5884372" y="667941"/>
            <a:ext cx="2976563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dirty="0">
                <a:solidFill>
                  <a:srgbClr val="00CE93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MARKET</a:t>
            </a:r>
            <a:endParaRPr lang="en-US" sz="6637" dirty="0"/>
          </a:p>
        </p:txBody>
      </p:sp>
      <p:sp>
        <p:nvSpPr>
          <p:cNvPr id="15" name="Text 13"/>
          <p:cNvSpPr/>
          <p:nvPr/>
        </p:nvSpPr>
        <p:spPr>
          <a:xfrm>
            <a:off x="6608272" y="-389334"/>
            <a:ext cx="2976563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dirty="0">
                <a:solidFill>
                  <a:srgbClr val="00CE93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MARKET</a:t>
            </a:r>
            <a:endParaRPr lang="en-US" sz="6637" dirty="0"/>
          </a:p>
        </p:txBody>
      </p:sp>
      <p:sp>
        <p:nvSpPr>
          <p:cNvPr id="16" name="Text 14"/>
          <p:cNvSpPr/>
          <p:nvPr/>
        </p:nvSpPr>
        <p:spPr>
          <a:xfrm>
            <a:off x="4276149" y="3420666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7" name="Text 15"/>
          <p:cNvSpPr/>
          <p:nvPr/>
        </p:nvSpPr>
        <p:spPr>
          <a:xfrm>
            <a:off x="3633212" y="4520803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8" name="Text 16"/>
          <p:cNvSpPr/>
          <p:nvPr/>
        </p:nvSpPr>
        <p:spPr>
          <a:xfrm>
            <a:off x="4923849" y="2325291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19" name="Text 17"/>
          <p:cNvSpPr/>
          <p:nvPr/>
        </p:nvSpPr>
        <p:spPr>
          <a:xfrm>
            <a:off x="6108848" y="3994547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20" name="Text 18"/>
          <p:cNvSpPr/>
          <p:nvPr/>
        </p:nvSpPr>
        <p:spPr>
          <a:xfrm>
            <a:off x="6756674" y="2884414"/>
            <a:ext cx="2965154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21" name="Text 19"/>
          <p:cNvSpPr/>
          <p:nvPr/>
        </p:nvSpPr>
        <p:spPr>
          <a:xfrm>
            <a:off x="7352372" y="1536370"/>
            <a:ext cx="3954730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</a:t>
            </a:r>
            <a:endParaRPr lang="en-US" sz="6637" dirty="0"/>
          </a:p>
        </p:txBody>
      </p:sp>
      <p:sp>
        <p:nvSpPr>
          <p:cNvPr id="22" name="Text 20"/>
          <p:cNvSpPr/>
          <p:nvPr/>
        </p:nvSpPr>
        <p:spPr>
          <a:xfrm>
            <a:off x="7870166" y="41604"/>
            <a:ext cx="5538517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dirty="0">
                <a:solidFill>
                  <a:srgbClr val="00CE93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MAR</a:t>
            </a:r>
            <a:endParaRPr lang="en-US" sz="6637" dirty="0"/>
          </a:p>
        </p:txBody>
      </p:sp>
      <p:sp>
        <p:nvSpPr>
          <p:cNvPr id="23" name="Text 21"/>
          <p:cNvSpPr/>
          <p:nvPr/>
        </p:nvSpPr>
        <p:spPr>
          <a:xfrm>
            <a:off x="8536916" y="-1068058"/>
            <a:ext cx="5538517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dirty="0">
                <a:solidFill>
                  <a:srgbClr val="00CE93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</a:t>
            </a:r>
            <a:endParaRPr lang="en-US" sz="6637" dirty="0"/>
          </a:p>
        </p:txBody>
      </p:sp>
      <p:sp>
        <p:nvSpPr>
          <p:cNvPr id="24" name="Text 22"/>
          <p:cNvSpPr/>
          <p:nvPr/>
        </p:nvSpPr>
        <p:spPr>
          <a:xfrm>
            <a:off x="8304952" y="2554315"/>
            <a:ext cx="3740259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</a:t>
            </a:r>
            <a:endParaRPr lang="en-US" sz="6637" dirty="0"/>
          </a:p>
        </p:txBody>
      </p:sp>
      <p:sp>
        <p:nvSpPr>
          <p:cNvPr id="25" name="Text 23"/>
          <p:cNvSpPr/>
          <p:nvPr/>
        </p:nvSpPr>
        <p:spPr>
          <a:xfrm>
            <a:off x="5461739" y="4902227"/>
            <a:ext cx="3740259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26" name="Text 24"/>
          <p:cNvSpPr/>
          <p:nvPr/>
        </p:nvSpPr>
        <p:spPr>
          <a:xfrm>
            <a:off x="7590577" y="3716365"/>
            <a:ext cx="3740259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</a:t>
            </a:r>
            <a:endParaRPr lang="en-US" sz="6637" dirty="0"/>
          </a:p>
        </p:txBody>
      </p:sp>
      <p:sp>
        <p:nvSpPr>
          <p:cNvPr id="27" name="Text 25"/>
          <p:cNvSpPr/>
          <p:nvPr/>
        </p:nvSpPr>
        <p:spPr>
          <a:xfrm>
            <a:off x="5581074" y="1220391"/>
            <a:ext cx="2967038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spc="730" kern="0" dirty="0">
                <a:solidFill>
                  <a:srgbClr val="000000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MODEL</a:t>
            </a:r>
            <a:endParaRPr lang="en-US" sz="6637" dirty="0"/>
          </a:p>
        </p:txBody>
      </p:sp>
      <p:sp>
        <p:nvSpPr>
          <p:cNvPr id="28" name="Text 26"/>
          <p:cNvSpPr/>
          <p:nvPr/>
        </p:nvSpPr>
        <p:spPr>
          <a:xfrm>
            <a:off x="6197590" y="138238"/>
            <a:ext cx="3077076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dirty="0">
                <a:solidFill>
                  <a:srgbClr val="00CE93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MARKET</a:t>
            </a:r>
            <a:endParaRPr lang="en-US" sz="6637" dirty="0"/>
          </a:p>
        </p:txBody>
      </p:sp>
      <p:sp>
        <p:nvSpPr>
          <p:cNvPr id="29" name="Text 27"/>
          <p:cNvSpPr/>
          <p:nvPr/>
        </p:nvSpPr>
        <p:spPr>
          <a:xfrm>
            <a:off x="7007215" y="-876175"/>
            <a:ext cx="3077076" cy="12668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9991"/>
              </a:lnSpc>
              <a:buNone/>
            </a:pPr>
            <a:r>
              <a:rPr lang="en-US" sz="6637" dirty="0">
                <a:solidFill>
                  <a:srgbClr val="00CE93">
                    <a:alpha val="99000"/>
                  </a:srgbClr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MARKET</a:t>
            </a:r>
            <a:endParaRPr lang="en-US" sz="6637" dirty="0"/>
          </a:p>
        </p:txBody>
      </p:sp>
      <p:sp>
        <p:nvSpPr>
          <p:cNvPr id="30" name="Text 28"/>
          <p:cNvSpPr/>
          <p:nvPr/>
        </p:nvSpPr>
        <p:spPr>
          <a:xfrm>
            <a:off x="1509713" y="4800600"/>
            <a:ext cx="1223962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</a:t>
            </a:r>
            <a:endParaRPr lang="en-US" sz="1125" dirty="0"/>
          </a:p>
        </p:txBody>
      </p:sp>
      <p:sp>
        <p:nvSpPr>
          <p:cNvPr id="31" name="Text 29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1450" y="4710113"/>
            <a:ext cx="2333625" cy="261937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5" name="Shape 3"/>
          <p:cNvSpPr/>
          <p:nvPr/>
        </p:nvSpPr>
        <p:spPr>
          <a:xfrm>
            <a:off x="1357313" y="4710113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171450" y="171450"/>
            <a:ext cx="2700338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BUSINESS &amp; GO-TO-MARKET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71450" y="981075"/>
            <a:ext cx="4110037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Business Model</a:t>
            </a:r>
            <a:endParaRPr lang="en-US" sz="4275" dirty="0"/>
          </a:p>
        </p:txBody>
      </p:sp>
      <p:sp>
        <p:nvSpPr>
          <p:cNvPr id="8" name="Text 6"/>
          <p:cNvSpPr/>
          <p:nvPr/>
        </p:nvSpPr>
        <p:spPr>
          <a:xfrm>
            <a:off x="676275" y="1614488"/>
            <a:ext cx="6900863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 are a B2B PaaS &amp; SaaS . </a:t>
            </a:r>
            <a:endParaRPr lang="en-US" sz="1650" dirty="0"/>
          </a:p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customers are: banks, MFIs, Saccos, and agri-lenders . </a:t>
            </a:r>
            <a:endParaRPr lang="en-US" sz="1650" dirty="0"/>
          </a:p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Revenue Streams: API Calls($0.10-$0.25), Analytic Dashboards and Premium Insights</a:t>
            </a:r>
            <a:endParaRPr lang="en-US" sz="1650" dirty="0"/>
          </a:p>
          <a:p>
            <a:pPr algn="l" marL="342900" indent="-342900">
              <a:lnSpc>
                <a:spcPts val="1650"/>
              </a:lnSpc>
              <a:buSzPct val="100000"/>
              <a:buChar char="•"/>
            </a:pPr>
            <a:r>
              <a:rPr lang="en-US" sz="165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 help them de-risk their portfolios and unlock an untapped new market.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1509713" y="4800600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10" name="Text 8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 rot="0">
            <a:off x="171450" y="371475"/>
            <a:ext cx="8801100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 rot="0">
            <a:off x="0" y="2524124"/>
            <a:ext cx="9196388" cy="0"/>
          </a:xfrm>
          <a:prstGeom prst="line">
            <a:avLst/>
          </a:prstGeom>
          <a:noFill/>
          <a:ln w="31750">
            <a:solidFill>
              <a:srgbClr val="00000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9088" y="2464593"/>
            <a:ext cx="1519238" cy="1566863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1867160" y="2464593"/>
            <a:ext cx="1643063" cy="1381125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3562350" y="2466975"/>
            <a:ext cx="1669774" cy="1404575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5276850" y="2478877"/>
            <a:ext cx="1462088" cy="1148644"/>
          </a:xfrm>
          <a:prstGeom prst="rect">
            <a:avLst/>
          </a:prstGeom>
          <a:noFill/>
          <a:ln/>
        </p:spPr>
      </p:sp>
      <p:sp>
        <p:nvSpPr>
          <p:cNvPr id="8" name="Shape 6"/>
          <p:cNvSpPr/>
          <p:nvPr/>
        </p:nvSpPr>
        <p:spPr>
          <a:xfrm>
            <a:off x="6877050" y="2476500"/>
            <a:ext cx="1638300" cy="1237597"/>
          </a:xfrm>
          <a:prstGeom prst="rect">
            <a:avLst/>
          </a:prstGeom>
          <a:noFill/>
          <a:ln/>
        </p:spPr>
      </p:sp>
      <p:sp>
        <p:nvSpPr>
          <p:cNvPr id="9" name="Shape 7"/>
          <p:cNvSpPr/>
          <p:nvPr/>
        </p:nvSpPr>
        <p:spPr>
          <a:xfrm>
            <a:off x="171450" y="4710113"/>
            <a:ext cx="2333625" cy="261937"/>
          </a:xfrm>
          <a:prstGeom prst="rect">
            <a:avLst/>
          </a:prstGeom>
          <a:noFill/>
          <a:ln/>
        </p:spPr>
      </p:sp>
      <p:sp>
        <p:nvSpPr>
          <p:cNvPr id="10" name="Shape 8"/>
          <p:cNvSpPr/>
          <p:nvPr/>
        </p:nvSpPr>
        <p:spPr>
          <a:xfrm>
            <a:off x="171450" y="4710113"/>
            <a:ext cx="1162050" cy="261937"/>
          </a:xfrm>
          <a:prstGeom prst="roundRect">
            <a:avLst>
              <a:gd name="adj" fmla="val 349092"/>
            </a:avLst>
          </a:prstGeom>
          <a:solidFill>
            <a:srgbClr val="00CE93"/>
          </a:solidFill>
          <a:ln/>
        </p:spPr>
      </p:sp>
      <p:sp>
        <p:nvSpPr>
          <p:cNvPr id="11" name="Shape 9"/>
          <p:cNvSpPr/>
          <p:nvPr/>
        </p:nvSpPr>
        <p:spPr>
          <a:xfrm>
            <a:off x="1357313" y="4710113"/>
            <a:ext cx="1147763" cy="261937"/>
          </a:xfrm>
          <a:prstGeom prst="roundRect">
            <a:avLst>
              <a:gd name="adj" fmla="val 349092"/>
            </a:avLst>
          </a:prstGeom>
          <a:solidFill>
            <a:srgbClr val="F1F1F1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651998" y="2476500"/>
            <a:ext cx="88400" cy="239007"/>
          </a:xfrm>
          <a:prstGeom prst="rect">
            <a:avLst/>
          </a:prstGeom>
          <a:noFill/>
          <a:ln/>
        </p:spPr>
      </p:sp>
      <p:sp>
        <p:nvSpPr>
          <p:cNvPr id="13" name="Shape 11"/>
          <p:cNvSpPr/>
          <p:nvPr/>
        </p:nvSpPr>
        <p:spPr>
          <a:xfrm>
            <a:off x="6877050" y="2715507"/>
            <a:ext cx="1638300" cy="971535"/>
          </a:xfrm>
          <a:prstGeom prst="roundRect">
            <a:avLst>
              <a:gd name="adj" fmla="val 12941"/>
            </a:avLst>
          </a:prstGeom>
          <a:solidFill>
            <a:srgbClr val="00CE93"/>
          </a:solidFill>
          <a:ln w="21827">
            <a:solidFill>
              <a:srgbClr val="000000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651998" y="2476500"/>
            <a:ext cx="88400" cy="884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5" name="Shape 13"/>
          <p:cNvSpPr/>
          <p:nvPr/>
        </p:nvSpPr>
        <p:spPr>
          <a:xfrm rot="5400000">
            <a:off x="7620896" y="2637529"/>
            <a:ext cx="150607" cy="0"/>
          </a:xfrm>
          <a:prstGeom prst="line">
            <a:avLst/>
          </a:prstGeom>
          <a:noFill/>
          <a:ln w="21827">
            <a:solidFill>
              <a:srgbClr val="000000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5963692" y="2478877"/>
            <a:ext cx="88400" cy="239007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5276850" y="2717884"/>
            <a:ext cx="1462088" cy="909638"/>
          </a:xfrm>
          <a:prstGeom prst="roundRect">
            <a:avLst>
              <a:gd name="adj" fmla="val 13821"/>
            </a:avLst>
          </a:prstGeom>
          <a:solidFill>
            <a:srgbClr val="00CE93"/>
          </a:solidFill>
          <a:ln w="21827">
            <a:solidFill>
              <a:srgbClr val="000000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5963692" y="2478877"/>
            <a:ext cx="88400" cy="884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9" name="Shape 17"/>
          <p:cNvSpPr/>
          <p:nvPr/>
        </p:nvSpPr>
        <p:spPr>
          <a:xfrm rot="5400000">
            <a:off x="5930209" y="2642291"/>
            <a:ext cx="150607" cy="0"/>
          </a:xfrm>
          <a:prstGeom prst="line">
            <a:avLst/>
          </a:prstGeom>
          <a:noFill/>
          <a:ln w="21827">
            <a:solidFill>
              <a:srgbClr val="000000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4353037" y="2466975"/>
            <a:ext cx="88400" cy="239007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591818" y="2705982"/>
            <a:ext cx="1610841" cy="971535"/>
          </a:xfrm>
          <a:prstGeom prst="roundRect">
            <a:avLst>
              <a:gd name="adj" fmla="val 12941"/>
            </a:avLst>
          </a:prstGeom>
          <a:solidFill>
            <a:srgbClr val="00CE93"/>
          </a:solidFill>
          <a:ln w="21827">
            <a:solidFill>
              <a:srgbClr val="000000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4353037" y="2466975"/>
            <a:ext cx="88400" cy="884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23" name="Shape 21"/>
          <p:cNvSpPr/>
          <p:nvPr/>
        </p:nvSpPr>
        <p:spPr>
          <a:xfrm rot="5400000">
            <a:off x="4320484" y="2628004"/>
            <a:ext cx="150607" cy="0"/>
          </a:xfrm>
          <a:prstGeom prst="line">
            <a:avLst/>
          </a:prstGeom>
          <a:noFill/>
          <a:ln w="21827">
            <a:solidFill>
              <a:srgbClr val="000000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2644490" y="2464593"/>
            <a:ext cx="88400" cy="239007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1896368" y="2703600"/>
            <a:ext cx="1584648" cy="938213"/>
          </a:xfrm>
          <a:prstGeom prst="roundRect">
            <a:avLst>
              <a:gd name="adj" fmla="val 13400"/>
            </a:avLst>
          </a:prstGeom>
          <a:solidFill>
            <a:srgbClr val="00CE93"/>
          </a:solidFill>
          <a:ln w="21827">
            <a:solidFill>
              <a:srgbClr val="000000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2644490" y="2464593"/>
            <a:ext cx="88400" cy="884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27" name="Shape 25"/>
          <p:cNvSpPr/>
          <p:nvPr/>
        </p:nvSpPr>
        <p:spPr>
          <a:xfrm rot="5400000">
            <a:off x="2610746" y="2628004"/>
            <a:ext cx="150607" cy="0"/>
          </a:xfrm>
          <a:prstGeom prst="line">
            <a:avLst/>
          </a:prstGeom>
          <a:noFill/>
          <a:ln w="21827">
            <a:solidFill>
              <a:srgbClr val="000000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1034504" y="2464593"/>
            <a:ext cx="88400" cy="239007"/>
          </a:xfrm>
          <a:prstGeom prst="rect">
            <a:avLst/>
          </a:prstGeom>
          <a:noFill/>
          <a:ln/>
        </p:spPr>
      </p:sp>
      <p:sp>
        <p:nvSpPr>
          <p:cNvPr id="29" name="Shape 27"/>
          <p:cNvSpPr/>
          <p:nvPr/>
        </p:nvSpPr>
        <p:spPr>
          <a:xfrm>
            <a:off x="319088" y="2703600"/>
            <a:ext cx="1519238" cy="828660"/>
          </a:xfrm>
          <a:prstGeom prst="roundRect">
            <a:avLst>
              <a:gd name="adj" fmla="val 15172"/>
            </a:avLst>
          </a:prstGeom>
          <a:solidFill>
            <a:srgbClr val="00CE93"/>
          </a:solidFill>
          <a:ln w="21827">
            <a:solidFill>
              <a:srgbClr val="000000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1034504" y="2464593"/>
            <a:ext cx="88400" cy="884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31" name="Shape 29"/>
          <p:cNvSpPr/>
          <p:nvPr/>
        </p:nvSpPr>
        <p:spPr>
          <a:xfrm rot="5400000">
            <a:off x="1001021" y="2628004"/>
            <a:ext cx="150607" cy="0"/>
          </a:xfrm>
          <a:prstGeom prst="line">
            <a:avLst/>
          </a:prstGeom>
          <a:noFill/>
          <a:ln w="21827">
            <a:solidFill>
              <a:srgbClr val="000000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171450" y="171450"/>
            <a:ext cx="1081087" cy="1190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650" spc="-49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IMPACT</a:t>
            </a:r>
            <a:endParaRPr lang="en-US" sz="1650" dirty="0"/>
          </a:p>
        </p:txBody>
      </p:sp>
      <p:sp>
        <p:nvSpPr>
          <p:cNvPr id="33" name="Text 31"/>
          <p:cNvSpPr/>
          <p:nvPr/>
        </p:nvSpPr>
        <p:spPr>
          <a:xfrm>
            <a:off x="161925" y="676275"/>
            <a:ext cx="6300788" cy="30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4275" spc="-86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Impact &amp; Sustainability</a:t>
            </a:r>
            <a:endParaRPr lang="en-US" sz="4275" dirty="0"/>
          </a:p>
        </p:txBody>
      </p:sp>
      <p:sp>
        <p:nvSpPr>
          <p:cNvPr id="34" name="Text 32"/>
          <p:cNvSpPr/>
          <p:nvPr/>
        </p:nvSpPr>
        <p:spPr>
          <a:xfrm>
            <a:off x="200025" y="1557338"/>
            <a:ext cx="6281738" cy="2809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project is designed to create a virtuous cycle of growth and financial inclusion, directly aligning with key SDG goals</a:t>
            </a:r>
            <a:endParaRPr lang="en-US" sz="1500" dirty="0"/>
          </a:p>
        </p:txBody>
      </p:sp>
      <p:sp>
        <p:nvSpPr>
          <p:cNvPr id="35" name="Text 33"/>
          <p:cNvSpPr/>
          <p:nvPr/>
        </p:nvSpPr>
        <p:spPr>
          <a:xfrm>
            <a:off x="1509713" y="4800600"/>
            <a:ext cx="1300163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AI 4 STARTUPS</a:t>
            </a:r>
            <a:endParaRPr lang="en-US" sz="1125" dirty="0"/>
          </a:p>
        </p:txBody>
      </p:sp>
      <p:sp>
        <p:nvSpPr>
          <p:cNvPr id="36" name="Text 34"/>
          <p:cNvSpPr/>
          <p:nvPr/>
        </p:nvSpPr>
        <p:spPr>
          <a:xfrm>
            <a:off x="323850" y="4800600"/>
            <a:ext cx="1314450" cy="809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1125" b="1" spc="-11" kern="0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KILIMO SCORE</a:t>
            </a:r>
            <a:endParaRPr lang="en-US" sz="1125" dirty="0"/>
          </a:p>
        </p:txBody>
      </p:sp>
      <p:sp>
        <p:nvSpPr>
          <p:cNvPr id="37" name="Text 35"/>
          <p:cNvSpPr/>
          <p:nvPr/>
        </p:nvSpPr>
        <p:spPr>
          <a:xfrm>
            <a:off x="7021106" y="2872662"/>
            <a:ext cx="1807382" cy="657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34"/>
              </a:lnSpc>
              <a:buNone/>
            </a:pPr>
            <a:r>
              <a:rPr lang="en-US" sz="1134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SDG 13: CLIMATE ACTION</a:t>
            </a:r>
            <a:endParaRPr lang="en-US" sz="1134" dirty="0"/>
          </a:p>
          <a:p>
            <a:pPr algn="l" indent="0" marL="0">
              <a:lnSpc>
                <a:spcPts val="1134"/>
              </a:lnSpc>
              <a:buNone/>
            </a:pPr>
            <a:r>
              <a:rPr lang="en-US" sz="1134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 mitigate financial barriers to climate adaptation on the farm</a:t>
            </a:r>
            <a:endParaRPr lang="en-US" sz="1134" dirty="0"/>
          </a:p>
        </p:txBody>
      </p:sp>
      <p:sp>
        <p:nvSpPr>
          <p:cNvPr id="38" name="Text 36"/>
          <p:cNvSpPr/>
          <p:nvPr/>
        </p:nvSpPr>
        <p:spPr>
          <a:xfrm>
            <a:off x="5420906" y="2875040"/>
            <a:ext cx="1631170" cy="5953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34"/>
              </a:lnSpc>
              <a:buNone/>
            </a:pPr>
            <a:r>
              <a:rPr lang="en-US" sz="1134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SDG 10: REDUCE IN EQUALITIES</a:t>
            </a:r>
            <a:endParaRPr lang="en-US" sz="1134" dirty="0"/>
          </a:p>
          <a:p>
            <a:pPr algn="l" indent="0" marL="0">
              <a:lnSpc>
                <a:spcPts val="1134"/>
              </a:lnSpc>
              <a:buNone/>
            </a:pPr>
            <a:r>
              <a:rPr lang="en-US" sz="1134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Our system provides fair access to capital.</a:t>
            </a:r>
            <a:endParaRPr lang="en-US" sz="1134" dirty="0"/>
          </a:p>
        </p:txBody>
      </p:sp>
      <p:sp>
        <p:nvSpPr>
          <p:cNvPr id="39" name="Text 37"/>
          <p:cNvSpPr/>
          <p:nvPr/>
        </p:nvSpPr>
        <p:spPr>
          <a:xfrm>
            <a:off x="3735874" y="2863137"/>
            <a:ext cx="1779923" cy="657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34"/>
              </a:lnSpc>
              <a:buNone/>
            </a:pPr>
            <a:r>
              <a:rPr lang="en-US" sz="1134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SDG 8: ECONOMIC GROWTH</a:t>
            </a:r>
            <a:endParaRPr lang="en-US" sz="1134" dirty="0"/>
          </a:p>
          <a:p>
            <a:pPr algn="l" indent="0" marL="0">
              <a:lnSpc>
                <a:spcPts val="1134"/>
              </a:lnSpc>
              <a:buNone/>
            </a:pPr>
            <a:r>
              <a:rPr lang="en-US" sz="1134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We are building a more robust and inclusive rural economy.</a:t>
            </a:r>
            <a:endParaRPr lang="en-US" sz="1134" dirty="0"/>
          </a:p>
        </p:txBody>
      </p:sp>
      <p:sp>
        <p:nvSpPr>
          <p:cNvPr id="40" name="Text 38"/>
          <p:cNvSpPr/>
          <p:nvPr/>
        </p:nvSpPr>
        <p:spPr>
          <a:xfrm>
            <a:off x="2040424" y="2860755"/>
            <a:ext cx="1753730" cy="6239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34"/>
              </a:lnSpc>
              <a:buNone/>
            </a:pPr>
            <a:r>
              <a:rPr lang="en-US" sz="1134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SDG 2: ZERO HUNGER</a:t>
            </a:r>
            <a:endParaRPr lang="en-US" sz="1134" dirty="0"/>
          </a:p>
          <a:p>
            <a:pPr algn="l" indent="0" marL="0">
              <a:lnSpc>
                <a:spcPts val="1134"/>
              </a:lnSpc>
              <a:buNone/>
            </a:pPr>
            <a:r>
              <a:rPr lang="en-US" sz="1134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Farmer investments lead to better food security and productivity.</a:t>
            </a:r>
            <a:endParaRPr lang="en-US" sz="1134" dirty="0"/>
          </a:p>
        </p:txBody>
      </p:sp>
      <p:sp>
        <p:nvSpPr>
          <p:cNvPr id="41" name="Text 39"/>
          <p:cNvSpPr/>
          <p:nvPr/>
        </p:nvSpPr>
        <p:spPr>
          <a:xfrm>
            <a:off x="463144" y="2860755"/>
            <a:ext cx="16883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134"/>
              </a:lnSpc>
              <a:buNone/>
            </a:pPr>
            <a:r>
              <a:rPr lang="en-US" sz="1134" b="1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SDG 1: NO POVERTY</a:t>
            </a:r>
            <a:endParaRPr lang="en-US" sz="1134" dirty="0"/>
          </a:p>
          <a:p>
            <a:pPr algn="l" indent="0" marL="0">
              <a:lnSpc>
                <a:spcPts val="1134"/>
              </a:lnSpc>
              <a:buNone/>
            </a:pPr>
            <a:r>
              <a:rPr lang="en-US" sz="1134" dirty="0">
                <a:solidFill>
                  <a:srgbClr val="000000">
                    <a:alpha val="99000"/>
                  </a:srgbClr>
                </a:solidFill>
                <a:latin typeface="Darker Grotesque" pitchFamily="34" charset="0"/>
                <a:ea typeface="Darker Grotesque" pitchFamily="34" charset="-122"/>
                <a:cs typeface="Darker Grotesque" pitchFamily="34" charset="-120"/>
              </a:rPr>
              <a:t>By unlocking credit, we enable farmers to increase their income.</a:t>
            </a:r>
            <a:endParaRPr lang="en-US" sz="1134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2025-10-31T09:32:54Z</dcterms:created>
  <dcterms:modified xsi:type="dcterms:W3CDTF">2025-10-31T09:32:54Z</dcterms:modified>
</cp:coreProperties>
</file>