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58AC4-6224-48FE-A4FE-E09F62E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EB8391-38EC-4AEF-8996-03863BC9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A989C-DF33-4ED9-B105-54CA14FE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99353-8480-4401-BBF0-3B87644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FC1183-E59D-4507-A03E-EFCAB30A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5F148-0596-4DB9-A267-568839D4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6F80E-1712-4F38-8223-96301836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B6436-2392-4CCF-9625-6EE938DA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6630F-4934-4D1F-B308-2CD67B8C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FA339-25C2-4B79-8F92-69A67342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8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E3C94-623F-4E66-B181-0246D92E4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B3AB07-1E8F-42BC-B261-C330CEF6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4B13-3737-4AC3-9A73-ADC785CD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001EA-A9F1-4740-BFBB-6FEB90C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92E80-2C52-4430-8F2E-8DF0BAAA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8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AE724-3953-4284-8D05-01D3F26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C9366-E809-4F76-B58C-6DC9E8FC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03EFB-436C-4935-AA78-93F1265A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26FFD-A951-497F-AD9D-AAEFEBF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D69B2-4FF7-4C28-8DF5-CBE0705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BCBA7-F373-4A14-BB41-FC930387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94355-528A-4774-A77F-236F5414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7660F-B1E8-4DC2-B11C-9E208F50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874BC-D697-4BFE-B054-18308BA9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25A6B-404C-41EA-BB4F-38CF59B6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70915-1416-43F2-96CA-4EDA79CE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CB5D5-C618-4AC0-BFA7-815F9703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49F515-4FCE-458C-A2EE-C0A1A4CE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4FD61-9F70-4E14-9E62-44661E0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C9AB5-2315-4A14-93FC-DCA13316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EB34C-C1D7-444C-82B7-60CFA32B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EEF52-8C03-4D1D-8143-AECC7731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FC0F57-3589-4D79-B309-E9E73E4B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180F0-7A5E-4DA6-99B9-16505971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0C9EA-CB10-41F2-9B67-EB9C80D4B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2259FD-9D10-4077-8629-880AD3370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0CD48-5ECB-43A4-A6BA-CD1B489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15A3CE-970E-4D35-88CC-B4696D8E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2517A2-34C9-4EB8-B539-1BC29DC7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6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93DE9-199F-42DB-9324-A83141B0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6AD60A-F307-4521-A71C-48269B83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D227E9-0483-445A-81D9-84F9881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E568F4-7E8A-455F-9F51-9541B45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7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677C64-8021-4B82-9F85-C0FA6847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B8EE20-C83C-4889-9012-7F16582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A46302-70CF-4923-B519-8A8B31E5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530C-BEAF-4649-A72E-E6B81501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71400-D705-4325-82D8-8CECB6D1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965E47-1F43-4B3F-B8AE-C1B07089D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5E57C-37D7-4F25-AA78-AB4476ED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7C063B-AB95-4E4C-B346-97890971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ACDF27-C64E-42D1-89FC-AE558CA7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2A76C-9D26-4E78-B883-289202DD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B534B0-E15D-44D4-BEB4-A298DC448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26643-9D4F-47A9-B70E-75938887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EFDDE-9DC3-485D-BAD0-54AD7581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24602-535A-442E-8513-5673D82C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652E72-EB89-43E5-BE5F-87AFD0E2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5FAB9-E2BF-4ED3-A7D0-A6F4C41C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B55E3-C179-4757-AB68-FB002130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F9161-D960-444F-8B9C-EF532D954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37C7-9E43-4E04-9C15-D370559FE74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3D6A6-54C4-4C8C-9E28-208DA8D1B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8E225-9329-4822-8A44-50A571C0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9D71-33A4-46A3-9CCA-94690340A5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4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24871-167C-4E83-93A1-79E6B338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79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/>
              <a:t>Приложение создано с использованием </a:t>
            </a:r>
            <a:r>
              <a:rPr lang="en-US" sz="1800" dirty="0"/>
              <a:t>Spring Framework</a:t>
            </a:r>
            <a:r>
              <a:rPr lang="ru-RU" sz="1800" dirty="0"/>
              <a:t>, позволяющего упростить разработку программы, благодаря определению им структуры проекта, а так же объединению фреймворком в себе разных компонентов.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800" dirty="0"/>
              <a:t>В приложении использованы различные компоненты фреймворка </a:t>
            </a:r>
            <a:r>
              <a:rPr lang="en-US" sz="1800" dirty="0"/>
              <a:t>spring</a:t>
            </a:r>
            <a:r>
              <a:rPr lang="ru-RU" sz="1800" dirty="0"/>
              <a:t>, такие как</a:t>
            </a:r>
            <a:r>
              <a:rPr lang="en-US" sz="18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/>
              <a:t>Spring MVC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/>
              <a:t>Spring Data JPA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/>
              <a:t>Spring Boot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/>
              <a:t>Spring Security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u="none" strike="noStrike" dirty="0">
                <a:solidFill>
                  <a:srgbClr val="333333"/>
                </a:solidFill>
              </a:rPr>
              <a:t>S</a:t>
            </a:r>
            <a:r>
              <a:rPr lang="en-US" sz="1600" b="0" i="0" u="none" strike="noStrike" dirty="0">
                <a:effectLst/>
              </a:rPr>
              <a:t>pring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/>
              <a:t>Приложение разбито на пакеты, содержащие в себе различные сервисы, модели, контроллеры. Благодаря этому достигается инверсия управления, т.к. весь код является слабо связанным.</a:t>
            </a:r>
          </a:p>
        </p:txBody>
      </p:sp>
    </p:spTree>
    <p:extLst>
      <p:ext uri="{BB962C8B-B14F-4D97-AF65-F5344CB8AC3E}">
        <p14:creationId xmlns:p14="http://schemas.microsoft.com/office/powerpoint/2010/main" val="24386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57EA-C935-4CC3-8A44-6BD07220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  <a:cs typeface="Arial" panose="020B0604020202020204" pitchFamily="34" charset="0"/>
              </a:rPr>
              <a:t>APACHE MAVEN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E2E10E8-B6CD-4FCB-869D-E3F4BCEC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0" i="0" dirty="0" err="1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Maven</a:t>
            </a:r>
            <a:r>
              <a:rPr lang="ru-RU" sz="1800" b="0" i="0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 — это инструмент для автоматической сборки проектов на основе описания их структуры в специальных файлах на языке POM (Project Object Model) — подмножестве </a:t>
            </a:r>
            <a:r>
              <a:rPr lang="en-US" sz="1800" b="0" i="0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XML.</a:t>
            </a:r>
          </a:p>
          <a:p>
            <a:pPr algn="l" fontAlgn="base" latinLnBrk="0"/>
            <a:r>
              <a:rPr lang="ru-RU" sz="1800" b="0" i="0" u="none" strike="noStrike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Функциональность системы сборки </a:t>
            </a:r>
            <a:r>
              <a:rPr lang="ru-RU" sz="1800" b="0" i="0" u="none" strike="noStrike" dirty="0" err="1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Maven</a:t>
            </a:r>
            <a:r>
              <a:rPr lang="ru-RU" sz="1800" b="0" i="0" u="none" strike="noStrike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 шире, чем</a:t>
            </a:r>
            <a:r>
              <a:rPr lang="en-US" sz="1800" b="0" i="0" u="none" strike="noStrike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1800" b="0" i="0" u="none" strike="noStrike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компилятора исходного кода. В процессе работы приложения Apache </a:t>
            </a:r>
            <a:r>
              <a:rPr lang="ru-RU" sz="1800" b="0" i="0" u="none" strike="noStrike" dirty="0" err="1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Maven</a:t>
            </a:r>
            <a:r>
              <a:rPr lang="ru-RU" sz="1800" b="0" i="0" u="none" strike="noStrike" dirty="0">
                <a:solidFill>
                  <a:srgbClr val="2C3142"/>
                </a:solidFill>
                <a:effectLst/>
                <a:cs typeface="Arial" panose="020B0604020202020204" pitchFamily="34" charset="0"/>
              </a:rPr>
              <a:t> вызывает компилятор и при этом автоматически управляет зависимостями и ресурсами, например:</a:t>
            </a:r>
          </a:p>
          <a:p>
            <a:pPr lvl="1" fontAlgn="base"/>
            <a:r>
              <a:rPr lang="ru-RU" sz="1600" b="0" i="0" u="none" strike="noStrike" dirty="0">
                <a:solidFill>
                  <a:srgbClr val="2C3142"/>
                </a:solidFill>
                <a:effectLst/>
              </a:rPr>
              <a:t>загружает подходящие версии пакетов;</a:t>
            </a:r>
          </a:p>
          <a:p>
            <a:pPr lvl="1" fontAlgn="base"/>
            <a:r>
              <a:rPr lang="ru-RU" sz="1600" b="0" i="0" u="none" strike="noStrike" dirty="0">
                <a:solidFill>
                  <a:srgbClr val="2C3142"/>
                </a:solidFill>
                <a:effectLst/>
              </a:rPr>
              <a:t>размещает изображения, аудио- и видеофайлы в нужных папках;</a:t>
            </a:r>
          </a:p>
          <a:p>
            <a:pPr lvl="1" fontAlgn="base"/>
            <a:r>
              <a:rPr lang="ru-RU" sz="1600" b="0" i="0" u="none" strike="noStrike" dirty="0">
                <a:solidFill>
                  <a:srgbClr val="2C3142"/>
                </a:solidFill>
                <a:effectLst/>
              </a:rPr>
              <a:t>подгружает сторонние библиотеки.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13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6515-C53E-452B-89B9-F94DA11F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Arial" panose="020B0604020202020204" pitchFamily="34" charset="0"/>
              </a:rPr>
              <a:t>SPRING MVC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2365B-7A83-44BF-A971-96C03F2E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2149642"/>
            <a:ext cx="10599821" cy="4027321"/>
          </a:xfrm>
        </p:spPr>
        <p:txBody>
          <a:bodyPr>
            <a:normAutofit/>
          </a:bodyPr>
          <a:lstStyle/>
          <a:p>
            <a:r>
              <a:rPr lang="ru-RU" sz="1800" dirty="0"/>
              <a:t>SPRING MVC – компонент фреймворка </a:t>
            </a:r>
            <a:r>
              <a:rPr lang="ru-RU" sz="1800" dirty="0" err="1"/>
              <a:t>spring</a:t>
            </a:r>
            <a:r>
              <a:rPr lang="ru-RU" sz="1800" dirty="0"/>
              <a:t>, который позволяет разрабатывать </a:t>
            </a:r>
            <a:r>
              <a:rPr lang="ru-RU" sz="1800" dirty="0" err="1"/>
              <a:t>web</a:t>
            </a:r>
            <a:r>
              <a:rPr lang="ru-RU" sz="1800" dirty="0"/>
              <a:t> приложения на языке </a:t>
            </a:r>
            <a:r>
              <a:rPr lang="ru-RU" sz="1800" dirty="0" err="1"/>
              <a:t>java</a:t>
            </a:r>
            <a:endParaRPr lang="en-US" sz="1800" dirty="0"/>
          </a:p>
          <a:p>
            <a:r>
              <a:rPr lang="ru-RU" sz="1800" dirty="0"/>
              <a:t>Model-View-</a:t>
            </a:r>
            <a:r>
              <a:rPr lang="ru-RU" sz="1800" dirty="0" err="1"/>
              <a:t>Controller</a:t>
            </a:r>
            <a:r>
              <a:rPr lang="ru-RU" sz="1800" dirty="0"/>
              <a:t> (MVC, «Модель-Представление-Контроллер», «Модель-Вид-Контроллер») — схема разделения данных приложения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</a:t>
            </a:r>
            <a:r>
              <a:rPr lang="en-US" sz="1800" dirty="0"/>
              <a:t>.</a:t>
            </a:r>
          </a:p>
          <a:p>
            <a:pPr lvl="1"/>
            <a:r>
              <a:rPr lang="ru-RU" sz="1800" dirty="0"/>
              <a:t>Модель (Model) предоставляет данные и реагирует на команды контроллера, изменяя своё состояние</a:t>
            </a:r>
            <a:endParaRPr lang="en-US" sz="1800" dirty="0"/>
          </a:p>
          <a:p>
            <a:pPr lvl="1"/>
            <a:r>
              <a:rPr lang="ru-RU" sz="1800" dirty="0"/>
              <a:t>Представление (View) отвечает за отображение данных модели пользователю, реагируя на изменения модели.</a:t>
            </a:r>
            <a:endParaRPr lang="en-US" sz="1800" dirty="0"/>
          </a:p>
          <a:p>
            <a:pPr lvl="1"/>
            <a:r>
              <a:rPr lang="ru-RU" sz="1800" dirty="0"/>
              <a:t>Контроллер (</a:t>
            </a:r>
            <a:r>
              <a:rPr lang="ru-RU" sz="1800" dirty="0" err="1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15522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9AD2E-FF77-4686-9742-3BC59CB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0C455-B8F6-4E98-9255-01A927C1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58"/>
            <a:ext cx="10515600" cy="5278605"/>
          </a:xfrm>
        </p:spPr>
        <p:txBody>
          <a:bodyPr>
            <a:normAutofit/>
          </a:bodyPr>
          <a:lstStyle/>
          <a:p>
            <a:r>
              <a:rPr lang="ru-RU" sz="1800" i="0" dirty="0">
                <a:solidFill>
                  <a:srgbClr val="092433"/>
                </a:solidFill>
                <a:effectLst/>
              </a:rPr>
              <a:t>HTTP</a:t>
            </a:r>
            <a:r>
              <a:rPr lang="ru-RU" sz="1800" b="1" i="0" dirty="0">
                <a:solidFill>
                  <a:srgbClr val="092433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092433"/>
                </a:solidFill>
                <a:effectLst/>
              </a:rPr>
              <a:t>(</a:t>
            </a:r>
            <a:r>
              <a:rPr lang="ru-RU" sz="1800" b="0" i="0" dirty="0" err="1">
                <a:solidFill>
                  <a:srgbClr val="092433"/>
                </a:solidFill>
                <a:effectLst/>
              </a:rPr>
              <a:t>HyperText</a:t>
            </a:r>
            <a:r>
              <a:rPr lang="ru-RU" sz="1800" b="0" i="0" dirty="0">
                <a:solidFill>
                  <a:srgbClr val="092433"/>
                </a:solidFill>
                <a:effectLst/>
              </a:rPr>
              <a:t> Transfer Protocol, дословно — «протокол передачи гипертекста») представляет собой протокол прикладного уровня, используемый для доступа к ресурсам Всемирной Паутины.</a:t>
            </a:r>
          </a:p>
          <a:p>
            <a:pPr algn="l" fontAlgn="base"/>
            <a:r>
              <a:rPr lang="ru-RU" sz="1800" b="0" i="0" dirty="0">
                <a:solidFill>
                  <a:srgbClr val="092433"/>
                </a:solidFill>
                <a:effectLst/>
              </a:rPr>
              <a:t>В обмене информацией по HTTP-протоколу принимают участие клиент и сервер. Происходит это по следующей схеме: </a:t>
            </a:r>
          </a:p>
          <a:p>
            <a:pPr lvl="1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092433"/>
                </a:solidFill>
                <a:effectLst/>
              </a:rPr>
              <a:t>Клиент запрашивает у сервера некоторый ресурс.</a:t>
            </a:r>
          </a:p>
          <a:p>
            <a:pPr lvl="1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092433"/>
                </a:solidFill>
                <a:effectLst/>
              </a:rPr>
              <a:t>Сервер обрабатывает запрос и возвращает клиенту ресурс, который был запрошен.</a:t>
            </a:r>
          </a:p>
          <a:p>
            <a:r>
              <a:rPr lang="ru-RU" sz="1800" b="0" i="0" dirty="0">
                <a:solidFill>
                  <a:srgbClr val="1B1B1B"/>
                </a:solidFill>
                <a:effectLst/>
              </a:rPr>
              <a:t>HTTP определяет множество </a:t>
            </a:r>
            <a:r>
              <a:rPr lang="ru-RU" sz="1800" i="0" dirty="0">
                <a:solidFill>
                  <a:srgbClr val="1B1B1B"/>
                </a:solidFill>
                <a:effectLst/>
              </a:rPr>
              <a:t>методов запроса</a:t>
            </a:r>
            <a:r>
              <a:rPr lang="ru-RU" sz="1800" b="0" i="0" dirty="0">
                <a:solidFill>
                  <a:srgbClr val="1B1B1B"/>
                </a:solidFill>
                <a:effectLst/>
              </a:rPr>
              <a:t>, которые указывают, какое желаемое действие выполнится для данного ресурса</a:t>
            </a:r>
            <a:r>
              <a:rPr lang="en-US" sz="1800" b="0" i="0" dirty="0">
                <a:solidFill>
                  <a:srgbClr val="1B1B1B"/>
                </a:solidFill>
                <a:effectLst/>
              </a:rPr>
              <a:t>:</a:t>
            </a:r>
          </a:p>
          <a:p>
            <a:pPr lvl="1"/>
            <a:r>
              <a:rPr lang="en-US" sz="1600" dirty="0"/>
              <a:t>GET - </a:t>
            </a:r>
            <a:r>
              <a:rPr lang="ru-RU" sz="1600" b="0" i="0" dirty="0">
                <a:solidFill>
                  <a:srgbClr val="1B1B1B"/>
                </a:solidFill>
                <a:effectLst/>
              </a:rPr>
              <a:t>запрашивает представление ресурса. Запросы с использованием этого метода могут только извлекать данные.</a:t>
            </a:r>
            <a:endParaRPr lang="en-US" sz="1600" b="0" i="0" dirty="0">
              <a:solidFill>
                <a:srgbClr val="1B1B1B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1B1B1B"/>
                </a:solidFill>
              </a:rPr>
              <a:t>POST - </a:t>
            </a:r>
            <a:r>
              <a:rPr lang="ru-RU" sz="1600" b="0" i="0" dirty="0">
                <a:solidFill>
                  <a:srgbClr val="1B1B1B"/>
                </a:solidFill>
                <a:effectLst/>
              </a:rPr>
              <a:t>используется для отправки сущностей к определённому ресурсу. Часто вызывает изменение состояния или какие-то побочные эффекты на сервере.</a:t>
            </a:r>
            <a:endParaRPr lang="en-US" sz="1600" b="0" i="0" dirty="0">
              <a:solidFill>
                <a:srgbClr val="1B1B1B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1B1B1B"/>
                </a:solidFill>
              </a:rPr>
              <a:t>DELETE - </a:t>
            </a:r>
            <a:r>
              <a:rPr lang="ru-RU" sz="1600" b="0" i="0" dirty="0">
                <a:solidFill>
                  <a:srgbClr val="1B1B1B"/>
                </a:solidFill>
                <a:effectLst/>
              </a:rPr>
              <a:t>удаляет указанный ресурс.</a:t>
            </a:r>
            <a:endParaRPr lang="en-US" sz="1600" b="0" i="0" dirty="0">
              <a:solidFill>
                <a:srgbClr val="1B1B1B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1B1B1B"/>
                </a:solidFill>
              </a:rPr>
              <a:t>PUT - </a:t>
            </a:r>
            <a:r>
              <a:rPr lang="ru-RU" sz="1600" b="0" i="0" dirty="0">
                <a:solidFill>
                  <a:srgbClr val="1B1B1B"/>
                </a:solidFill>
                <a:effectLst/>
              </a:rPr>
              <a:t> заменяет все текущие представления ресурса данными запроса.</a:t>
            </a:r>
            <a:endParaRPr lang="en-US" sz="1600" b="0" i="0" dirty="0">
              <a:solidFill>
                <a:srgbClr val="1B1B1B"/>
              </a:solidFill>
              <a:effectLst/>
            </a:endParaRPr>
          </a:p>
          <a:p>
            <a:pPr lvl="1"/>
            <a:r>
              <a:rPr lang="en-US" sz="1600" dirty="0"/>
              <a:t>PATCH</a:t>
            </a:r>
            <a:r>
              <a:rPr lang="en-US" sz="1600" dirty="0">
                <a:solidFill>
                  <a:srgbClr val="1B1B1B"/>
                </a:solidFill>
              </a:rPr>
              <a:t> - </a:t>
            </a:r>
            <a:r>
              <a:rPr lang="ru-RU" sz="1600" b="0" i="0" dirty="0">
                <a:solidFill>
                  <a:srgbClr val="1B1B1B"/>
                </a:solidFill>
                <a:effectLst/>
              </a:rPr>
              <a:t> используется для частичного изменения ресурса.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548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4146C-B51E-46F1-816C-EC870696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Spring Data JPA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50625-55B4-4DA3-A01A-3B9E56D5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905"/>
            <a:ext cx="10515600" cy="4308058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Data — дополнительный удобный механизм для взаимодействия с сущностями базы данных, организации их в репозитории, извлечение данных, изменение, в каких то случаях для этого будет достаточно объявить интерфейс и метод в нем, без имплементации.</a:t>
            </a:r>
            <a:endParaRPr lang="en-US" sz="18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Основное понятие в Spring Data — это репозиторий. Это несколько интерфейсов которые используют JPA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взаимодействия с ней.</a:t>
            </a:r>
            <a:endParaRPr lang="en-US" sz="18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того перечня что предоставляет интерфейс достаточно для взаимодействия с сущностью, то можно прямо расширить базовый интерфейс для своей сущности, дополнить его своими методами запросов и выполнять операции.</a:t>
            </a:r>
          </a:p>
          <a:p>
            <a:r>
              <a:rPr lang="ru-RU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же есть возможность использования своих </a:t>
            </a:r>
            <a:r>
              <a:rPr lang="ru-RU" sz="18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кастомных</a:t>
            </a:r>
            <a:r>
              <a:rPr lang="ru-RU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запросов.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Запросы к сущности можно строить прямо из имени метода. Для этого используется механизм префиксов</a:t>
            </a:r>
          </a:p>
        </p:txBody>
      </p:sp>
    </p:spTree>
    <p:extLst>
      <p:ext uri="{BB962C8B-B14F-4D97-AF65-F5344CB8AC3E}">
        <p14:creationId xmlns:p14="http://schemas.microsoft.com/office/powerpoint/2010/main" val="38207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96C76-D2BC-4504-B7C4-DBA085B5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Spring Boot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678B7-088E-42A0-9A06-328AECE4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7322"/>
          </a:xfrm>
        </p:spPr>
        <p:txBody>
          <a:bodyPr>
            <a:normAutofit/>
          </a:bodyPr>
          <a:lstStyle/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Наиболее значимая особенность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это возможность управления зависимостями.</a:t>
            </a:r>
          </a:p>
          <a:p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ускорить процесс управления зависимостями, Spring Boot неявно упаковывает необходимые сторонние зависимости для каждого типа приложения на основе Spring и предоставляет их разработчику посредством так называемых </a:t>
            </a:r>
            <a:r>
              <a:rPr lang="ru-RU" sz="1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-пакетов (</a:t>
            </a:r>
            <a:r>
              <a:rPr lang="ru-RU" sz="1900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spring-boot-starter-web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900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spring-boot-starter-data-jpa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т.д.)</a:t>
            </a:r>
          </a:p>
          <a:p>
            <a:pPr algn="l"/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Второй превосходной возможностью </a:t>
            </a:r>
            <a:r>
              <a:rPr lang="ru-RU" sz="1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Boot 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автоматическая конфигурация приложения. После выбора подходящего </a:t>
            </a:r>
            <a:r>
              <a:rPr lang="ru-RU" sz="1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-пакета, </a:t>
            </a:r>
            <a:r>
              <a:rPr lang="ru-RU" sz="1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Boot 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попытается автоматически настроить Spring-приложение на основе добавленных вами </a:t>
            </a:r>
            <a:r>
              <a:rPr lang="ru-RU" sz="1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ru-RU" sz="1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-зависимостей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03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5359B-E5C0-498F-9B1E-37BF771B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Spring Security</a:t>
            </a:r>
            <a:br>
              <a:rPr lang="en-US" sz="4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F44FC-B5A9-471C-ADBF-3D448C81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Это Java/Java EE фреймворк, предоставляющий механизмы построения систем аутентификации и авторизации, а также другие возможности обеспечения безопасности для промышленных приложений, созданных с помощью Spring Framework</a:t>
            </a:r>
          </a:p>
          <a:p>
            <a:r>
              <a:rPr lang="ru-RU" sz="1800" b="0" i="0" dirty="0">
                <a:solidFill>
                  <a:srgbClr val="3D3E40"/>
                </a:solidFill>
                <a:effectLst/>
              </a:rPr>
              <a:t>Spring Security предоставляет механизмы для управления сеансом пользователя. Он создает эти механизмы контроля при входе в систему и уничтожает при выходе.</a:t>
            </a:r>
            <a:endParaRPr lang="ru-RU" sz="1800" dirty="0"/>
          </a:p>
          <a:p>
            <a:r>
              <a:rPr lang="ru-RU" sz="1800" dirty="0" err="1"/>
              <a:t>Cookies</a:t>
            </a:r>
            <a:r>
              <a:rPr lang="ru-RU" sz="1800" dirty="0"/>
              <a:t> – это пара </a:t>
            </a:r>
            <a:r>
              <a:rPr lang="ru-RU" sz="1800" dirty="0" err="1"/>
              <a:t>ключ:значение</a:t>
            </a:r>
            <a:r>
              <a:rPr lang="ru-RU" sz="1800" dirty="0"/>
              <a:t>. Она находится в памяти браузера и посылается нашему серверу при каждом запросе</a:t>
            </a:r>
          </a:p>
          <a:p>
            <a:r>
              <a:rPr lang="ru-RU" sz="1800" dirty="0"/>
              <a:t>Для аутентификации используется специальный конфигурационный файл. В нем будет прописана вся логика по аутентификации. Здесь можно аутентифицироваться как с помощью функционала интерфейсов, так и с помощью специального файла, в котором будет прописана вся логика по аутентификации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160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10C47-10CF-465E-99F7-211D904C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111111"/>
                </a:solidFill>
                <a:effectLst/>
                <a:latin typeface="+mn-lt"/>
              </a:rPr>
              <a:t>Thymeleaf</a:t>
            </a:r>
            <a:endParaRPr lang="en-US" b="0" i="0" dirty="0">
              <a:solidFill>
                <a:srgbClr val="111111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A7BC-DB13-4AEA-9818-1E906D7C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i="0" dirty="0" err="1">
                <a:solidFill>
                  <a:srgbClr val="111111"/>
                </a:solidFill>
                <a:effectLst/>
              </a:rPr>
              <a:t>Thymeleaf</a:t>
            </a:r>
            <a:r>
              <a:rPr lang="ru-RU" sz="1800" i="0" dirty="0">
                <a:solidFill>
                  <a:srgbClr val="111111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— современный серверный механизм Java-шаблонов для веб- и автономных сред, способный обрабатывать HTML, XML, JavaScript, CSS и даже простой текст.</a:t>
            </a:r>
          </a:p>
          <a:p>
            <a:r>
              <a:rPr lang="en-US" sz="1800" b="0" i="0" dirty="0" err="1">
                <a:solidFill>
                  <a:srgbClr val="111111"/>
                </a:solidFill>
                <a:effectLst/>
              </a:rPr>
              <a:t>Thymeleaf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позволяет работать с</a:t>
            </a:r>
            <a:r>
              <a:rPr lang="ru-RU" sz="1800" dirty="0">
                <a:solidFill>
                  <a:srgbClr val="111111"/>
                </a:solidFill>
              </a:rPr>
              <a:t> шаблонами типа </a:t>
            </a:r>
            <a:r>
              <a:rPr lang="en-US" sz="1800" dirty="0">
                <a:solidFill>
                  <a:srgbClr val="111111"/>
                </a:solidFill>
              </a:rPr>
              <a:t>HTML, XML, TEXT, JAVASCRIPT, CSS, RAW.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238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0A425-A14D-438C-9C07-13C28864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Java </a:t>
            </a:r>
            <a:r>
              <a:rPr lang="ru-RU" dirty="0">
                <a:latin typeface="+mn-lt"/>
              </a:rPr>
              <a:t>Аннотации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D2D77-A7B1-499B-8968-7DAA3416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Аннотации – специальный тип комментариев в коде, с помощью которых можно</a:t>
            </a:r>
            <a:r>
              <a:rPr lang="en-US" sz="1800" dirty="0"/>
              <a:t>:</a:t>
            </a:r>
          </a:p>
          <a:p>
            <a:pPr lvl="1"/>
            <a:r>
              <a:rPr lang="ru-RU" sz="1600" dirty="0"/>
              <a:t>Передавать инструкции для </a:t>
            </a:r>
            <a:r>
              <a:rPr lang="en-US" sz="1600" dirty="0"/>
              <a:t>Java </a:t>
            </a:r>
            <a:r>
              <a:rPr lang="ru-RU" sz="1600" dirty="0"/>
              <a:t>компилятора (</a:t>
            </a:r>
            <a:r>
              <a:rPr lang="en-US" sz="1600" dirty="0"/>
              <a:t>@Override)</a:t>
            </a:r>
          </a:p>
          <a:p>
            <a:pPr lvl="1"/>
            <a:r>
              <a:rPr lang="ru-RU" sz="1600" dirty="0"/>
              <a:t>Передавать инструкции для анализаторов исходного кода</a:t>
            </a:r>
          </a:p>
          <a:p>
            <a:pPr lvl="1"/>
            <a:r>
              <a:rPr lang="ru-RU" sz="1600" dirty="0"/>
              <a:t>Передавать метаданные, которые могут быть использованы либо вашим </a:t>
            </a:r>
            <a:r>
              <a:rPr lang="en-US" sz="1600" dirty="0"/>
              <a:t>java </a:t>
            </a:r>
            <a:r>
              <a:rPr lang="ru-RU" sz="1600" dirty="0"/>
              <a:t>приложением, либо другими приложениями или фреймворками.</a:t>
            </a:r>
          </a:p>
          <a:p>
            <a:r>
              <a:rPr lang="en-US" sz="2000" dirty="0"/>
              <a:t>Spring </a:t>
            </a:r>
            <a:r>
              <a:rPr lang="ru-RU" sz="2000" dirty="0"/>
              <a:t>сканирует все классы и автоматически создает </a:t>
            </a:r>
            <a:r>
              <a:rPr lang="ru-RU" sz="2000" dirty="0" err="1"/>
              <a:t>бины</a:t>
            </a:r>
            <a:r>
              <a:rPr lang="ru-RU" sz="2000" dirty="0"/>
              <a:t> для этих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012404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820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Тема Office</vt:lpstr>
      <vt:lpstr>Презентация PowerPoint</vt:lpstr>
      <vt:lpstr>APACHE MAVEN</vt:lpstr>
      <vt:lpstr>SPRING MVC</vt:lpstr>
      <vt:lpstr>HTTP</vt:lpstr>
      <vt:lpstr>Spring Data JPA</vt:lpstr>
      <vt:lpstr>Spring Boot</vt:lpstr>
      <vt:lpstr>Spring Security </vt:lpstr>
      <vt:lpstr>Thymeleaf</vt:lpstr>
      <vt:lpstr>Java Аннотации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79052</dc:creator>
  <cp:lastModifiedBy>79052</cp:lastModifiedBy>
  <cp:revision>14</cp:revision>
  <dcterms:created xsi:type="dcterms:W3CDTF">2022-12-15T13:00:03Z</dcterms:created>
  <dcterms:modified xsi:type="dcterms:W3CDTF">2022-12-15T18:10:50Z</dcterms:modified>
</cp:coreProperties>
</file>