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notesMasterIdLst>
    <p:notesMasterId r:id="rId73"/>
  </p:notesMasterIdLst>
  <p:sldIdLst>
    <p:sldId id="256" r:id="rId2"/>
    <p:sldId id="283" r:id="rId3"/>
    <p:sldId id="258" r:id="rId4"/>
    <p:sldId id="286" r:id="rId5"/>
    <p:sldId id="267" r:id="rId6"/>
    <p:sldId id="287" r:id="rId7"/>
    <p:sldId id="312" r:id="rId8"/>
    <p:sldId id="276" r:id="rId9"/>
    <p:sldId id="288" r:id="rId10"/>
    <p:sldId id="27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306" r:id="rId21"/>
    <p:sldId id="299" r:id="rId22"/>
    <p:sldId id="300" r:id="rId23"/>
    <p:sldId id="318" r:id="rId24"/>
    <p:sldId id="311" r:id="rId25"/>
    <p:sldId id="302" r:id="rId26"/>
    <p:sldId id="315" r:id="rId27"/>
    <p:sldId id="308" r:id="rId28"/>
    <p:sldId id="313" r:id="rId29"/>
    <p:sldId id="314" r:id="rId30"/>
    <p:sldId id="319" r:id="rId31"/>
    <p:sldId id="317" r:id="rId32"/>
    <p:sldId id="309" r:id="rId33"/>
    <p:sldId id="310" r:id="rId34"/>
    <p:sldId id="321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22" r:id="rId45"/>
    <p:sldId id="320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4" r:id="rId58"/>
    <p:sldId id="345" r:id="rId59"/>
    <p:sldId id="343" r:id="rId60"/>
    <p:sldId id="346" r:id="rId61"/>
    <p:sldId id="347" r:id="rId62"/>
    <p:sldId id="348" r:id="rId63"/>
    <p:sldId id="351" r:id="rId64"/>
    <p:sldId id="350" r:id="rId65"/>
    <p:sldId id="352" r:id="rId66"/>
    <p:sldId id="353" r:id="rId67"/>
    <p:sldId id="354" r:id="rId68"/>
    <p:sldId id="355" r:id="rId69"/>
    <p:sldId id="356" r:id="rId70"/>
    <p:sldId id="357" r:id="rId71"/>
    <p:sldId id="349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75" d="100"/>
          <a:sy n="75" d="100"/>
        </p:scale>
        <p:origin x="-4400" y="-17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D158-F854-4C8F-BA53-252B5DC90A41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9E71-0411-4E8D-A649-FAC12F8D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MouseWheelEvent" TargetMode="External"/><Relationship Id="rId3" Type="http://schemas.openxmlformats.org/officeDocument/2006/relationships/hyperlink" Target="https://wiki.libsdl.org/SDL_KeyboardEvent" TargetMode="External"/><Relationship Id="rId7" Type="http://schemas.openxmlformats.org/officeDocument/2006/relationships/hyperlink" Target="https://wiki.libsdl.org/SDL_MouseButtonEvent" TargetMode="External"/><Relationship Id="rId2" Type="http://schemas.openxmlformats.org/officeDocument/2006/relationships/hyperlink" Target="https://wiki.libsdl.org/SDL_WindowEv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libsdl.org/SDL_MouseMotionEvent" TargetMode="External"/><Relationship Id="rId5" Type="http://schemas.openxmlformats.org/officeDocument/2006/relationships/hyperlink" Target="https://wiki.libsdl.org/SDL_TextInputEvent" TargetMode="External"/><Relationship Id="rId4" Type="http://schemas.openxmlformats.org/officeDocument/2006/relationships/hyperlink" Target="https://wiki.libsdl.org/SDL_TextEditingEve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SDL_QuitEvent" TargetMode="External"/><Relationship Id="rId2" Type="http://schemas.openxmlformats.org/officeDocument/2006/relationships/hyperlink" Target="https://wiki.libsdl.org/SDL_AudioDeviceEve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iki.libsdl.org/SDL_SysWMEvent" TargetMode="External"/><Relationship Id="rId4" Type="http://schemas.openxmlformats.org/officeDocument/2006/relationships/hyperlink" Target="https://wiki.libsdl.org/SDL_UserEve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RenderFillRect?highlight=(\bCategoryAPI\b)|(SDLFunctionTemplate)" TargetMode="External"/><Relationship Id="rId3" Type="http://schemas.openxmlformats.org/officeDocument/2006/relationships/hyperlink" Target="https://wiki.libsdl.org/SDL_RenderDrawLines?highlight=(\bCategoryAPI\b)|(SDLFunctionTemplate)" TargetMode="External"/><Relationship Id="rId7" Type="http://schemas.openxmlformats.org/officeDocument/2006/relationships/hyperlink" Target="https://wiki.libsdl.org/SDL_RenderDrawRects?highlight=(\bCategoryAPI\b)|(SDLFunctionTemplate)" TargetMode="External"/><Relationship Id="rId2" Type="http://schemas.openxmlformats.org/officeDocument/2006/relationships/hyperlink" Target="https://wiki.libsdl.org/SDL_RenderDrawLine?highlight=(\bCategoryAPI\b)|(SDLFunctionTemplat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libsdl.org/SDL_RenderDrawRect?highlight=(\bCategoryAPI\b)|(SDLFunctionTemplate)" TargetMode="External"/><Relationship Id="rId5" Type="http://schemas.openxmlformats.org/officeDocument/2006/relationships/hyperlink" Target="https://wiki.libsdl.org/SDL_RenderDrawPoints?highlight=(\bCategoryAPI\b)|(SDLFunctionTemplate)" TargetMode="External"/><Relationship Id="rId4" Type="http://schemas.openxmlformats.org/officeDocument/2006/relationships/hyperlink" Target="https://wiki.libsdl.org/SDL_RenderDrawPoint?highlight=(\bCategoryAPI\b)|(SDLFunctionTemplate)" TargetMode="External"/><Relationship Id="rId9" Type="http://schemas.openxmlformats.org/officeDocument/2006/relationships/hyperlink" Target="https://wiki.libsdl.org/SDL_RenderFillRects?highlight=(\bCategoryAPI\b)|(SDLFunctionTemplate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7504" y="2276872"/>
            <a:ext cx="5040560" cy="324036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+mn-lt"/>
              </a:rPr>
              <a:t>图形程序设计</a:t>
            </a:r>
            <a:r>
              <a:rPr lang="en-US" altLang="zh-CN" sz="6000" dirty="0" smtClean="0">
                <a:latin typeface="+mn-lt"/>
              </a:rPr>
              <a:t/>
            </a:r>
            <a:br>
              <a:rPr lang="en-US" altLang="zh-CN" sz="6000" dirty="0" smtClean="0">
                <a:latin typeface="+mn-lt"/>
              </a:rPr>
            </a:br>
            <a:r>
              <a:rPr lang="en-US" altLang="zh-CN" sz="6000" dirty="0">
                <a:latin typeface="+mn-lt"/>
              </a:rPr>
              <a:t/>
            </a:r>
            <a:br>
              <a:rPr lang="en-US" altLang="zh-CN" sz="6000" dirty="0">
                <a:latin typeface="+mn-lt"/>
              </a:rPr>
            </a:br>
            <a:r>
              <a:rPr lang="zh-CN" altLang="en-US" dirty="0" smtClean="0"/>
              <a:t>刘新国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8926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briel\Desktop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74" y="1124744"/>
            <a:ext cx="3633288" cy="1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briel\Desktop\header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58" y="3645024"/>
            <a:ext cx="3593288" cy="1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 flipV="1">
            <a:off x="5245848" y="1146735"/>
            <a:ext cx="46232" cy="44508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#include "</a:t>
            </a:r>
            <a:r>
              <a:rPr lang="en-US" altLang="zh-CN" b="1" dirty="0" err="1"/>
              <a:t>SDL.h</a:t>
            </a:r>
            <a:r>
              <a:rPr lang="en-US" altLang="zh-CN" b="1" dirty="0" smtClean="0"/>
              <a:t>"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*定义窗口位置</a:t>
            </a:r>
            <a:r>
              <a:rPr lang="en-US" altLang="zh-CN" b="1" dirty="0" smtClean="0">
                <a:solidFill>
                  <a:srgbClr val="0070C0"/>
                </a:solidFill>
              </a:rPr>
              <a:t>(100,100),</a:t>
            </a:r>
            <a:r>
              <a:rPr lang="zh-CN" altLang="en-US" b="1" dirty="0" smtClean="0">
                <a:solidFill>
                  <a:srgbClr val="0070C0"/>
                </a:solidFill>
              </a:rPr>
              <a:t>大小</a:t>
            </a:r>
            <a:r>
              <a:rPr lang="en-US" altLang="zh-CN" b="1" dirty="0" smtClean="0">
                <a:solidFill>
                  <a:srgbClr val="0070C0"/>
                </a:solidFill>
              </a:rPr>
              <a:t>(640,480)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b="1" dirty="0" err="1" smtClean="0"/>
              <a:t>SDL_Rect</a:t>
            </a:r>
            <a:r>
              <a:rPr lang="en-US" altLang="zh-CN" b="1" dirty="0" smtClean="0"/>
              <a:t>  </a:t>
            </a:r>
            <a:r>
              <a:rPr lang="en-US" altLang="zh-CN" b="1" dirty="0" err="1"/>
              <a:t>gWinRect</a:t>
            </a:r>
            <a:r>
              <a:rPr lang="en-US" altLang="zh-CN" b="1" dirty="0"/>
              <a:t>  = { 100, 100, 640, 480 </a:t>
            </a:r>
            <a:r>
              <a:rPr lang="en-US" altLang="zh-CN" b="1" dirty="0" smtClean="0"/>
              <a:t>};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窗口指针变量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  * </a:t>
            </a:r>
            <a:r>
              <a:rPr lang="en-US" altLang="zh-CN" b="1" dirty="0" err="1"/>
              <a:t>gWindow</a:t>
            </a:r>
            <a:r>
              <a:rPr lang="en-US" altLang="zh-CN" b="1" dirty="0"/>
              <a:t>  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图形绘制环境指针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gRenderer</a:t>
            </a:r>
            <a:r>
              <a:rPr lang="en-US" altLang="zh-CN" b="1" dirty="0"/>
              <a:t>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创建窗口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Initialize SDL</a:t>
            </a:r>
          </a:p>
          <a:p>
            <a:pPr marL="400050" lvl="1" indent="0">
              <a:buNone/>
            </a:pPr>
            <a:r>
              <a:rPr lang="en-US" altLang="zh-CN" dirty="0" err="1"/>
              <a:t>SDL_Init</a:t>
            </a:r>
            <a:r>
              <a:rPr lang="en-US" altLang="zh-CN" dirty="0"/>
              <a:t>(SDL_INIT_VIDEO);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Create </a:t>
            </a:r>
            <a:r>
              <a:rPr lang="en-US" altLang="zh-CN" dirty="0">
                <a:solidFill>
                  <a:srgbClr val="0070C0"/>
                </a:solidFill>
              </a:rPr>
              <a:t>a window via SDL</a:t>
            </a:r>
          </a:p>
          <a:p>
            <a:pPr marL="400050" lvl="1" indent="0">
              <a:buNone/>
            </a:pPr>
            <a:r>
              <a:rPr lang="en-US" altLang="zh-CN" dirty="0" err="1" smtClean="0"/>
              <a:t>gWindow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SDL_CreateWindow</a:t>
            </a:r>
            <a:r>
              <a:rPr lang="en-US" altLang="zh-CN" dirty="0"/>
              <a:t>("Hello World", 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gWinRect.x</a:t>
            </a:r>
            <a:r>
              <a:rPr lang="en-US" altLang="zh-CN" dirty="0"/>
              <a:t>, </a:t>
            </a:r>
            <a:r>
              <a:rPr lang="en-US" altLang="zh-CN" dirty="0" err="1"/>
              <a:t>gWinRect.y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gWinRect.h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0);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// Create rendering context</a:t>
            </a:r>
          </a:p>
          <a:p>
            <a:pPr marL="400050" lvl="1" indent="0">
              <a:buNone/>
            </a:pPr>
            <a:r>
              <a:rPr lang="en-US" altLang="zh-CN" dirty="0" err="1"/>
              <a:t>gRenderer</a:t>
            </a:r>
            <a:r>
              <a:rPr lang="en-US" altLang="zh-CN" dirty="0"/>
              <a:t> = </a:t>
            </a:r>
            <a:r>
              <a:rPr lang="en-US" altLang="zh-CN" dirty="0" err="1"/>
              <a:t>SDL_CreateRenderer</a:t>
            </a:r>
            <a:r>
              <a:rPr lang="en-US" altLang="zh-CN" dirty="0"/>
              <a:t>(</a:t>
            </a:r>
            <a:r>
              <a:rPr lang="en-US" altLang="zh-CN" dirty="0" err="1"/>
              <a:t>gWindow</a:t>
            </a:r>
            <a:r>
              <a:rPr lang="en-US" altLang="zh-CN" dirty="0"/>
              <a:t>, -1,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SDL_RENDERER_ACCELERATED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b="1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4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载入一幅</a:t>
            </a:r>
            <a:r>
              <a:rPr lang="zh-CN" altLang="en-US" dirty="0" smtClean="0">
                <a:solidFill>
                  <a:srgbClr val="0070C0"/>
                </a:solidFill>
              </a:rPr>
              <a:t>图像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SDL_Surface</a:t>
            </a:r>
            <a:r>
              <a:rPr lang="en-US" altLang="zh-CN" sz="2400" dirty="0" smtClean="0"/>
              <a:t> * surface = NULL;</a:t>
            </a:r>
          </a:p>
          <a:p>
            <a:pPr marL="0" indent="0">
              <a:buNone/>
            </a:pPr>
            <a:r>
              <a:rPr lang="en-US" altLang="zh-CN" sz="2400" dirty="0" err="1" smtClean="0"/>
              <a:t>SDL_Texture</a:t>
            </a:r>
            <a:r>
              <a:rPr lang="en-US" altLang="zh-CN" sz="2400" dirty="0" smtClean="0"/>
              <a:t> * texture = NULL;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读入一幅</a:t>
            </a:r>
            <a:r>
              <a:rPr lang="en-US" altLang="zh-CN" sz="2400" dirty="0" smtClean="0">
                <a:solidFill>
                  <a:srgbClr val="0070C0"/>
                </a:solidFill>
              </a:rPr>
              <a:t>BMP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surface = </a:t>
            </a:r>
            <a:r>
              <a:rPr lang="en-US" altLang="zh-CN" sz="2400" dirty="0" err="1" smtClean="0"/>
              <a:t>SDL_LoadBMP</a:t>
            </a:r>
            <a:r>
              <a:rPr lang="en-US" altLang="zh-CN" sz="2400" dirty="0" smtClean="0"/>
              <a:t>("../Media/default/helloSDL.bmp");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将图像转换为高效率的纹理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texture = </a:t>
            </a:r>
            <a:r>
              <a:rPr lang="en-US" altLang="zh-CN" sz="2400" dirty="0" err="1" smtClean="0"/>
              <a:t>SDL_CreateTextureFromSurface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, surface);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图像不再有用，释放掉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SDL_FreeSurface</a:t>
            </a:r>
            <a:r>
              <a:rPr lang="en-US" altLang="zh-CN" sz="2400" dirty="0" smtClean="0"/>
              <a:t>(surface);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将图像显示在窗口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先清除原来的所有内容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/>
              <a:t>SDL_RenderClear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);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清屏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显示图像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/>
              <a:t>, texture, NULL, NULL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>
                <a:solidFill>
                  <a:srgbClr val="0070C0"/>
                </a:solidFill>
              </a:rPr>
              <a:t>将绘制内容呈现出来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 smtClean="0"/>
              <a:t>);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0070C0"/>
                </a:solidFill>
              </a:rPr>
              <a:t> 进入事件处理循环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 ( 1 )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无限循环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err="1" smtClean="0"/>
              <a:t>SDL_Event</a:t>
            </a:r>
            <a:r>
              <a:rPr lang="en-US" altLang="zh-CN" sz="2400" dirty="0" smtClean="0"/>
              <a:t> e;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事件存储变量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if ( </a:t>
            </a:r>
            <a:r>
              <a:rPr lang="en-US" altLang="zh-CN" sz="2400" dirty="0" err="1" smtClean="0"/>
              <a:t>SDL_PollEvent</a:t>
            </a:r>
            <a:r>
              <a:rPr lang="en-US" altLang="zh-CN" sz="2400" dirty="0" smtClean="0"/>
              <a:t>(&amp;e)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提取事件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if ( </a:t>
            </a:r>
            <a:r>
              <a:rPr lang="en-US" altLang="zh-CN" sz="2400" dirty="0" err="1" smtClean="0"/>
              <a:t>e.type</a:t>
            </a:r>
            <a:r>
              <a:rPr lang="en-US" altLang="zh-CN" sz="2400" dirty="0" smtClean="0"/>
              <a:t> == SDL_QUIT) {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判断事件类型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       break;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终止应用程序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}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9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70C0"/>
                </a:solidFill>
              </a:rPr>
              <a:t>清理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Destroy and quit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SDL_DestroyTexture</a:t>
            </a:r>
            <a:r>
              <a:rPr lang="en-US" altLang="zh-CN" dirty="0" smtClean="0"/>
              <a:t>(texture);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销毁纹理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SDL_DestroyRenderer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gRenderer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销毁绘制环境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gWindow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销毁窗口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SDL_Quit</a:t>
            </a:r>
            <a:r>
              <a:rPr lang="en-US" altLang="zh-CN" dirty="0" smtClean="0"/>
              <a:t>(); </a:t>
            </a:r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退出</a:t>
            </a:r>
            <a:r>
              <a:rPr lang="en-US" altLang="zh-CN" dirty="0">
                <a:solidFill>
                  <a:srgbClr val="0070C0"/>
                </a:solidFill>
              </a:rPr>
              <a:t>SDL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Finished!</a:t>
            </a:r>
          </a:p>
          <a:p>
            <a:pPr marL="457200" lvl="1" indent="0">
              <a:buNone/>
            </a:pP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6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现场演示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9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rgbClr val="002060"/>
                </a:solidFill>
              </a:rPr>
              <a:t>下</a:t>
            </a:r>
            <a:r>
              <a:rPr lang="zh-CN" altLang="en-US" sz="6000" dirty="0" smtClean="0">
                <a:solidFill>
                  <a:srgbClr val="002060"/>
                </a:solidFill>
              </a:rPr>
              <a:t>一个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DrawText</a:t>
            </a:r>
            <a:r>
              <a:rPr lang="en-US" altLang="zh-CN" dirty="0" smtClean="0">
                <a:solidFill>
                  <a:srgbClr val="0070C0"/>
                </a:solidFill>
              </a:rPr>
              <a:t> - </a:t>
            </a:r>
            <a:r>
              <a:rPr lang="zh-CN" altLang="en-US" dirty="0" smtClean="0">
                <a:solidFill>
                  <a:srgbClr val="0070C0"/>
                </a:solidFill>
              </a:rPr>
              <a:t>绘制</a:t>
            </a:r>
            <a:r>
              <a:rPr lang="zh-CN" altLang="en-US" dirty="0">
                <a:solidFill>
                  <a:srgbClr val="0070C0"/>
                </a:solidFill>
              </a:rPr>
              <a:t>文字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752528" cy="37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ttf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en-US" altLang="zh-CN" dirty="0"/>
              <a:t>#include “</a:t>
            </a:r>
            <a:r>
              <a:rPr lang="en-US" altLang="zh-CN" dirty="0" err="1"/>
              <a:t>SDL_ttf.h</a:t>
            </a:r>
            <a:r>
              <a:rPr lang="en-US" altLang="zh-CN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TTF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TTF_Init</a:t>
            </a:r>
            <a:r>
              <a:rPr lang="en-US" altLang="zh-CN" dirty="0" smtClean="0"/>
              <a:t>();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载入字体文件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TTF_Font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textFont</a:t>
            </a:r>
            <a:r>
              <a:rPr lang="en-US" altLang="zh-CN" dirty="0" smtClean="0"/>
              <a:t> = NULL;</a:t>
            </a: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extFont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TTF_OpenFont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字体文件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字体尺寸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439248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C:\Windows\Fonts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中有各种字体文件</a:t>
            </a:r>
            <a:r>
              <a:rPr lang="zh-CN" altLang="en-US" sz="2800" b="1" dirty="0">
                <a:solidFill>
                  <a:srgbClr val="0070C0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教程的</a:t>
            </a:r>
            <a:r>
              <a:rPr lang="zh-CN" altLang="en-US" sz="2800" b="1" dirty="0">
                <a:solidFill>
                  <a:srgbClr val="0070C0"/>
                </a:solidFill>
              </a:rPr>
              <a:t>目录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Media\default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中有一个字体文件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FreeSerif.ttf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134076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SDL_Rect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drawstring(char s[],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文本字符串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y,           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绘制的位置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[],       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指定字体文件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fontSize</a:t>
            </a:r>
            <a:r>
              <a:rPr lang="en-US" altLang="zh-CN" sz="2400" b="1" dirty="0"/>
              <a:t>,            </a:t>
            </a:r>
            <a:r>
              <a:rPr lang="en-US" altLang="zh-CN" sz="2400" b="1" dirty="0" smtClean="0"/>
              <a:t>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字体大小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SDL_Color</a:t>
            </a:r>
            <a:r>
              <a:rPr lang="en-US" altLang="zh-CN" sz="2400" b="1" dirty="0"/>
              <a:t> color)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颜色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SDL_Rect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 = { 0,0,0,0 };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TTF_Font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textFont</a:t>
            </a:r>
            <a:r>
              <a:rPr lang="en-US" altLang="zh-CN" sz="2400" b="1" dirty="0" smtClean="0"/>
              <a:t>;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字体指针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SDL_Surface</a:t>
            </a:r>
            <a:r>
              <a:rPr lang="en-US" altLang="zh-CN" sz="2400" b="1" dirty="0"/>
              <a:t>* surface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文字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缓存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SDL_Texture</a:t>
            </a:r>
            <a:r>
              <a:rPr lang="en-US" altLang="zh-CN" sz="2400" b="1" dirty="0"/>
              <a:t>* texture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文字纹理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	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TTF_OpenFont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fontSize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载入字体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if( ! 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SDL (Simple  DirectMedia  Layer)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开源跨平台的多媒体和游戏开发库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支持图形，音频，键盘，鼠标和游戏柄等设备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官方支持</a:t>
            </a:r>
            <a:r>
              <a:rPr lang="en-US" altLang="zh-CN" dirty="0" smtClean="0"/>
              <a:t>Windows, Mac, Linux,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Android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语言写成，天然的对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有效，同时也绑定到其他多种语言：</a:t>
            </a:r>
            <a:r>
              <a:rPr lang="en-US" altLang="zh-CN" dirty="0" smtClean="0"/>
              <a:t>C# / Python / Pascal /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54868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将文字绘制到一个临时缓存区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SDL_Surface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/>
              <a:t>surface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TTF_RenderText_Blended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, s, color);</a:t>
            </a:r>
          </a:p>
          <a:p>
            <a:r>
              <a:rPr lang="en-US" altLang="zh-CN" sz="2400" b="1" dirty="0" err="1" smtClean="0"/>
              <a:t>TTF_CloseFont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关闭字体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!surface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将临时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  <a:r>
              <a:rPr lang="zh-CN" altLang="en-US" sz="2400" b="1" dirty="0">
                <a:solidFill>
                  <a:srgbClr val="0070C0"/>
                </a:solidFill>
              </a:rPr>
              <a:t>载入高速显存纹理中</a:t>
            </a:r>
          </a:p>
          <a:p>
            <a:r>
              <a:rPr lang="en-US" altLang="zh-CN" sz="2400" b="1" dirty="0" smtClean="0"/>
              <a:t>texture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SDL_CreateTextureFromSurface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gRenderer,surface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 smtClean="0"/>
              <a:t>SDL_FreeSurface</a:t>
            </a:r>
            <a:r>
              <a:rPr lang="en-US" altLang="zh-CN" sz="2400" b="1" dirty="0" smtClean="0"/>
              <a:t>(surface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!texture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显示文字纹理</a:t>
            </a:r>
          </a:p>
          <a:p>
            <a:r>
              <a:rPr lang="en-US" altLang="zh-CN" sz="2400" b="1" dirty="0" err="1" smtClean="0"/>
              <a:t>rect.x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x; </a:t>
            </a:r>
            <a:r>
              <a:rPr lang="en-US" altLang="zh-CN" sz="2400" b="1" dirty="0" err="1"/>
              <a:t>rect.y</a:t>
            </a:r>
            <a:r>
              <a:rPr lang="en-US" altLang="zh-CN" sz="2400" b="1" dirty="0"/>
              <a:t> = y;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位置</a:t>
            </a:r>
          </a:p>
          <a:p>
            <a:r>
              <a:rPr lang="en-US" altLang="zh-CN" sz="2400" b="1" dirty="0" err="1" smtClean="0"/>
              <a:t>SDL_QueryTexture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texture,NULL,NULL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rect.w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rect.h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尺寸</a:t>
            </a:r>
          </a:p>
          <a:p>
            <a:r>
              <a:rPr lang="en-US" altLang="zh-CN" sz="2400" b="1" dirty="0" err="1" smtClean="0"/>
              <a:t>SDL_RenderCopy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gRenderer</a:t>
            </a:r>
            <a:r>
              <a:rPr lang="en-US" altLang="zh-CN" sz="2400" b="1" dirty="0"/>
              <a:t>, texture, NULL, &amp;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</a:t>
            </a:r>
          </a:p>
          <a:p>
            <a:r>
              <a:rPr lang="en-US" altLang="zh-CN" sz="2400" b="1" dirty="0" err="1" smtClean="0"/>
              <a:t>SDL_DestroyTexture</a:t>
            </a:r>
            <a:r>
              <a:rPr lang="en-US" altLang="zh-CN" sz="2400" b="1" dirty="0" smtClean="0"/>
              <a:t>(texture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销毁纹理</a:t>
            </a:r>
          </a:p>
          <a:p>
            <a:r>
              <a:rPr lang="en-US" altLang="zh-CN" sz="2400" b="1" dirty="0" smtClean="0"/>
              <a:t>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返回文本所占据的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区域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文字</a:t>
            </a:r>
            <a:r>
              <a:rPr lang="zh-CN" altLang="en-US" dirty="0" smtClean="0"/>
              <a:t>绘制结束后</a:t>
            </a:r>
          </a:p>
          <a:p>
            <a:pPr marL="457200" lvl="1" indent="0">
              <a:buNone/>
            </a:pPr>
            <a:r>
              <a:rPr lang="en-US" altLang="zh-CN" dirty="0" err="1" smtClean="0"/>
              <a:t>TTF_CloseFont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textFont</a:t>
            </a:r>
            <a:r>
              <a:rPr lang="en-US" altLang="zh-CN" dirty="0"/>
              <a:t>);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关闭字体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/>
              <a:t>TTF_Quit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退出</a:t>
            </a:r>
            <a:r>
              <a:rPr lang="en-US" altLang="zh-CN" dirty="0" smtClean="0">
                <a:solidFill>
                  <a:srgbClr val="0070C0"/>
                </a:solidFill>
              </a:rPr>
              <a:t>TTF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54957"/>
            <a:ext cx="7772400" cy="1362075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70C0"/>
                </a:solidFill>
              </a:rPr>
              <a:t>绘制文字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程序演示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结构化</a:t>
            </a:r>
            <a:r>
              <a:rPr lang="en-US" altLang="zh-CN" smtClean="0"/>
              <a:t>SDL</a:t>
            </a:r>
            <a:r>
              <a:rPr lang="zh-CN" altLang="en-US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en-US" altLang="zh-CN" dirty="0" smtClean="0">
                <a:solidFill>
                  <a:srgbClr val="0070C0"/>
                </a:solidFill>
              </a:rPr>
              <a:t>-Reform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重新组织</a:t>
            </a:r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zh-CN" altLang="en-US" dirty="0" smtClean="0">
                <a:solidFill>
                  <a:srgbClr val="0070C0"/>
                </a:solidFill>
              </a:rPr>
              <a:t>，使之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易读、易维护、易扩展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一些全局变量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窗口，绘制环境等等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initApp</a:t>
            </a:r>
            <a:r>
              <a:rPr lang="en-US" altLang="zh-CN" dirty="0" smtClean="0"/>
              <a:t>()           // </a:t>
            </a:r>
            <a:r>
              <a:rPr lang="zh-CN" altLang="en-US" dirty="0" smtClean="0"/>
              <a:t>各种初始化工作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handleEvent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处理各种事件</a:t>
            </a:r>
            <a:r>
              <a:rPr lang="en-US" altLang="zh-CN" dirty="0" smtClean="0"/>
              <a:t>: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/</a:t>
            </a:r>
            <a:r>
              <a:rPr lang="zh-CN" altLang="en-US" dirty="0" smtClean="0"/>
              <a:t>键盘等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display</a:t>
            </a:r>
            <a:r>
              <a:rPr lang="en-US" altLang="zh-CN" dirty="0" smtClean="0"/>
              <a:t> ()          //  </a:t>
            </a:r>
            <a:r>
              <a:rPr lang="zh-CN" altLang="en-US" dirty="0" smtClean="0"/>
              <a:t>绘制图形、文字等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endApp</a:t>
            </a:r>
            <a:r>
              <a:rPr lang="en-US" altLang="zh-CN" dirty="0" smtClean="0"/>
              <a:t>()         // </a:t>
            </a:r>
            <a:r>
              <a:rPr lang="zh-CN" altLang="en-US" dirty="0" smtClean="0"/>
              <a:t>结束前的各种清理工作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5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/>
              <a:t>自定义一些全局变量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char               </a:t>
            </a:r>
            <a:r>
              <a:rPr lang="en-US" altLang="zh-CN" b="1" dirty="0" err="1"/>
              <a:t>gMediaPath</a:t>
            </a:r>
            <a:r>
              <a:rPr lang="en-US" altLang="zh-CN" b="1" dirty="0"/>
              <a:t>[128] = "";</a:t>
            </a:r>
          </a:p>
          <a:p>
            <a:pPr marL="0" indent="0">
              <a:buNone/>
            </a:pPr>
            <a:r>
              <a:rPr lang="en-US" altLang="zh-CN" b="1" dirty="0" err="1"/>
              <a:t>SDL_Rect</a:t>
            </a:r>
            <a:r>
              <a:rPr lang="en-US" altLang="zh-CN" b="1" dirty="0"/>
              <a:t>       </a:t>
            </a:r>
            <a:r>
              <a:rPr lang="en-US" altLang="zh-CN" b="1" dirty="0" err="1"/>
              <a:t>gMainWinRect</a:t>
            </a:r>
            <a:r>
              <a:rPr lang="en-US" altLang="zh-CN" b="1" dirty="0"/>
              <a:t> = { 100, 100, 640, 480 };</a:t>
            </a: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</a:t>
            </a:r>
            <a:r>
              <a:rPr lang="en-US" altLang="zh-CN" b="1" dirty="0" smtClean="0"/>
              <a:t> * </a:t>
            </a:r>
            <a:r>
              <a:rPr lang="en-US" altLang="zh-CN" b="1" dirty="0" err="1"/>
              <a:t>gMainWindow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SDL_Color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  </a:t>
            </a:r>
            <a:r>
              <a:rPr lang="en-US" altLang="zh-CN" b="1" dirty="0" err="1"/>
              <a:t>gBackgroundColor</a:t>
            </a:r>
            <a:r>
              <a:rPr lang="en-US" altLang="zh-CN" b="1" dirty="0"/>
              <a:t> = { 0, 0, 0, 255 };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initApp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进行各种初始化工作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创建应用程序窗口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SDL_Window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创建绘制环境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SDL_Renderer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TTF/Image/Mixer</a:t>
            </a:r>
            <a:r>
              <a:rPr lang="zh-CN" altLang="en-US" dirty="0" smtClean="0"/>
              <a:t>等子系统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handleEvent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详细参考 </a:t>
            </a:r>
            <a:r>
              <a:rPr lang="en-US" altLang="zh-CN" dirty="0"/>
              <a:t>https://wiki.libsdl.org/SDL_Event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键盘、鼠标、游戏杆等等交互工具事件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窗口、系统等事件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变量</a:t>
            </a:r>
            <a:r>
              <a:rPr lang="zh-CN" altLang="en-US" dirty="0" smtClean="0"/>
              <a:t>类型：</a:t>
            </a:r>
            <a:r>
              <a:rPr lang="en-US" altLang="zh-CN" dirty="0" err="1" smtClean="0"/>
              <a:t>SDL_Event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自定义函数</a:t>
            </a:r>
            <a:r>
              <a:rPr lang="en-US" altLang="zh-CN" b="1" dirty="0" smtClean="0"/>
              <a:t>display()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完成各种绘制和现实工作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IMGUI</a:t>
            </a:r>
            <a:r>
              <a:rPr lang="zh-CN" altLang="en-US" dirty="0" smtClean="0"/>
              <a:t>，完成各种交互操作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Immediate Mode Graphics User Interface</a:t>
            </a:r>
          </a:p>
          <a:p>
            <a:pPr lvl="1"/>
            <a:r>
              <a:rPr lang="zh-CN" altLang="en-US" dirty="0" smtClean="0"/>
              <a:t>按钮，滚动条，文本输入框等等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endApp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解除各种资源占用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、图像、字体等子系统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SDL</a:t>
            </a:r>
            <a:r>
              <a:rPr lang="zh-CN" altLang="en-US" dirty="0"/>
              <a:t>常用数据结构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常用数据结构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SDL_Window</a:t>
            </a: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SDL_Renderer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创建绘制环境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SDL_Surface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缓存载入图像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SDL_Texture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保存图像和绘制结果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SDL_Rect</a:t>
            </a:r>
            <a:r>
              <a:rPr lang="en-US" altLang="zh-CN" dirty="0" smtClean="0"/>
              <a:t>    - 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 (</a:t>
            </a:r>
            <a:r>
              <a:rPr lang="zh-CN" altLang="en-US" dirty="0" smtClean="0"/>
              <a:t>坐标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  <a:r>
              <a:rPr lang="zh-CN" altLang="en-US" dirty="0" smtClean="0"/>
              <a:t>宽高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 - 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（红、绿、蓝、透明度）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SDL_Event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各种事件的嵌合体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Uint32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event type, shared with all events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SDL_CommonEvent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common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SDL_WindowEvent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window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SDL_KeyboardEvent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keyboard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SDL_TextEditingEvent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edit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editing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SDL_TextInputEvent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input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6"/>
                        </a:rPr>
                        <a:t>SDL_MouseMotionEvent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motion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motion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SDL_MouseButtonEvent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button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button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8"/>
                        </a:rPr>
                        <a:t>SDL_MouseWheelEvent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wheel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mouse wheel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成员（续）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54269"/>
              </p:ext>
            </p:extLst>
          </p:nvPr>
        </p:nvGraphicFramePr>
        <p:xfrm>
          <a:off x="457200" y="1844824"/>
          <a:ext cx="8229600" cy="2651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SDL_AudioDeviceEvent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adevice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audio device event data (&gt;= SDL 2.0.4)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SDL_QuitEvent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quit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quit request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SDL_UserEvent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SDL_SysWMEvent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syswm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dependent 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此处省略很多游戏设备相关事件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/>
              <a:t>事件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鼠标和键盘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EvenMouseKey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记录鼠标、键盘状态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 err="1" smtClean="0"/>
              <a:t>typedef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struct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r>
              <a:rPr lang="en-US" altLang="zh-CN" sz="3800" dirty="0"/>
              <a:t>{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mousex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   </a:t>
            </a:r>
            <a:r>
              <a:rPr lang="en-US" altLang="zh-CN" sz="3800" dirty="0">
                <a:solidFill>
                  <a:srgbClr val="0070C0"/>
                </a:solidFill>
              </a:rPr>
              <a:t>// x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mousey;     </a:t>
            </a:r>
            <a:r>
              <a:rPr lang="en-US" altLang="zh-CN" sz="3800" dirty="0" smtClean="0"/>
              <a:t>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y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mousedown</a:t>
            </a:r>
            <a:r>
              <a:rPr lang="en-US" altLang="zh-CN" sz="3800" dirty="0"/>
              <a:t>;  </a:t>
            </a:r>
            <a:r>
              <a:rPr lang="en-US" altLang="zh-CN" sz="3800" dirty="0">
                <a:solidFill>
                  <a:srgbClr val="0070C0"/>
                </a:solidFill>
              </a:rPr>
              <a:t>// 1 - yes, 0 - no</a:t>
            </a:r>
          </a:p>
          <a:p>
            <a:pPr marL="400050" lvl="1" indent="0">
              <a:buNone/>
            </a:pPr>
            <a:endParaRPr lang="zh-CN" altLang="en-US" sz="3800" dirty="0"/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keypressed</a:t>
            </a:r>
            <a:r>
              <a:rPr lang="en-US" altLang="zh-CN" sz="3800" dirty="0"/>
              <a:t>; </a:t>
            </a:r>
            <a:r>
              <a:rPr lang="en-US" altLang="zh-CN" sz="3800" dirty="0">
                <a:solidFill>
                  <a:srgbClr val="0070C0"/>
                </a:solidFill>
              </a:rPr>
              <a:t>// key that was pressed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keymod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>
                <a:solidFill>
                  <a:srgbClr val="0070C0"/>
                </a:solidFill>
              </a:rPr>
              <a:t>// key modifier flags (such as shift pressed)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keychar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char that is input</a:t>
            </a:r>
          </a:p>
          <a:p>
            <a:pPr marL="0" indent="0">
              <a:buNone/>
            </a:pPr>
            <a:r>
              <a:rPr lang="en-US" altLang="zh-CN" sz="3800" dirty="0"/>
              <a:t>}</a:t>
            </a:r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;</a:t>
            </a:r>
          </a:p>
          <a:p>
            <a:pPr marL="0" indent="0">
              <a:buNone/>
            </a:pPr>
            <a:endParaRPr lang="zh-CN" altLang="en-US" sz="3800" dirty="0"/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uistate</a:t>
            </a:r>
            <a:r>
              <a:rPr lang="en-US" altLang="zh-CN" sz="3800" dirty="0" smtClean="0"/>
              <a:t>; 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zh-CN" altLang="en-US" sz="3800" dirty="0" smtClean="0">
                <a:solidFill>
                  <a:srgbClr val="0070C0"/>
                </a:solidFill>
              </a:rPr>
              <a:t>定义变量，保存鼠标、键盘状态</a:t>
            </a:r>
            <a:r>
              <a:rPr lang="en-US" altLang="zh-CN" sz="3800" dirty="0" smtClean="0"/>
              <a:t> </a:t>
            </a:r>
            <a:endParaRPr lang="en-US" altLang="zh-CN" sz="3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 handelEven()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handleEvent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SDL_Event</a:t>
            </a:r>
            <a:r>
              <a:rPr lang="en-US" altLang="zh-CN" sz="2400" b="1" dirty="0" smtClean="0"/>
              <a:t>* e)</a:t>
            </a:r>
          </a:p>
          <a:p>
            <a:pPr marL="0" indent="0">
              <a:buNone/>
            </a:pPr>
            <a:r>
              <a:rPr lang="en-US" altLang="zh-CN" sz="2400" b="1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switch (e-&gt;type) 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	case SDL_MOUSEMOTION: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// record mouse position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uistate.mousex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motion.x</a:t>
            </a:r>
            <a:r>
              <a:rPr lang="en-US" altLang="zh-CN" sz="2400" b="1" dirty="0" smtClean="0"/>
              <a:t>;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uistate.mousey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motion.y</a:t>
            </a:r>
            <a:r>
              <a:rPr lang="en-US" altLang="zh-CN" sz="2400" b="1" dirty="0" smtClean="0"/>
              <a:t>; 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return 1;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935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case SDL_MOUSEBUTTONDOWN: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1;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  <a:p>
            <a:pPr marL="0" indent="0">
              <a:buNone/>
            </a:pPr>
            <a:r>
              <a:rPr lang="en-US" altLang="zh-CN" sz="2400" b="1" dirty="0"/>
              <a:t>case SDL_MOUSEBUTTONUP: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0;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20778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b="1" dirty="0" smtClean="0"/>
              <a:t>case SDL_KEYDOWN: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uistate.keypressed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key.keysym.sym</a:t>
            </a:r>
            <a:r>
              <a:rPr lang="en-US" altLang="zh-CN" b="1" dirty="0" smtClean="0"/>
              <a:t>;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uistate.keymod</a:t>
            </a:r>
            <a:r>
              <a:rPr lang="en-US" altLang="zh-CN" b="1" dirty="0" smtClean="0"/>
              <a:t> = e-&gt;key.keysym.mod;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case SDL_TEXTINPUT: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uistate.keychar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text.text</a:t>
            </a:r>
            <a:r>
              <a:rPr lang="en-US" altLang="zh-CN" b="1" dirty="0" smtClean="0"/>
              <a:t>[0];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}</a:t>
            </a:r>
          </a:p>
          <a:p>
            <a:pPr marL="457200" lvl="1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没有处理事件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return 0; 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353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主程序相关代码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SDL_StartTextInput</a:t>
            </a:r>
            <a:r>
              <a:rPr lang="en-US" altLang="zh-CN" sz="2400" b="1" dirty="0" smtClean="0"/>
              <a:t>();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处理文本输入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while ( 1 ) </a:t>
            </a:r>
            <a:r>
              <a:rPr lang="en-US" altLang="zh-CN" sz="2400" b="1" dirty="0" smtClean="0"/>
              <a:t> {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 err="1"/>
              <a:t>SDL_Event</a:t>
            </a:r>
            <a:r>
              <a:rPr lang="en-US" altLang="zh-CN" sz="2400" b="1" dirty="0"/>
              <a:t> e;</a:t>
            </a:r>
          </a:p>
          <a:p>
            <a:pPr marL="400050" lvl="1" indent="0">
              <a:buNone/>
            </a:pPr>
            <a:r>
              <a:rPr lang="en-US" altLang="zh-CN" sz="2400" b="1" dirty="0"/>
              <a:t>if (</a:t>
            </a:r>
            <a:r>
              <a:rPr lang="en-US" altLang="zh-CN" sz="2400" b="1" dirty="0" err="1"/>
              <a:t>SDL_PollEvent</a:t>
            </a:r>
            <a:r>
              <a:rPr lang="en-US" altLang="zh-CN" sz="2400" b="1" dirty="0"/>
              <a:t>(&amp;e)) {</a:t>
            </a:r>
          </a:p>
          <a:p>
            <a:pPr marL="800100" lvl="2" indent="0">
              <a:buNone/>
            </a:pPr>
            <a:r>
              <a:rPr lang="en-US" altLang="zh-CN" b="1" dirty="0"/>
              <a:t>if </a:t>
            </a:r>
            <a:r>
              <a:rPr lang="en-US" altLang="zh-CN" b="1" dirty="0" smtClean="0"/>
              <a:t>( </a:t>
            </a:r>
            <a:r>
              <a:rPr lang="en-US" altLang="zh-CN" b="1" dirty="0" err="1" smtClean="0"/>
              <a:t>e.type</a:t>
            </a:r>
            <a:r>
              <a:rPr lang="en-US" altLang="zh-CN" b="1" dirty="0" smtClean="0"/>
              <a:t> </a:t>
            </a:r>
            <a:r>
              <a:rPr lang="en-US" altLang="zh-CN" b="1" dirty="0"/>
              <a:t>== SDL_QUIT </a:t>
            </a:r>
            <a:r>
              <a:rPr lang="en-US" altLang="zh-CN" b="1" dirty="0" smtClean="0"/>
              <a:t> ) </a:t>
            </a:r>
            <a:r>
              <a:rPr lang="en-US" altLang="zh-CN" b="1" dirty="0"/>
              <a:t>{</a:t>
            </a:r>
          </a:p>
          <a:p>
            <a:pPr marL="800100" lvl="2" indent="0">
              <a:buNone/>
            </a:pPr>
            <a:r>
              <a:rPr lang="en-US" altLang="zh-CN" b="1" dirty="0" smtClean="0"/>
              <a:t>break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终止应用程序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/>
              <a:t>if( </a:t>
            </a:r>
            <a:r>
              <a:rPr lang="en-US" altLang="zh-CN" sz="2400" b="1" dirty="0" err="1"/>
              <a:t>handleEvent</a:t>
            </a:r>
            <a:r>
              <a:rPr lang="en-US" altLang="zh-CN" sz="2400" b="1" dirty="0"/>
              <a:t>( &amp;e ) )</a:t>
            </a:r>
          </a:p>
          <a:p>
            <a:pPr marL="800100" lvl="2" indent="0">
              <a:buNone/>
            </a:pPr>
            <a:r>
              <a:rPr lang="en-US" altLang="zh-CN" b="1" dirty="0" smtClean="0"/>
              <a:t>display</a:t>
            </a:r>
            <a:r>
              <a:rPr lang="en-US" altLang="zh-CN" b="1" dirty="0"/>
              <a:t>();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SDL_Delay</a:t>
            </a:r>
            <a:r>
              <a:rPr lang="en-US" altLang="zh-CN" sz="2400" b="1" dirty="0"/>
              <a:t>(5);</a:t>
            </a:r>
            <a:r>
              <a:rPr lang="en-US" altLang="zh-CN" sz="2400" b="1" dirty="0">
                <a:solidFill>
                  <a:srgbClr val="0070C0"/>
                </a:solidFill>
              </a:rPr>
              <a:t> // don't take all the </a:t>
            </a:r>
            <a:r>
              <a:rPr lang="en-US" altLang="zh-CN" sz="2400" b="1" dirty="0" err="1">
                <a:solidFill>
                  <a:srgbClr val="0070C0"/>
                </a:solidFill>
              </a:rPr>
              <a:t>cpu</a:t>
            </a:r>
            <a:r>
              <a:rPr lang="en-US" altLang="zh-CN" sz="2400" b="1" dirty="0">
                <a:solidFill>
                  <a:srgbClr val="0070C0"/>
                </a:solidFill>
              </a:rPr>
              <a:t> time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</a:p>
          <a:p>
            <a:pPr marL="0" indent="0">
              <a:buNone/>
            </a:pPr>
            <a:r>
              <a:rPr lang="en-US" altLang="zh-CN" sz="2400" b="1" dirty="0" err="1"/>
              <a:t>SDL_StopTextInput</a:t>
            </a:r>
            <a:r>
              <a:rPr lang="en-US" altLang="zh-CN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864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开发包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SDL2</a:t>
            </a:r>
            <a:r>
              <a:rPr lang="zh-CN" altLang="en-US" dirty="0" smtClean="0"/>
              <a:t>基本开发包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图像处理包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 type</a:t>
            </a:r>
            <a:r>
              <a:rPr lang="zh-CN" altLang="en-US" dirty="0" smtClean="0"/>
              <a:t>字体包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声音合成包</a:t>
            </a:r>
            <a:endParaRPr lang="en-US" altLang="zh-CN" dirty="0" smtClean="0"/>
          </a:p>
          <a:p>
            <a:r>
              <a:rPr lang="zh-CN" altLang="en-US" dirty="0" smtClean="0"/>
              <a:t>工程创建和设置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display()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SDL_SetRenderDrawColor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gBackgroundColor.g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gBackgroundColor.b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gBackgroundColor.a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SDL_RenderClear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{	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显示变量</a:t>
            </a:r>
            <a:r>
              <a:rPr lang="en-US" altLang="zh-CN" dirty="0" err="1" smtClean="0">
                <a:solidFill>
                  <a:srgbClr val="0070C0"/>
                </a:solidFill>
              </a:rPr>
              <a:t>uistate</a:t>
            </a:r>
            <a:r>
              <a:rPr lang="zh-CN" altLang="en-US" dirty="0" smtClean="0">
                <a:solidFill>
                  <a:srgbClr val="0070C0"/>
                </a:solidFill>
              </a:rPr>
              <a:t>中的内容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[]="../Media/default/FreeSerif.ttf";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 = { 255, 255, 255, 255 };</a:t>
            </a: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[256], </a:t>
            </a:r>
            <a:r>
              <a:rPr lang="en-US" altLang="zh-CN" dirty="0" err="1" smtClean="0"/>
              <a:t>modname</a:t>
            </a:r>
            <a:r>
              <a:rPr lang="en-US" altLang="zh-CN" dirty="0" smtClean="0"/>
              <a:t>[32];</a:t>
            </a:r>
          </a:p>
          <a:p>
            <a:pPr marL="914400" lvl="2" indent="0">
              <a:buNone/>
            </a:pPr>
            <a:r>
              <a:rPr lang="fr-FR" altLang="zh-CN" dirty="0" smtClean="0"/>
              <a:t>int fontsize = 30, x, y;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打印键盘信息</a:t>
            </a:r>
          </a:p>
          <a:p>
            <a:pPr marL="914400" lvl="2" indent="0">
              <a:buNone/>
            </a:pPr>
            <a:r>
              <a:rPr lang="en-US" altLang="zh-CN" dirty="0" smtClean="0"/>
              <a:t>drawstring("Key press state:", x = 10, y=10,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0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zh-CN" dirty="0" err="1" smtClean="0"/>
              <a:t>textcolor.r</a:t>
            </a:r>
            <a:r>
              <a:rPr lang="en-US" altLang="zh-CN" dirty="0" smtClean="0"/>
              <a:t> = 0;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keypressed</a:t>
            </a:r>
            <a:r>
              <a:rPr lang="en-US" altLang="zh-CN" dirty="0" smtClean="0"/>
              <a:t> = %c", </a:t>
            </a:r>
            <a:r>
              <a:rPr lang="en-US" altLang="zh-CN" dirty="0" err="1" smtClean="0"/>
              <a:t>uistate.keypressed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x+=20,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mod = %s", </a:t>
            </a:r>
            <a:r>
              <a:rPr lang="en-US" altLang="zh-CN" dirty="0" err="1" smtClean="0"/>
              <a:t>getKeyModName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modname,uistate.keymod</a:t>
            </a:r>
            <a:r>
              <a:rPr lang="en-US" altLang="zh-CN" dirty="0" smtClean="0"/>
              <a:t>));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char = %c", </a:t>
            </a:r>
            <a:r>
              <a:rPr lang="en-US" altLang="zh-CN" dirty="0" err="1" smtClean="0"/>
              <a:t>uistate.keychar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02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打印鼠标信息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"mouse x = %d, y = %d",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uistate.mousex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uistate.mousey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*2,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"button down = %s",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"yes" : "no");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draw a </a:t>
            </a:r>
            <a:r>
              <a:rPr lang="en-US" altLang="zh-CN" dirty="0" err="1" smtClean="0">
                <a:solidFill>
                  <a:srgbClr val="0070C0"/>
                </a:solidFill>
              </a:rPr>
              <a:t>rect</a:t>
            </a:r>
            <a:r>
              <a:rPr lang="en-US" altLang="zh-CN" dirty="0" smtClean="0">
                <a:solidFill>
                  <a:srgbClr val="0070C0"/>
                </a:solidFill>
              </a:rPr>
              <a:t> around the mouse</a:t>
            </a:r>
          </a:p>
          <a:p>
            <a:pPr marL="114300" indent="0">
              <a:buNone/>
            </a:pPr>
            <a:r>
              <a:rPr lang="en-US" altLang="zh-CN" dirty="0" err="1" smtClean="0"/>
              <a:t>drawrect</a:t>
            </a:r>
            <a:r>
              <a:rPr lang="en-US" altLang="zh-CN" dirty="0" smtClean="0"/>
              <a:t>(uistate.mousex-20, uistate.mousey-20, 40,40, </a:t>
            </a:r>
          </a:p>
          <a:p>
            <a:pPr marL="11430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0xFF00FF : 0xFFFF);</a:t>
            </a:r>
          </a:p>
        </p:txBody>
      </p:sp>
    </p:spTree>
    <p:extLst>
      <p:ext uri="{BB962C8B-B14F-4D97-AF65-F5344CB8AC3E}">
        <p14:creationId xmlns:p14="http://schemas.microsoft.com/office/powerpoint/2010/main" val="33770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2400" dirty="0"/>
              <a:t>}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present the result</a:t>
            </a:r>
          </a:p>
          <a:p>
            <a:pPr marL="400050" lvl="1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gMainRenderer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4869160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演示例程：</a:t>
            </a:r>
            <a:r>
              <a:rPr lang="en-US" altLang="zh-CN" dirty="0" smtClean="0">
                <a:solidFill>
                  <a:srgbClr val="0070C0"/>
                </a:solidFill>
              </a:rPr>
              <a:t>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DrawGeometry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 </a:t>
            </a:r>
            <a:r>
              <a:rPr lang="zh-CN" altLang="en-US" dirty="0" smtClean="0"/>
              <a:t>基本作图函数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hlinkClick r:id="rId2"/>
              </a:rPr>
              <a:t>SDL_RenderDrawLine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SDL_RenderDrawLines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SDL_RenderDrawPoint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SDL_RenderDrawPoints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SDL_RenderDrawRect</a:t>
            </a:r>
            <a:endParaRPr lang="en-US" altLang="zh-CN" dirty="0"/>
          </a:p>
          <a:p>
            <a:r>
              <a:rPr lang="en-US" altLang="zh-CN" dirty="0" err="1">
                <a:hlinkClick r:id="rId7"/>
              </a:rPr>
              <a:t>SDL_RenderDrawRects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SDL_RenderFillRect</a:t>
            </a:r>
            <a:endParaRPr lang="en-US" altLang="zh-CN" dirty="0"/>
          </a:p>
          <a:p>
            <a:r>
              <a:rPr lang="en-US" altLang="zh-CN" dirty="0" err="1">
                <a:hlinkClick r:id="rId9"/>
              </a:rPr>
              <a:t>SDL_RenderFillRects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绘制一折线段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SDL_RenderDrawLine</a:t>
            </a:r>
            <a:r>
              <a:rPr lang="en-US" altLang="zh-CN" dirty="0" smtClean="0"/>
              <a:t>(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x1, </a:t>
            </a:r>
            <a:r>
              <a:rPr lang="en-US" altLang="zh-CN" dirty="0" err="1"/>
              <a:t>int</a:t>
            </a:r>
            <a:r>
              <a:rPr lang="en-US" altLang="zh-CN" dirty="0"/>
              <a:t> y1, </a:t>
            </a:r>
            <a:r>
              <a:rPr lang="en-US" altLang="zh-CN" dirty="0" err="1"/>
              <a:t>int</a:t>
            </a:r>
            <a:r>
              <a:rPr lang="en-US" altLang="zh-CN" dirty="0"/>
              <a:t> x2, </a:t>
            </a:r>
            <a:r>
              <a:rPr lang="en-US" altLang="zh-CN" dirty="0" err="1"/>
              <a:t>int</a:t>
            </a:r>
            <a:r>
              <a:rPr lang="en-US" altLang="zh-CN" dirty="0"/>
              <a:t> y2)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21407"/>
              </p:ext>
            </p:extLst>
          </p:nvPr>
        </p:nvGraphicFramePr>
        <p:xfrm>
          <a:off x="683568" y="3717032"/>
          <a:ext cx="6696744" cy="2286000"/>
        </p:xfrm>
        <a:graphic>
          <a:graphicData uri="http://schemas.openxmlformats.org/drawingml/2006/table">
            <a:tbl>
              <a:tblPr/>
              <a:tblGrid>
                <a:gridCol w="1660184"/>
                <a:gridCol w="50365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y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y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0070C0"/>
                </a:solidFill>
              </a:rPr>
              <a:t>绘制首尾相接的折线</a:t>
            </a:r>
            <a:r>
              <a:rPr lang="zh-CN" altLang="en-US" dirty="0" smtClean="0">
                <a:solidFill>
                  <a:srgbClr val="0070C0"/>
                </a:solidFill>
              </a:rPr>
              <a:t>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SDL_RenderDrawLines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1345"/>
              </p:ext>
            </p:extLst>
          </p:nvPr>
        </p:nvGraphicFramePr>
        <p:xfrm>
          <a:off x="683568" y="3861048"/>
          <a:ext cx="6120680" cy="2103120"/>
        </p:xfrm>
        <a:graphic>
          <a:graphicData uri="http://schemas.openxmlformats.org/drawingml/2006/table">
            <a:tbl>
              <a:tblPr/>
              <a:tblGrid>
                <a:gridCol w="1368152"/>
                <a:gridCol w="47525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points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 array of </a:t>
                      </a:r>
                      <a:r>
                        <a:rPr lang="en-US" sz="24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400">
                          <a:effectLst/>
                        </a:rPr>
                        <a:t> structures representing points along the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count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number of points, drawing count-1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</a:t>
            </a:r>
            <a:r>
              <a:rPr lang="da-DK" altLang="zh-CN" dirty="0"/>
              <a:t>SDL_RenderDrawPoint</a:t>
            </a:r>
            <a:r>
              <a:rPr lang="da-DK" altLang="zh-CN" dirty="0" smtClean="0"/>
              <a:t>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renderer, int x, int </a:t>
            </a:r>
            <a:r>
              <a:rPr lang="da-DK" altLang="zh-CN" dirty="0" smtClean="0"/>
              <a:t>y</a:t>
            </a:r>
          </a:p>
          <a:p>
            <a:pPr marL="0" indent="0">
              <a:buNone/>
            </a:pP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2921"/>
              </p:ext>
            </p:extLst>
          </p:nvPr>
        </p:nvGraphicFramePr>
        <p:xfrm>
          <a:off x="611560" y="3501008"/>
          <a:ext cx="6336704" cy="1554480"/>
        </p:xfrm>
        <a:graphic>
          <a:graphicData uri="http://schemas.openxmlformats.org/drawingml/2006/table">
            <a:tbl>
              <a:tblPr/>
              <a:tblGrid>
                <a:gridCol w="1522512"/>
                <a:gridCol w="4814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x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x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y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绘制一系列点（像素）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SDL_RenderDrawPoints(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</a:t>
            </a:r>
            <a:r>
              <a:rPr lang="da-DK" altLang="zh-CN" dirty="0" smtClean="0"/>
              <a:t>	renderer,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2340"/>
              </p:ext>
            </p:extLst>
          </p:nvPr>
        </p:nvGraphicFramePr>
        <p:xfrm>
          <a:off x="457200" y="4112096"/>
          <a:ext cx="7067128" cy="1981200"/>
        </p:xfrm>
        <a:graphic>
          <a:graphicData uri="http://schemas.openxmlformats.org/drawingml/2006/table">
            <a:tbl>
              <a:tblPr/>
              <a:tblGrid>
                <a:gridCol w="1554796"/>
                <a:gridCol w="5512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renderer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points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an array of </a:t>
                      </a:r>
                      <a:r>
                        <a:rPr lang="en-US" sz="28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800">
                          <a:effectLst/>
                        </a:rPr>
                        <a:t> structures that represent the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count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number of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转载，或者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绘制一个矩形（边框，不填充）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SDL_RenderDrawRect</a:t>
            </a:r>
            <a:r>
              <a:rPr lang="nl-NL" altLang="zh-CN" dirty="0" smtClean="0"/>
              <a:t>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2723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SDL_RenderFillRect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填充</a:t>
            </a:r>
            <a:r>
              <a:rPr lang="zh-CN" altLang="en-US" dirty="0" smtClean="0">
                <a:solidFill>
                  <a:srgbClr val="0070C0"/>
                </a:solidFill>
              </a:rPr>
              <a:t>一个矩形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</a:t>
            </a:r>
            <a:r>
              <a:rPr lang="nl-NL" altLang="zh-CN" dirty="0" smtClean="0"/>
              <a:t>SDL_RenderFillRect(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4275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绘制一系列矩形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SDL_RenderFillRects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绘制雪花曲线（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 curve)</a:t>
            </a:r>
            <a:endParaRPr lang="zh-CN" altLang="en-US" dirty="0"/>
          </a:p>
        </p:txBody>
      </p:sp>
      <p:pic>
        <p:nvPicPr>
          <p:cNvPr id="6146" name="Picture 2" descr="https://upload.wikimedia.org/wikipedia/commons/thumb/d/d9/KochFlake.svg/260px-KochFlak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244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392488" cy="4568187"/>
          </a:xfrm>
          <a:prstGeom prst="rect">
            <a:avLst/>
          </a:prstGeom>
        </p:spPr>
      </p:pic>
      <p:pic>
        <p:nvPicPr>
          <p:cNvPr id="6150" name="Picture 6" descr="https://upload.wikimedia.org/wikipedia/commons/6/65/Kochs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499678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drawKochSnow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400050" lvl="1" indent="0">
              <a:buNone/>
            </a:pPr>
            <a:r>
              <a:rPr lang="fr-FR" altLang="zh-CN" b="1" dirty="0"/>
              <a:t>double posx = 450, </a:t>
            </a:r>
            <a:r>
              <a:rPr lang="fr-FR" altLang="zh-CN" b="1" dirty="0" smtClean="0"/>
              <a:t> posy </a:t>
            </a:r>
            <a:r>
              <a:rPr lang="fr-FR" altLang="zh-CN" b="1" dirty="0"/>
              <a:t>= </a:t>
            </a:r>
            <a:r>
              <a:rPr lang="fr-FR" altLang="zh-CN" b="1" dirty="0" smtClean="0"/>
              <a:t>400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csize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150</a:t>
            </a:r>
            <a:r>
              <a:rPr lang="fr-FR" altLang="zh-CN" b="1" dirty="0" smtClean="0"/>
              <a:t>;</a:t>
            </a:r>
            <a:r>
              <a:rPr lang="en-US" altLang="zh-CN" b="1" dirty="0" smtClean="0"/>
              <a:t> </a:t>
            </a:r>
            <a:endParaRPr lang="fr-FR" altLang="zh-CN" b="1" dirty="0"/>
          </a:p>
          <a:p>
            <a:pPr marL="400050" lvl="1" indent="0">
              <a:buNone/>
            </a:pPr>
            <a:r>
              <a:rPr lang="en-US" altLang="zh-CN" b="1" dirty="0"/>
              <a:t>double </a:t>
            </a:r>
            <a:r>
              <a:rPr lang="en-US" altLang="zh-CN" b="1" dirty="0" smtClean="0"/>
              <a:t>height </a:t>
            </a:r>
            <a:r>
              <a:rPr lang="en-US" altLang="zh-CN" b="1" dirty="0"/>
              <a:t>= </a:t>
            </a:r>
            <a:r>
              <a:rPr lang="en-US" altLang="zh-CN" b="1" dirty="0" err="1"/>
              <a:t>sqrt</a:t>
            </a:r>
            <a:r>
              <a:rPr lang="en-US" altLang="zh-CN" b="1" dirty="0"/>
              <a:t>(3.0)/2 * </a:t>
            </a:r>
            <a:r>
              <a:rPr lang="en-US" altLang="zh-CN" b="1" dirty="0" err="1"/>
              <a:t>csize</a:t>
            </a:r>
            <a:r>
              <a:rPr lang="en-US" altLang="zh-CN" b="1" dirty="0"/>
              <a:t>;</a:t>
            </a:r>
          </a:p>
          <a:p>
            <a:pPr marL="400050" lvl="1" indent="0">
              <a:buNone/>
            </a:pPr>
            <a:r>
              <a:rPr lang="en-US" altLang="zh-CN" b="1" dirty="0"/>
              <a:t>double x[3] = {</a:t>
            </a:r>
            <a:r>
              <a:rPr lang="en-US" altLang="zh-CN" b="1" dirty="0" err="1"/>
              <a:t>posx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/2};</a:t>
            </a:r>
          </a:p>
          <a:p>
            <a:pPr marL="400050" lvl="1" indent="0">
              <a:buNone/>
            </a:pPr>
            <a:r>
              <a:rPr lang="en-US" altLang="zh-CN" b="1" dirty="0"/>
              <a:t>double y[3] = {posy, posy, posy - height };</a:t>
            </a:r>
          </a:p>
          <a:p>
            <a:pPr marL="400050" lvl="1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k;</a:t>
            </a:r>
          </a:p>
          <a:p>
            <a:pPr marL="400050" lvl="1" indent="0">
              <a:buNone/>
            </a:pPr>
            <a:r>
              <a:rPr lang="en-US" altLang="zh-CN" b="1" dirty="0" err="1"/>
              <a:t>SDL_SetRenderDrawColor</a:t>
            </a:r>
            <a:r>
              <a:rPr lang="en-US" altLang="zh-CN" b="1" dirty="0"/>
              <a:t>(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, 0, 255, 255, 255);</a:t>
            </a:r>
          </a:p>
          <a:p>
            <a:pPr marL="400050" lvl="1" indent="0">
              <a:buNone/>
            </a:pPr>
            <a:r>
              <a:rPr lang="nn-NO" altLang="zh-CN" b="1" dirty="0"/>
              <a:t>for( k = 0; k&lt;3; k++ ) {</a:t>
            </a:r>
          </a:p>
          <a:p>
            <a:pPr marL="40005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drawKochCurve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gMainRenderer</a:t>
            </a:r>
            <a:r>
              <a:rPr lang="en-US" altLang="zh-CN" b="1" dirty="0"/>
              <a:t>,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x[k</a:t>
            </a:r>
            <a:r>
              <a:rPr lang="en-US" altLang="zh-CN" b="1" dirty="0"/>
              <a:t>],y[k],x[(k+1)%3], y[(k+1)%3], 6);</a:t>
            </a:r>
          </a:p>
          <a:p>
            <a:pPr marL="400050" lvl="1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158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SDL_Renderer</a:t>
            </a:r>
            <a:r>
              <a:rPr lang="en-US" altLang="zh-CN" dirty="0"/>
              <a:t> *</a:t>
            </a:r>
            <a:r>
              <a:rPr lang="en-US" altLang="zh-CN" dirty="0" err="1"/>
              <a:t>gMainRenderer</a:t>
            </a:r>
            <a:r>
              <a:rPr lang="en-US" altLang="zh-CN" dirty="0"/>
              <a:t>, double x0, double y0, double x1, double y1, 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 marL="0" indent="0">
              <a:buNone/>
            </a:pPr>
            <a:r>
              <a:rPr lang="en-US" altLang="zh-CN" dirty="0" smtClean="0"/>
              <a:t>{  //                   /\4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//                 /    \</a:t>
            </a:r>
          </a:p>
          <a:p>
            <a:pPr marL="0" indent="0">
              <a:buNone/>
            </a:pPr>
            <a:r>
              <a:rPr lang="en-US" altLang="zh-CN" dirty="0" smtClean="0"/>
              <a:t>   //     ____ /____\_____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//    0         2          3        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x2, y2, x3, y3, x4, y4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x2 = 2.0/3 * x0 + 1.0/3 * x1;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y2 </a:t>
            </a:r>
            <a:r>
              <a:rPr lang="en-US" altLang="zh-CN" dirty="0"/>
              <a:t>= 2.0/3 * y0 + 1.0/3 * y1;</a:t>
            </a:r>
          </a:p>
          <a:p>
            <a:pPr marL="0" indent="0">
              <a:buNone/>
            </a:pPr>
            <a:r>
              <a:rPr lang="en-US" altLang="zh-CN" dirty="0"/>
              <a:t>    x3 = 1.0/3 * x0 + 2.0/3 * x1;</a:t>
            </a:r>
          </a:p>
          <a:p>
            <a:pPr marL="0" indent="0">
              <a:buNone/>
            </a:pPr>
            <a:r>
              <a:rPr lang="en-US" altLang="zh-CN" dirty="0"/>
              <a:t>    y3 = 1.0/3 * y0 + 2.0/3 * y1;</a:t>
            </a:r>
          </a:p>
          <a:p>
            <a:pPr marL="0" indent="0">
              <a:buNone/>
            </a:pPr>
            <a:r>
              <a:rPr lang="en-US" altLang="zh-CN" dirty="0"/>
              <a:t>    x4 = 1.0/2 * (x0 + x1) - </a:t>
            </a:r>
            <a:r>
              <a:rPr lang="en-US" altLang="zh-CN" dirty="0" err="1"/>
              <a:t>sqrt</a:t>
            </a:r>
            <a:r>
              <a:rPr lang="en-US" altLang="zh-CN" dirty="0"/>
              <a:t>(3.0)/6 * (y1 - y0);</a:t>
            </a:r>
          </a:p>
          <a:p>
            <a:pPr marL="0" indent="0">
              <a:buNone/>
            </a:pPr>
            <a:r>
              <a:rPr lang="en-US" altLang="zh-CN" dirty="0"/>
              <a:t>    y4 = 1.0/2 * (y0 + y1) + </a:t>
            </a:r>
            <a:r>
              <a:rPr lang="en-US" altLang="zh-CN" dirty="0" err="1"/>
              <a:t>sqrt</a:t>
            </a:r>
            <a:r>
              <a:rPr lang="en-US" altLang="zh-CN" dirty="0"/>
              <a:t>(3.0)/6 * (x1 - x0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if</a:t>
            </a:r>
            <a:r>
              <a:rPr lang="en-US" altLang="zh-CN" dirty="0"/>
              <a:t>( k &gt; 1)    /*</a:t>
            </a:r>
            <a:r>
              <a:rPr lang="zh-CN" altLang="en-US" dirty="0"/>
              <a:t>如果迭代次数大于</a:t>
            </a:r>
            <a:r>
              <a:rPr lang="en-US" altLang="zh-CN" dirty="0"/>
              <a:t>1</a:t>
            </a:r>
            <a:r>
              <a:rPr lang="zh-CN" altLang="en-US" dirty="0"/>
              <a:t>，就继续迭代下去，即执行以下程序*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/*</a:t>
            </a:r>
            <a:r>
              <a:rPr lang="zh-CN" altLang="en-US" dirty="0" smtClean="0"/>
              <a:t>对线段</a:t>
            </a:r>
            <a:r>
              <a:rPr lang="en-US" altLang="zh-CN" dirty="0"/>
              <a:t>(x0, y0)</a:t>
            </a:r>
            <a:r>
              <a:rPr lang="zh-CN" altLang="en-US" dirty="0"/>
              <a:t>和</a:t>
            </a:r>
            <a:r>
              <a:rPr lang="en-US" altLang="zh-CN" dirty="0"/>
              <a:t>(x2, y2</a:t>
            </a:r>
            <a:r>
              <a:rPr lang="en-US" altLang="zh-CN" dirty="0" smtClean="0"/>
              <a:t>)</a:t>
            </a:r>
            <a:r>
              <a:rPr lang="zh-CN" altLang="en-US" dirty="0" smtClean="0"/>
              <a:t> 进行</a:t>
            </a:r>
            <a:r>
              <a:rPr lang="zh-CN" altLang="en-US" dirty="0"/>
              <a:t>迭代运算</a:t>
            </a:r>
            <a:r>
              <a:rPr lang="zh-CN" altLang="en-US" dirty="0" smtClean="0"/>
              <a:t>，其余类同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x0, y0, x2, y2, k - 1);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x2, y2, x4, y4,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x4, y4, x3, y3,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x3, y3, x1, y1, k - 1);</a:t>
            </a:r>
          </a:p>
          <a:p>
            <a:pPr marL="0" indent="0">
              <a:buNone/>
            </a:pPr>
            <a:r>
              <a:rPr lang="en-US" altLang="zh-CN" dirty="0"/>
              <a:t>    } else </a:t>
            </a:r>
            <a:r>
              <a:rPr lang="en-US" altLang="zh-CN" dirty="0" smtClean="0"/>
              <a:t>{/*</a:t>
            </a:r>
            <a:r>
              <a:rPr lang="zh-CN" altLang="en-US" dirty="0" smtClean="0"/>
              <a:t>迭代</a:t>
            </a:r>
            <a:r>
              <a:rPr lang="zh-CN" altLang="en-US" dirty="0"/>
              <a:t>次数等于</a:t>
            </a:r>
            <a:r>
              <a:rPr lang="en-US" altLang="zh-CN" dirty="0"/>
              <a:t>1</a:t>
            </a:r>
            <a:r>
              <a:rPr lang="zh-CN" altLang="en-US" dirty="0"/>
              <a:t>，停止</a:t>
            </a:r>
            <a:r>
              <a:rPr lang="zh-CN" altLang="en-US" dirty="0" smtClean="0"/>
              <a:t>迭代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zh-CN" altLang="en-US" dirty="0"/>
              <a:t>直线联结两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)x0, (</a:t>
            </a:r>
            <a:r>
              <a:rPr lang="en-US" altLang="zh-CN" dirty="0" err="1"/>
              <a:t>int</a:t>
            </a:r>
            <a:r>
              <a:rPr lang="en-US" altLang="zh-CN" dirty="0"/>
              <a:t>)y0,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SDL_RenderDrawLine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)y4);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)y3, (</a:t>
            </a:r>
            <a:r>
              <a:rPr lang="en-US" altLang="zh-CN" dirty="0" err="1"/>
              <a:t>int</a:t>
            </a:r>
            <a:r>
              <a:rPr lang="en-US" altLang="zh-CN" dirty="0"/>
              <a:t>)x1, (</a:t>
            </a:r>
            <a:r>
              <a:rPr lang="en-US" altLang="zh-CN" dirty="0" err="1"/>
              <a:t>int</a:t>
            </a:r>
            <a:r>
              <a:rPr lang="en-US" altLang="zh-CN" dirty="0"/>
              <a:t>)y1);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9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SDL_mixer</a:t>
            </a:r>
            <a:r>
              <a:rPr lang="zh-CN" altLang="en-US" dirty="0" smtClean="0"/>
              <a:t>播放</a:t>
            </a:r>
            <a:r>
              <a:rPr lang="zh-CN" altLang="en-US" dirty="0"/>
              <a:t>声乐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PlaySound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en-US" altLang="zh-CN" dirty="0">
                <a:solidFill>
                  <a:srgbClr val="0070C0"/>
                </a:solidFill>
              </a:rPr>
              <a:t>include &lt;</a:t>
            </a:r>
            <a:r>
              <a:rPr lang="en-US" altLang="zh-CN" dirty="0" err="1">
                <a:solidFill>
                  <a:srgbClr val="0070C0"/>
                </a:solidFill>
              </a:rPr>
              <a:t>SDL_mixer.h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初始化</a:t>
            </a:r>
            <a:r>
              <a:rPr lang="en-US" altLang="zh-CN" dirty="0"/>
              <a:t>Audio</a:t>
            </a:r>
            <a:r>
              <a:rPr lang="zh-CN" altLang="en-US" dirty="0"/>
              <a:t>子系统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>
                <a:solidFill>
                  <a:srgbClr val="0070C0"/>
                </a:solidFill>
              </a:rPr>
              <a:t>(SDL_INIT_VIDEO </a:t>
            </a:r>
            <a:r>
              <a:rPr lang="en-US" altLang="zh-CN" dirty="0">
                <a:solidFill>
                  <a:srgbClr val="0070C0"/>
                </a:solidFill>
              </a:rPr>
              <a:t>| </a:t>
            </a:r>
            <a:r>
              <a:rPr lang="en-US" altLang="zh-CN" dirty="0">
                <a:solidFill>
                  <a:srgbClr val="FF0000"/>
                </a:solidFill>
              </a:rPr>
              <a:t>SDL_INIT_AUDIO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dirty="0" smtClean="0"/>
              <a:t>打开音响设备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900" dirty="0" err="1">
                <a:solidFill>
                  <a:srgbClr val="0070C0"/>
                </a:solidFill>
              </a:rPr>
              <a:t>int</a:t>
            </a:r>
            <a:r>
              <a:rPr lang="en-US" altLang="zh-CN" sz="2900" dirty="0">
                <a:solidFill>
                  <a:srgbClr val="0070C0"/>
                </a:solidFill>
              </a:rPr>
              <a:t>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Mix_OpenAudio</a:t>
            </a:r>
            <a:r>
              <a:rPr lang="en-US" altLang="zh-CN" sz="2900" dirty="0" smtClean="0">
                <a:solidFill>
                  <a:srgbClr val="0070C0"/>
                </a:solidFill>
              </a:rPr>
              <a:t>(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frequency,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smtClean="0">
                <a:solidFill>
                  <a:srgbClr val="0070C0"/>
                </a:solidFill>
              </a:rPr>
              <a:t>Uint16 </a:t>
            </a:r>
            <a:r>
              <a:rPr lang="en-US" altLang="zh-CN" sz="2900" dirty="0">
                <a:solidFill>
                  <a:srgbClr val="0070C0"/>
                </a:solidFill>
              </a:rPr>
              <a:t>format,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channels,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 err="1">
                <a:solidFill>
                  <a:srgbClr val="0070C0"/>
                </a:solidFill>
              </a:rPr>
              <a:t>chunksize</a:t>
            </a:r>
            <a:r>
              <a:rPr lang="en-US" altLang="zh-CN" sz="2900" dirty="0" smtClean="0">
                <a:solidFill>
                  <a:srgbClr val="0070C0"/>
                </a:solidFill>
              </a:rPr>
              <a:t>);</a:t>
            </a:r>
            <a:endParaRPr lang="en-US" altLang="zh-CN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具体阅读 </a:t>
            </a:r>
            <a:r>
              <a:rPr lang="en-US" altLang="zh-CN" dirty="0" smtClean="0"/>
              <a:t>00SDL-Setup-VisualStudio.ppt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载入声音文件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Mix_Music</a:t>
            </a:r>
            <a:r>
              <a:rPr lang="en-US" altLang="zh-CN" dirty="0">
                <a:solidFill>
                  <a:srgbClr val="0070C0"/>
                </a:solidFill>
              </a:rPr>
              <a:t> * 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>
                <a:solidFill>
                  <a:srgbClr val="0070C0"/>
                </a:solidFill>
              </a:rPr>
              <a:t> char *file)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Mix_Music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*music; </a:t>
            </a:r>
            <a:r>
              <a:rPr lang="en-US" altLang="zh-CN" dirty="0" smtClean="0">
                <a:solidFill>
                  <a:srgbClr val="0070C0"/>
                </a:solidFill>
              </a:rPr>
              <a:t>music = </a:t>
            </a:r>
            <a:r>
              <a:rPr lang="en-US" altLang="zh-CN" dirty="0" err="1" smtClean="0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("music.mp3");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if( ! music ) </a:t>
            </a:r>
            <a:r>
              <a:rPr lang="en-US" altLang="zh-CN" dirty="0">
                <a:solidFill>
                  <a:srgbClr val="0070C0"/>
                </a:solidFill>
              </a:rPr>
              <a:t>{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(\"music.mp3\"): %s\n",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Mix_GetError</a:t>
            </a:r>
            <a:r>
              <a:rPr lang="en-US" altLang="zh-CN" dirty="0" smtClean="0">
                <a:solidFill>
                  <a:srgbClr val="0070C0"/>
                </a:solidFill>
              </a:rPr>
              <a:t>());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7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b="1" dirty="0" err="1"/>
              <a:t>Mix_PlayChannel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channel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Mix_Chunk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i="1" dirty="0"/>
              <a:t>chunk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loops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en-US" altLang="zh-CN" i="1" dirty="0" err="1">
                <a:solidFill>
                  <a:srgbClr val="0070C0"/>
                </a:solidFill>
              </a:rPr>
              <a:t>c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hanne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Channel </a:t>
            </a:r>
            <a:r>
              <a:rPr lang="en-US" altLang="zh-CN" dirty="0">
                <a:solidFill>
                  <a:srgbClr val="0070C0"/>
                </a:solidFill>
              </a:rPr>
              <a:t>to play on,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or </a:t>
            </a:r>
            <a:r>
              <a:rPr lang="en-US" altLang="zh-CN" dirty="0">
                <a:solidFill>
                  <a:srgbClr val="0070C0"/>
                </a:solidFill>
              </a:rPr>
              <a:t>-1 for the first free unreserved channel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i="1" dirty="0" smtClean="0">
                <a:solidFill>
                  <a:srgbClr val="0070C0"/>
                </a:solidFill>
              </a:rPr>
              <a:t>hunk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Sample </a:t>
            </a:r>
            <a:r>
              <a:rPr lang="en-US" altLang="zh-CN" dirty="0">
                <a:solidFill>
                  <a:srgbClr val="0070C0"/>
                </a:solidFill>
              </a:rPr>
              <a:t>to play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 smtClean="0">
                <a:solidFill>
                  <a:srgbClr val="0070C0"/>
                </a:solidFill>
              </a:rPr>
              <a:t>loops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Number </a:t>
            </a:r>
            <a:r>
              <a:rPr lang="en-US" altLang="zh-CN" dirty="0">
                <a:solidFill>
                  <a:srgbClr val="0070C0"/>
                </a:solidFill>
              </a:rPr>
              <a:t>of loops, -1 is infinite </a:t>
            </a:r>
            <a:r>
              <a:rPr lang="en-US" altLang="zh-CN" dirty="0" smtClean="0">
                <a:solidFill>
                  <a:srgbClr val="0070C0"/>
                </a:solidFill>
              </a:rPr>
              <a:t>loops. 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Passing </a:t>
            </a:r>
            <a:r>
              <a:rPr lang="en-US" altLang="zh-CN" dirty="0">
                <a:solidFill>
                  <a:srgbClr val="0070C0"/>
                </a:solidFill>
              </a:rPr>
              <a:t>one here plays the sample twice (1 loop).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Mix_PlayingMusic</a:t>
            </a:r>
            <a:r>
              <a:rPr lang="en-US" altLang="zh-CN" dirty="0" smtClean="0"/>
              <a:t>  -</a:t>
            </a:r>
            <a:r>
              <a:rPr lang="zh-CN" altLang="en-US" dirty="0" smtClean="0">
                <a:solidFill>
                  <a:srgbClr val="0070C0"/>
                </a:solidFill>
              </a:rPr>
              <a:t>是否在播放音乐？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Mix_PlayMusic</a:t>
            </a:r>
            <a:r>
              <a:rPr lang="en-US" altLang="zh-CN" dirty="0" smtClean="0"/>
              <a:t>        - </a:t>
            </a:r>
            <a:r>
              <a:rPr lang="zh-CN" altLang="en-US" dirty="0" smtClean="0">
                <a:solidFill>
                  <a:srgbClr val="0070C0"/>
                </a:solidFill>
              </a:rPr>
              <a:t>播放指定音乐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Mix_PausedMusic</a:t>
            </a:r>
            <a:r>
              <a:rPr lang="en-US" altLang="zh-CN" dirty="0" smtClean="0"/>
              <a:t>  - </a:t>
            </a:r>
            <a:r>
              <a:rPr lang="zh-CN" altLang="en-US" dirty="0" smtClean="0">
                <a:solidFill>
                  <a:srgbClr val="0070C0"/>
                </a:solidFill>
              </a:rPr>
              <a:t>暂停播放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Mix_ResumeMusic</a:t>
            </a:r>
            <a:r>
              <a:rPr lang="en-US" altLang="zh-CN" dirty="0"/>
              <a:t> -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恢复播放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7971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更多资料查询：</a:t>
            </a:r>
            <a:r>
              <a:rPr lang="en-US" altLang="zh-CN" sz="2400" dirty="0" smtClean="0">
                <a:solidFill>
                  <a:srgbClr val="0070C0"/>
                </a:solidFill>
              </a:rPr>
              <a:t>https</a:t>
            </a:r>
            <a:r>
              <a:rPr lang="en-US" altLang="zh-CN" sz="2400" dirty="0">
                <a:solidFill>
                  <a:srgbClr val="0070C0"/>
                </a:solidFill>
              </a:rPr>
              <a:t>://www.libsdl.org/projects/SDL_mixer/docs/SDL_mixer_toc.html#SEC_Contents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SpriteAnimation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#define NFRAMES  4 </a:t>
            </a:r>
            <a:r>
              <a:rPr lang="en-US" altLang="zh-CN" dirty="0"/>
              <a:t>//</a:t>
            </a:r>
            <a:r>
              <a:rPr lang="zh-CN" altLang="en-US" dirty="0"/>
              <a:t>画面帧数</a:t>
            </a:r>
            <a:endParaRPr lang="en-US" altLang="zh-CN" dirty="0"/>
          </a:p>
          <a:p>
            <a:r>
              <a:rPr lang="en-US" altLang="zh-CN" dirty="0" err="1" smtClean="0"/>
              <a:t>LTexture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gSpriteTexture</a:t>
            </a:r>
            <a:r>
              <a:rPr lang="en-US" altLang="zh-CN" dirty="0" smtClean="0"/>
              <a:t>; </a:t>
            </a:r>
            <a:r>
              <a:rPr lang="en-US" altLang="zh-CN" dirty="0"/>
              <a:t>//</a:t>
            </a:r>
            <a:r>
              <a:rPr lang="zh-CN" altLang="en-US" dirty="0"/>
              <a:t>图像</a:t>
            </a:r>
            <a:r>
              <a:rPr lang="zh-CN" altLang="en-US" dirty="0" smtClean="0"/>
              <a:t>纹理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zh-CN" altLang="en-US" dirty="0"/>
              <a:t>裁剪矩形数组</a:t>
            </a:r>
            <a:endParaRPr lang="en-US" altLang="zh-CN" dirty="0"/>
          </a:p>
          <a:p>
            <a:pPr lvl="0"/>
            <a:r>
              <a:rPr lang="en-US" altLang="zh-CN" dirty="0" err="1" smtClean="0"/>
              <a:t>SDL_Rect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NFRAMES ];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71800" y="4221088"/>
            <a:ext cx="1808945" cy="1451994"/>
            <a:chOff x="6520460" y="1769391"/>
            <a:chExt cx="1808945" cy="1451994"/>
          </a:xfrm>
        </p:grpSpPr>
        <p:pic>
          <p:nvPicPr>
            <p:cNvPr id="2050" name="Picture 2" descr="C:\Users\gabriel\Desktop\fo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460" y="1772816"/>
              <a:ext cx="1808945" cy="144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520460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48264" y="1772815"/>
              <a:ext cx="508300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56564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873361" y="1769391"/>
              <a:ext cx="45604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loadMedia()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dirty="0" err="1" smtClean="0"/>
              <a:t>gTexture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loadTexture</a:t>
            </a:r>
            <a:r>
              <a:rPr lang="en-US" altLang="zh-CN" dirty="0" smtClean="0"/>
              <a:t>( "animation.png"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0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[ 0 ].x =   0;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[ 0 ].h = 205;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1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[ 1 ].x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2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[ 2 ].x = 128;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3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[ 3 ].x = 196;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[ 3 ].h = 205;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 descr="C:\Users\gabriel\Desktop\f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7875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指定透明像素值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以给定的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创建一个颜色值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Uint32 c = </a:t>
            </a:r>
            <a:r>
              <a:rPr lang="en-US" altLang="zh-CN" dirty="0" err="1" smtClean="0"/>
              <a:t>SDL_MapRGB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 -&gt; </a:t>
            </a:r>
          </a:p>
          <a:p>
            <a:pPr marL="0" lvl="0" indent="0">
              <a:buNone/>
            </a:pPr>
            <a:r>
              <a:rPr lang="en-US" altLang="zh-CN" dirty="0" smtClean="0"/>
              <a:t>                   format,  0,  0xFF,  0xFF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将该颜色指定为透明，不予显示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err="1" smtClean="0"/>
              <a:t>SDL_SetColorKey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, SDL_TRUE, c )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8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绘制动画帧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504" y="1379909"/>
            <a:ext cx="8928992" cy="5001419"/>
          </a:xfrm>
        </p:spPr>
        <p:txBody>
          <a:bodyPr>
            <a:no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void </a:t>
            </a:r>
            <a:r>
              <a:rPr lang="en-US" altLang="zh-CN" sz="1600" b="1" kern="0" dirty="0" err="1">
                <a:latin typeface="Courier New"/>
              </a:rPr>
              <a:t>spriteRendering</a:t>
            </a:r>
            <a:r>
              <a:rPr lang="en-US" altLang="zh-CN" sz="1600" b="1" kern="0" dirty="0">
                <a:latin typeface="Courier New"/>
              </a:rPr>
              <a:t>()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static </a:t>
            </a:r>
            <a:r>
              <a:rPr lang="en-US" altLang="zh-CN" sz="1600" b="1" kern="0" dirty="0" err="1">
                <a:latin typeface="Courier New"/>
              </a:rPr>
              <a:t>int</a:t>
            </a: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SDL_Rect</a:t>
            </a:r>
            <a:r>
              <a:rPr lang="en-US" altLang="zh-CN" sz="1600" b="1" kern="0" dirty="0">
                <a:latin typeface="Courier New"/>
              </a:rPr>
              <a:t>*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</a:t>
            </a:r>
            <a:r>
              <a:rPr lang="en-US" altLang="zh-CN" sz="1600" b="1" kern="0" dirty="0" smtClean="0">
                <a:solidFill>
                  <a:srgbClr val="0070C0"/>
                </a:solidFill>
                <a:latin typeface="Courier New"/>
              </a:rPr>
              <a:t>background</a:t>
            </a:r>
            <a:endParaRPr lang="en-US" altLang="zh-CN" sz="1600" b="1" kern="0" dirty="0" smtClean="0">
              <a:latin typeface="Courier New"/>
            </a:endParaRP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</a:t>
            </a:r>
            <a:r>
              <a:rPr lang="en-US" altLang="zh-CN" sz="1600" b="1" kern="0" dirty="0" err="1" smtClean="0">
                <a:latin typeface="Courier New"/>
              </a:rPr>
              <a:t>SDL_RenderCopy</a:t>
            </a:r>
            <a:r>
              <a:rPr lang="en-US" altLang="zh-CN" sz="1600" b="1" kern="0" dirty="0" smtClean="0">
                <a:latin typeface="Courier New"/>
              </a:rPr>
              <a:t>(</a:t>
            </a:r>
            <a:r>
              <a:rPr lang="en-US" altLang="zh-CN" sz="1600" b="1" kern="0" dirty="0" err="1" smtClean="0">
                <a:latin typeface="Courier New"/>
              </a:rPr>
              <a:t>gMainRenderer</a:t>
            </a:r>
            <a:r>
              <a:rPr lang="en-US" altLang="zh-CN" sz="1600" b="1" kern="0" dirty="0" smtClean="0">
                <a:latin typeface="Courier New"/>
              </a:rPr>
              <a:t>,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    </a:t>
            </a:r>
            <a:r>
              <a:rPr lang="en-US" altLang="zh-CN" sz="1600" b="1" kern="0" dirty="0" err="1" smtClean="0">
                <a:latin typeface="Courier New"/>
              </a:rPr>
              <a:t>gBackgroundTexture.mTexture,NULL,NULL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sprite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 = &amp;</a:t>
            </a:r>
            <a:r>
              <a:rPr lang="en-US" altLang="zh-CN" sz="1600" b="1" kern="0" dirty="0" err="1">
                <a:latin typeface="Courier New"/>
              </a:rPr>
              <a:t>gSpriteClips</a:t>
            </a:r>
            <a:r>
              <a:rPr lang="en-US" altLang="zh-CN" sz="1600" b="1" kern="0" dirty="0">
                <a:latin typeface="Courier New"/>
              </a:rPr>
              <a:t>[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 smtClean="0">
                <a:latin typeface="Courier New"/>
              </a:rPr>
              <a:t>/8 </a:t>
            </a:r>
            <a:r>
              <a:rPr lang="en-US" altLang="zh-CN" sz="1600" b="1" kern="0" dirty="0">
                <a:latin typeface="Courier New"/>
              </a:rPr>
              <a:t>];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renderTexture</a:t>
            </a:r>
            <a:r>
              <a:rPr lang="en-US" altLang="zh-CN" sz="1600" b="1" kern="0" dirty="0">
                <a:latin typeface="Courier New"/>
              </a:rPr>
              <a:t>(</a:t>
            </a:r>
            <a:r>
              <a:rPr lang="en-US" altLang="zh-CN" sz="1600" b="1" kern="0" dirty="0" err="1">
                <a:latin typeface="Courier New"/>
              </a:rPr>
              <a:t>gSpriteTexture</a:t>
            </a:r>
            <a:r>
              <a:rPr lang="en-US" altLang="zh-CN" sz="1600" b="1" kern="0" dirty="0">
                <a:latin typeface="Courier New"/>
              </a:rPr>
              <a:t>, (</a:t>
            </a:r>
            <a:r>
              <a:rPr lang="en-US" altLang="zh-CN" sz="1600" b="1" kern="0" dirty="0" smtClean="0">
                <a:latin typeface="Courier New"/>
              </a:rPr>
              <a:t>SCREEN_WIDTH-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&gt;w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(</a:t>
            </a:r>
            <a:r>
              <a:rPr lang="en-US" altLang="zh-CN" sz="1600" b="1" kern="0" dirty="0" smtClean="0">
                <a:latin typeface="Courier New"/>
              </a:rPr>
              <a:t>SCREEN_HEIGHT-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&gt;h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//Go to next frame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smtClean="0">
                <a:latin typeface="Courier New"/>
              </a:rPr>
              <a:t>++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//Cycle animation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if(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/ 8 &gt;= WALKING_ANIMATION_FRAMES ) 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}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7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第一个</a:t>
            </a:r>
            <a:r>
              <a:rPr lang="en-US" altLang="zh-CN" dirty="0">
                <a:solidFill>
                  <a:srgbClr val="002060"/>
                </a:solidFill>
              </a:rPr>
              <a:t>SDL</a:t>
            </a:r>
            <a:r>
              <a:rPr lang="zh-CN" altLang="en-US" dirty="0" smtClean="0">
                <a:solidFill>
                  <a:srgbClr val="002060"/>
                </a:solidFill>
              </a:rPr>
              <a:t>程序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Hello SDL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加载纹理时保留尺寸信息</a:t>
            </a:r>
            <a:endParaRPr lang="en-US" altLang="zh-CN" dirty="0" smtClean="0"/>
          </a:p>
          <a:p>
            <a:r>
              <a:rPr lang="en-US" altLang="zh-CN" dirty="0" err="1" smtClean="0"/>
              <a:t>SDL_SetColorKey</a:t>
            </a:r>
            <a:r>
              <a:rPr lang="zh-CN" altLang="en-US" dirty="0" smtClean="0"/>
              <a:t>使指定色彩透明显示</a:t>
            </a:r>
            <a:endParaRPr lang="en-US" altLang="zh-CN" dirty="0" smtClean="0"/>
          </a:p>
          <a:p>
            <a:r>
              <a:rPr lang="zh-CN" altLang="en-US" dirty="0" smtClean="0"/>
              <a:t>通过设置裁剪矩形与目标矩形，可绘制纹理局部至屏幕指定区域</a:t>
            </a:r>
            <a:endParaRPr lang="en-US" altLang="zh-CN" dirty="0" smtClean="0"/>
          </a:p>
          <a:p>
            <a:r>
              <a:rPr lang="zh-CN" altLang="en-US" dirty="0" smtClean="0"/>
              <a:t>精灵动画是播放帧序列</a:t>
            </a:r>
            <a:endParaRPr lang="en-US" altLang="zh-CN" dirty="0" smtClean="0"/>
          </a:p>
          <a:p>
            <a:r>
              <a:rPr lang="en-US" altLang="zh-CN" dirty="0" smtClean="0"/>
              <a:t>SDL2</a:t>
            </a:r>
            <a:r>
              <a:rPr lang="zh-CN" altLang="en-US" dirty="0" smtClean="0"/>
              <a:t>提供了绘制点，线，面，线框等几何图元的函数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1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Hello SDL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893047" cy="385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程序设计基本要点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”</a:t>
            </a:r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SDL_ttf.h</a:t>
            </a:r>
            <a:r>
              <a:rPr lang="en-US" altLang="zh-CN" dirty="0" smtClean="0"/>
              <a:t>”        // </a:t>
            </a:r>
            <a:r>
              <a:rPr lang="zh-CN" altLang="en-US" dirty="0" smtClean="0"/>
              <a:t>如果使用字体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SDL_image.h</a:t>
            </a:r>
            <a:r>
              <a:rPr lang="en-US" altLang="zh-CN" dirty="0" smtClean="0"/>
              <a:t>” // </a:t>
            </a:r>
            <a:r>
              <a:rPr lang="zh-CN" altLang="en-US" dirty="0" smtClean="0"/>
              <a:t>如果需载入图像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SDL_mixer.h</a:t>
            </a:r>
            <a:r>
              <a:rPr lang="en-US" altLang="zh-CN" dirty="0" smtClean="0"/>
              <a:t>”  // </a:t>
            </a:r>
            <a:r>
              <a:rPr lang="zh-CN" altLang="en-US" dirty="0" smtClean="0"/>
              <a:t>如果需播放声乐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确定</a:t>
            </a:r>
            <a:r>
              <a:rPr lang="zh-CN" altLang="en-US" dirty="0" smtClean="0"/>
              <a:t>图形窗口的位置尺寸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定义窗口及图形相关的指针变量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4971</TotalTime>
  <Words>2545</Words>
  <Application>Microsoft Office PowerPoint</Application>
  <PresentationFormat>全屏显示(4:3)</PresentationFormat>
  <Paragraphs>570</Paragraphs>
  <Slides>71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主题​​</vt:lpstr>
      <vt:lpstr>图形程序设计  刘新国</vt:lpstr>
      <vt:lpstr>SDL (Simple  DirectMedia  Layer) </vt:lpstr>
      <vt:lpstr>SDL开发库</vt:lpstr>
      <vt:lpstr>SDL2 配置（windows + visual studio）</vt:lpstr>
      <vt:lpstr>SDL2（windows）开发包下载</vt:lpstr>
      <vt:lpstr>SDL2 配置（windows + visual studio）</vt:lpstr>
      <vt:lpstr>第一个SDL程序</vt:lpstr>
      <vt:lpstr>Hello SDL</vt:lpstr>
      <vt:lpstr>SDL程序设计基本要点</vt:lpstr>
      <vt:lpstr>Hello SDL例程</vt:lpstr>
      <vt:lpstr>Hello SDL例程 – 创建窗口</vt:lpstr>
      <vt:lpstr>Hello SDL例程 -载入一幅图像</vt:lpstr>
      <vt:lpstr>Hello SDL例程 -将图像显示在窗口</vt:lpstr>
      <vt:lpstr>Hello SDL例程 – 进入事件处理循环</vt:lpstr>
      <vt:lpstr>Hello SDL例程 – 清理结束</vt:lpstr>
      <vt:lpstr>Hello SDL例程</vt:lpstr>
      <vt:lpstr>下一个SDL程序</vt:lpstr>
      <vt:lpstr>使用TTF绘制文字要点</vt:lpstr>
      <vt:lpstr>PowerPoint 演示文稿</vt:lpstr>
      <vt:lpstr>PowerPoint 演示文稿</vt:lpstr>
      <vt:lpstr>使用TTF绘制文字要点</vt:lpstr>
      <vt:lpstr>绘制文字SDL程序演示</vt:lpstr>
      <vt:lpstr>结构化SDL程序设计</vt:lpstr>
      <vt:lpstr>结构化SDL程序设计</vt:lpstr>
      <vt:lpstr>1. 自定义一些全局变量</vt:lpstr>
      <vt:lpstr>1. 自定义函数initApp() </vt:lpstr>
      <vt:lpstr>2. 自定义函数handleEvent() </vt:lpstr>
      <vt:lpstr>3. 自定义函数display() </vt:lpstr>
      <vt:lpstr>4. 自定义函数endApp() </vt:lpstr>
      <vt:lpstr>SDL常用数据结构</vt:lpstr>
      <vt:lpstr>SDL常用数据结构</vt:lpstr>
      <vt:lpstr>SDL_Event 成员</vt:lpstr>
      <vt:lpstr>SDL_Event 成员（续）</vt:lpstr>
      <vt:lpstr>SDL事件处理 - 鼠标和键盘</vt:lpstr>
      <vt:lpstr>记录鼠标、键盘状态</vt:lpstr>
      <vt:lpstr>int handelEven()</vt:lpstr>
      <vt:lpstr>PowerPoint 演示文稿</vt:lpstr>
      <vt:lpstr>PowerPoint 演示文稿</vt:lpstr>
      <vt:lpstr>主程序相关代码</vt:lpstr>
      <vt:lpstr>void display()</vt:lpstr>
      <vt:lpstr>void display()</vt:lpstr>
      <vt:lpstr>void display()</vt:lpstr>
      <vt:lpstr>void display()</vt:lpstr>
      <vt:lpstr>SDL几何作图</vt:lpstr>
      <vt:lpstr>SDL 基本作图函数</vt:lpstr>
      <vt:lpstr>SDL_RenderDrawLine 绘制一折线段</vt:lpstr>
      <vt:lpstr>SDL_RenderDrawLines 绘制首尾相接的折线段</vt:lpstr>
      <vt:lpstr>SDL_RenderDrawPoint 绘制一个点（像素）</vt:lpstr>
      <vt:lpstr>SDL_RenderDrawPoints 绘制一系列点（像素）</vt:lpstr>
      <vt:lpstr>SDL_RenderDrawRect 绘制一个矩形（边框，不填充）</vt:lpstr>
      <vt:lpstr>SDL_RenderFillRect 填充一个矩形</vt:lpstr>
      <vt:lpstr>绘制一系列矩形</vt:lpstr>
      <vt:lpstr>绘制雪花曲线（koch curve)</vt:lpstr>
      <vt:lpstr>绘制雪花曲线（koch curve)</vt:lpstr>
      <vt:lpstr>绘制雪花曲线（koch curve)</vt:lpstr>
      <vt:lpstr>绘制雪花曲线（koch curve)</vt:lpstr>
      <vt:lpstr>SDL几何作图 – 现场演示</vt:lpstr>
      <vt:lpstr>用SDL_mixer播放声乐</vt:lpstr>
      <vt:lpstr>用SDL_mixer播放声乐</vt:lpstr>
      <vt:lpstr>用SDL_mixer播放声乐</vt:lpstr>
      <vt:lpstr>用SDL_mixer播放声乐</vt:lpstr>
      <vt:lpstr>用SDL_mixer播放声乐</vt:lpstr>
      <vt:lpstr>绘制动画</vt:lpstr>
      <vt:lpstr>动画基本概念</vt:lpstr>
      <vt:lpstr>动画基本概念</vt:lpstr>
      <vt:lpstr>动画数据</vt:lpstr>
      <vt:lpstr> loadMedia()</vt:lpstr>
      <vt:lpstr>指定透明像素值</vt:lpstr>
      <vt:lpstr>绘制动画帧</vt:lpstr>
      <vt:lpstr>动画绘制小结</vt:lpstr>
      <vt:lpstr>动画绘制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xinguo</cp:lastModifiedBy>
  <cp:revision>868</cp:revision>
  <dcterms:created xsi:type="dcterms:W3CDTF">2015-09-02T01:55:16Z</dcterms:created>
  <dcterms:modified xsi:type="dcterms:W3CDTF">2017-05-02T13:16:10Z</dcterms:modified>
</cp:coreProperties>
</file>