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3" r:id="rId1"/>
  </p:sldMasterIdLst>
  <p:sldIdLst>
    <p:sldId id="256" r:id="rId2"/>
    <p:sldId id="258" r:id="rId3"/>
    <p:sldId id="267" r:id="rId4"/>
    <p:sldId id="284" r:id="rId5"/>
    <p:sldId id="269" r:id="rId6"/>
    <p:sldId id="289" r:id="rId7"/>
    <p:sldId id="290" r:id="rId8"/>
    <p:sldId id="288" r:id="rId9"/>
    <p:sldId id="291" r:id="rId10"/>
    <p:sldId id="292" r:id="rId11"/>
    <p:sldId id="293" r:id="rId12"/>
    <p:sldId id="295" r:id="rId13"/>
    <p:sldId id="294" r:id="rId14"/>
    <p:sldId id="29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>
      <p:cViewPr>
        <p:scale>
          <a:sx n="75" d="100"/>
          <a:sy n="75" d="100"/>
        </p:scale>
        <p:origin x="-4398" y="-1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9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8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0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9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1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DF8-72CB-454D-8936-582D83AC0BBC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3BD3-9AA7-46A3-A0F9-BAA000EC3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10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75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0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Users\gabriel\Desktop\SDL_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27384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7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4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bsdl.org/projects/SDL_mixer/release/SDL2_mixer-devel-2.0.1-VC.zip" TargetMode="External"/><Relationship Id="rId3" Type="http://schemas.openxmlformats.org/officeDocument/2006/relationships/hyperlink" Target="https://www.libsdl.org/release/SDL2-devel-2.0.5-VC.zip" TargetMode="External"/><Relationship Id="rId7" Type="http://schemas.openxmlformats.org/officeDocument/2006/relationships/hyperlink" Target="https://www.libsdl.org/projects/SDL_ttf/release/SDL2_ttf-devel-2.0.14-VC.zip" TargetMode="External"/><Relationship Id="rId2" Type="http://schemas.openxmlformats.org/officeDocument/2006/relationships/hyperlink" Target="https://www.libsdl.org/download-2.0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bsdl.org/projects/SDL_ttf/" TargetMode="External"/><Relationship Id="rId5" Type="http://schemas.openxmlformats.org/officeDocument/2006/relationships/hyperlink" Target="https://www.libsdl.org/projects/SDL_image/release/SDL2_image-devel-2.0.1-VC.zip" TargetMode="External"/><Relationship Id="rId4" Type="http://schemas.openxmlformats.org/officeDocument/2006/relationships/hyperlink" Target="https://www.libsdl.org/projects/SDL_mixe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altLang="zh-CN" cap="none" dirty="0" smtClean="0"/>
              <a:t>SDL2 </a:t>
            </a:r>
            <a:r>
              <a:rPr lang="zh-CN" altLang="en-US" cap="none" dirty="0" smtClean="0"/>
              <a:t>配置</a:t>
            </a:r>
            <a:r>
              <a:rPr lang="en-US" altLang="zh-CN" cap="none" dirty="0" smtClean="0"/>
              <a:t/>
            </a:r>
            <a:br>
              <a:rPr lang="en-US" altLang="zh-CN" cap="none" dirty="0" smtClean="0"/>
            </a:br>
            <a:r>
              <a:rPr lang="zh-CN" altLang="en-US" cap="none" dirty="0" smtClean="0"/>
              <a:t>（</a:t>
            </a:r>
            <a:r>
              <a:rPr lang="en-US" altLang="zh-CN" cap="none" dirty="0" smtClean="0">
                <a:solidFill>
                  <a:srgbClr val="FF0000"/>
                </a:solidFill>
              </a:rPr>
              <a:t>Windows + Visual Studio</a:t>
            </a:r>
            <a:r>
              <a:rPr lang="zh-CN" altLang="en-US" cap="none" dirty="0" smtClean="0"/>
              <a:t>）</a:t>
            </a:r>
            <a:endParaRPr lang="zh-CN" altLang="en-US" cap="none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22313" y="3914825"/>
            <a:ext cx="7772400" cy="1500187"/>
          </a:xfrm>
        </p:spPr>
        <p:txBody>
          <a:bodyPr/>
          <a:lstStyle/>
          <a:p>
            <a:pPr algn="ctr"/>
            <a:r>
              <a:rPr lang="zh-CN" altLang="en-US" dirty="0" smtClean="0"/>
              <a:t>浙江大学，刘</a:t>
            </a:r>
            <a:r>
              <a:rPr lang="zh-CN" altLang="en-US" dirty="0"/>
              <a:t>新国</a:t>
            </a:r>
          </a:p>
        </p:txBody>
      </p:sp>
    </p:spTree>
    <p:extLst>
      <p:ext uri="{BB962C8B-B14F-4D97-AF65-F5344CB8AC3E}">
        <p14:creationId xmlns:p14="http://schemas.microsoft.com/office/powerpoint/2010/main" val="136849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2" y="1348308"/>
            <a:ext cx="8308806" cy="640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添加</a:t>
            </a:r>
            <a:r>
              <a:rPr lang="en-US" altLang="zh-CN" sz="4000" dirty="0" smtClean="0"/>
              <a:t>SDL</a:t>
            </a:r>
            <a:r>
              <a:rPr lang="zh-CN" altLang="en-US" sz="4000" dirty="0" smtClean="0"/>
              <a:t>库文件</a:t>
            </a:r>
            <a:r>
              <a:rPr lang="zh-CN" altLang="en-US" sz="4000" dirty="0"/>
              <a:t>（</a:t>
            </a:r>
            <a:r>
              <a:rPr lang="en-US" altLang="zh-CN" sz="4000" dirty="0"/>
              <a:t>.lib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【1】</a:t>
            </a:r>
            <a:endParaRPr lang="zh-CN" altLang="en-US" sz="4000" dirty="0"/>
          </a:p>
        </p:txBody>
      </p:sp>
      <p:sp>
        <p:nvSpPr>
          <p:cNvPr id="9" name="椭圆形标注 8"/>
          <p:cNvSpPr/>
          <p:nvPr/>
        </p:nvSpPr>
        <p:spPr>
          <a:xfrm>
            <a:off x="2133817" y="5350792"/>
            <a:ext cx="914400" cy="612648"/>
          </a:xfrm>
          <a:prstGeom prst="wedgeEllipseCallout">
            <a:avLst>
              <a:gd name="adj1" fmla="val -48610"/>
              <a:gd name="adj2" fmla="val -611215"/>
            </a:avLst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12" name="椭圆形标注 11"/>
          <p:cNvSpPr/>
          <p:nvPr/>
        </p:nvSpPr>
        <p:spPr>
          <a:xfrm>
            <a:off x="4654097" y="5352032"/>
            <a:ext cx="914400" cy="612648"/>
          </a:xfrm>
          <a:prstGeom prst="wedgeEllipseCallout">
            <a:avLst>
              <a:gd name="adj1" fmla="val 370834"/>
              <a:gd name="adj2" fmla="val -559391"/>
            </a:avLst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15" name="椭圆形标注 14"/>
          <p:cNvSpPr/>
          <p:nvPr/>
        </p:nvSpPr>
        <p:spPr>
          <a:xfrm>
            <a:off x="5950241" y="5350792"/>
            <a:ext cx="914400" cy="612648"/>
          </a:xfrm>
          <a:prstGeom prst="wedgeEllipseCallout">
            <a:avLst>
              <a:gd name="adj1" fmla="val -84721"/>
              <a:gd name="adj2" fmla="val -543843"/>
            </a:avLst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16" name="椭圆形标注 15"/>
          <p:cNvSpPr/>
          <p:nvPr/>
        </p:nvSpPr>
        <p:spPr>
          <a:xfrm>
            <a:off x="3285945" y="5368602"/>
            <a:ext cx="914400" cy="612648"/>
          </a:xfrm>
          <a:prstGeom prst="wedgeEllipseCallout">
            <a:avLst>
              <a:gd name="adj1" fmla="val -253472"/>
              <a:gd name="adj2" fmla="val -352094"/>
            </a:avLst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17" name="矩形 16"/>
          <p:cNvSpPr/>
          <p:nvPr/>
        </p:nvSpPr>
        <p:spPr>
          <a:xfrm>
            <a:off x="1630570" y="1678384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38482" y="3019376"/>
            <a:ext cx="925206" cy="625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496944" y="1956692"/>
            <a:ext cx="467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20072" y="2060848"/>
            <a:ext cx="467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57" y="1124744"/>
            <a:ext cx="666596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添加</a:t>
            </a:r>
            <a:r>
              <a:rPr lang="en-US" altLang="zh-CN" sz="4000" dirty="0" smtClean="0"/>
              <a:t>SDL</a:t>
            </a:r>
            <a:r>
              <a:rPr lang="zh-CN" altLang="en-US" sz="4000" dirty="0" smtClean="0"/>
              <a:t>库文件</a:t>
            </a:r>
            <a:r>
              <a:rPr lang="zh-CN" altLang="en-US" sz="4000" dirty="0"/>
              <a:t>（</a:t>
            </a:r>
            <a:r>
              <a:rPr lang="en-US" altLang="zh-CN" sz="4000" dirty="0"/>
              <a:t>.lib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【2】</a:t>
            </a:r>
            <a:endParaRPr lang="zh-CN" altLang="en-US" sz="4000" dirty="0"/>
          </a:p>
        </p:txBody>
      </p:sp>
      <p:sp>
        <p:nvSpPr>
          <p:cNvPr id="17" name="矩形 16"/>
          <p:cNvSpPr/>
          <p:nvPr/>
        </p:nvSpPr>
        <p:spPr>
          <a:xfrm>
            <a:off x="1331640" y="1678384"/>
            <a:ext cx="2088232" cy="1174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63888" y="1916832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添加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SDL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所有库文件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4. SDL</a:t>
            </a:r>
            <a:r>
              <a:rPr lang="zh-CN" altLang="en-US" sz="4000" dirty="0" smtClean="0"/>
              <a:t>动态库</a:t>
            </a:r>
            <a:r>
              <a:rPr lang="en-US" altLang="zh-CN" sz="4000" dirty="0" smtClean="0"/>
              <a:t>(DLL</a:t>
            </a:r>
            <a:r>
              <a:rPr lang="en-US" altLang="zh-CN" sz="4000" dirty="0"/>
              <a:t>)</a:t>
            </a:r>
            <a:r>
              <a:rPr lang="zh-CN" altLang="en-US" sz="4000" dirty="0" smtClean="0"/>
              <a:t>文件路径设置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(1):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SDL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文件们所在的目录添加到系统环境变量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的末尾</a:t>
            </a:r>
            <a:endParaRPr lang="en-US" altLang="zh-CN" dirty="0" smtClean="0"/>
          </a:p>
          <a:p>
            <a:pPr lvl="1"/>
            <a:r>
              <a:rPr lang="zh-CN" altLang="en-US" dirty="0"/>
              <a:t>我的电脑</a:t>
            </a:r>
            <a:r>
              <a:rPr lang="en-US" altLang="zh-CN" dirty="0"/>
              <a:t>-&gt;</a:t>
            </a:r>
            <a:r>
              <a:rPr lang="zh-CN" altLang="en-US" dirty="0"/>
              <a:t>属性</a:t>
            </a:r>
            <a:r>
              <a:rPr lang="en-US" altLang="zh-CN" dirty="0"/>
              <a:t>-&gt;</a:t>
            </a:r>
            <a:r>
              <a:rPr lang="zh-CN" altLang="en-US" dirty="0"/>
              <a:t>高级</a:t>
            </a:r>
            <a:r>
              <a:rPr lang="en-US" altLang="zh-CN" dirty="0"/>
              <a:t>-&gt;</a:t>
            </a:r>
            <a:r>
              <a:rPr lang="zh-CN" altLang="en-US" dirty="0"/>
              <a:t>环境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方法</a:t>
            </a:r>
            <a:r>
              <a:rPr lang="en-US" altLang="zh-CN" dirty="0" smtClean="0"/>
              <a:t>(2):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的工程中，将工程项目的调试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运行的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目录设置为</a:t>
            </a:r>
            <a:r>
              <a:rPr lang="en-US" altLang="zh-CN" dirty="0" smtClean="0"/>
              <a:t>SDL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文件们所在的目录。</a:t>
            </a:r>
            <a:endParaRPr lang="en-US" altLang="zh-CN" dirty="0" smtClean="0"/>
          </a:p>
          <a:p>
            <a:pPr lvl="1"/>
            <a:r>
              <a:rPr lang="zh-CN" altLang="en-US" dirty="0"/>
              <a:t>本</a:t>
            </a:r>
            <a:r>
              <a:rPr lang="zh-CN" altLang="en-US" dirty="0" smtClean="0"/>
              <a:t>课程的例程都采用这方法。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缺点：只能从</a:t>
            </a:r>
            <a:r>
              <a:rPr lang="en-US" altLang="zh-CN" dirty="0" err="1" smtClean="0"/>
              <a:t>VisualStudio</a:t>
            </a:r>
            <a:r>
              <a:rPr lang="zh-CN" altLang="en-US" dirty="0" smtClean="0"/>
              <a:t>运行程序。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优点：不需要修改任何环境</a:t>
            </a:r>
            <a:r>
              <a:rPr lang="zh-CN" altLang="en-US" dirty="0"/>
              <a:t>变量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0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SDL</a:t>
            </a:r>
            <a:r>
              <a:rPr lang="zh-CN" altLang="en-US" dirty="0"/>
              <a:t>动态库</a:t>
            </a:r>
            <a:r>
              <a:rPr lang="en-US" altLang="zh-CN" dirty="0"/>
              <a:t>(DLL)</a:t>
            </a:r>
            <a:r>
              <a:rPr lang="zh-CN" altLang="en-US" dirty="0"/>
              <a:t>文件路径设置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9663"/>
            <a:ext cx="7467600" cy="574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35696" y="1411386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7624" y="2060848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23728" y="2600908"/>
            <a:ext cx="309634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7624" y="3789041"/>
            <a:ext cx="7056784" cy="224676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在本例中，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DLL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文件所在目录为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../../SDL2Libs</a:t>
            </a: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另外，还将程序所需的媒体文件路径（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../Media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）作为命令行参数，传递为应用程序。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这里路径采用了相对于工程文件的额相对路径。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..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表示上一层目录。</a:t>
            </a:r>
            <a:endParaRPr lang="en-US" altLang="zh-CN" sz="2800" b="1" dirty="0" smtClean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3728" y="2422529"/>
            <a:ext cx="309634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9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设置完毕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教程中的范例皆已经设置</a:t>
            </a:r>
            <a:r>
              <a:rPr lang="zh-CN" altLang="en-US" dirty="0" smtClean="0"/>
              <a:t>完成。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可以按照上面的方法逐个查看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但是，无需</a:t>
            </a:r>
            <a:r>
              <a:rPr lang="zh-CN" altLang="en-US" dirty="0"/>
              <a:t>重复</a:t>
            </a:r>
            <a:r>
              <a:rPr lang="zh-CN" altLang="en-US" dirty="0" smtClean="0"/>
              <a:t>设置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72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smtClean="0"/>
              <a:t>SDL</a:t>
            </a:r>
            <a:r>
              <a:rPr lang="zh-CN" altLang="en-US" smtClean="0"/>
              <a:t>开发库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头文件</a:t>
            </a:r>
            <a:r>
              <a:rPr lang="en-US" altLang="zh-CN" dirty="0" smtClean="0"/>
              <a:t>(.h)</a:t>
            </a:r>
            <a:r>
              <a:rPr lang="zh-CN" altLang="en-US" dirty="0" smtClean="0"/>
              <a:t>：编译器通过头文件识别链接库的函数及其结构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导入库文件</a:t>
            </a:r>
            <a:r>
              <a:rPr lang="en-US" altLang="zh-CN" dirty="0" smtClean="0"/>
              <a:t>(.lib)</a:t>
            </a:r>
            <a:r>
              <a:rPr lang="zh-CN" altLang="en-US" dirty="0" smtClean="0"/>
              <a:t>：找到库函数，导如函数地址表等相关信息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动态链接库文件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：程序运行时，系统必须能够找到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文件，链接进程序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5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SDL2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）开发包下载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从课程主页</a:t>
            </a:r>
            <a:r>
              <a:rPr lang="en-US" altLang="zh-CN" dirty="0" smtClean="0"/>
              <a:t>(V2.0.5)</a:t>
            </a:r>
            <a:r>
              <a:rPr lang="zh-CN" altLang="en-US" dirty="0" smtClean="0"/>
              <a:t>转载（最简单）</a:t>
            </a:r>
            <a:endParaRPr lang="en-US" altLang="zh-CN" dirty="0" smtClean="0"/>
          </a:p>
          <a:p>
            <a:r>
              <a:rPr lang="zh-CN" altLang="en-US" dirty="0" smtClean="0"/>
              <a:t>或者</a:t>
            </a:r>
            <a:r>
              <a:rPr lang="en-US" altLang="zh-CN" dirty="0" smtClean="0"/>
              <a:t>SDL2</a:t>
            </a:r>
            <a:r>
              <a:rPr lang="zh-CN" altLang="en-US" dirty="0" smtClean="0"/>
              <a:t>主页下载（实时更新，间隔久）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核心</a:t>
            </a:r>
            <a:r>
              <a:rPr lang="zh-CN" altLang="en-US" sz="2400" dirty="0" smtClean="0"/>
              <a:t> </a:t>
            </a: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www.libsdl.org/download-2.0.php</a:t>
            </a:r>
            <a:endParaRPr lang="en-US" altLang="zh-CN" sz="2400" dirty="0" smtClean="0"/>
          </a:p>
          <a:p>
            <a:pPr lvl="2"/>
            <a:r>
              <a:rPr lang="en-US" altLang="zh-CN" sz="2000" dirty="0" smtClean="0">
                <a:hlinkClick r:id="rId3"/>
              </a:rPr>
              <a:t>SDL2-devel-2.0.5-VC.zip</a:t>
            </a:r>
            <a:r>
              <a:rPr lang="en-US" altLang="zh-CN" sz="2000" dirty="0" smtClean="0"/>
              <a:t> (Visual C++ 32/64-bit)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图像</a:t>
            </a:r>
            <a:r>
              <a:rPr lang="en-US" altLang="zh-CN" dirty="0"/>
              <a:t> </a:t>
            </a:r>
            <a:r>
              <a:rPr lang="en-US" altLang="zh-CN" sz="2000" dirty="0" smtClean="0">
                <a:hlinkClick r:id="rId4"/>
              </a:rPr>
              <a:t>https</a:t>
            </a:r>
            <a:r>
              <a:rPr lang="en-US" altLang="zh-CN" sz="2000" dirty="0">
                <a:hlinkClick r:id="rId4"/>
              </a:rPr>
              <a:t>://www.libsdl.org/projects/SDL_mixer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 smtClean="0">
                <a:hlinkClick r:id="rId5"/>
              </a:rPr>
              <a:t>SDL2_image-devel-2.0.1-VC.zip</a:t>
            </a:r>
            <a:r>
              <a:rPr lang="en-US" altLang="zh-CN" sz="2000" dirty="0"/>
              <a:t> (Visual C++ 32/64-bit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字体 </a:t>
            </a:r>
            <a:r>
              <a:rPr lang="en-US" altLang="zh-CN" sz="2000" dirty="0">
                <a:hlinkClick r:id="rId6"/>
              </a:rPr>
              <a:t>https://www.libsdl.org/projects/SDL_ttf</a:t>
            </a:r>
            <a:r>
              <a:rPr lang="en-US" altLang="zh-CN" sz="2000" dirty="0" smtClean="0">
                <a:hlinkClick r:id="rId6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>
                <a:hlinkClick r:id="rId7"/>
              </a:rPr>
              <a:t>SDL2_ttf-devel-2.0.14-VC.zip</a:t>
            </a:r>
            <a:r>
              <a:rPr lang="en-US" altLang="zh-CN" sz="2000" dirty="0"/>
              <a:t> (Visual C++ 32/64-bit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声音 </a:t>
            </a:r>
            <a:r>
              <a:rPr lang="en-US" altLang="zh-CN" sz="2000" dirty="0">
                <a:hlinkClick r:id="rId4"/>
              </a:rPr>
              <a:t>https://www.libsdl.org/projects/SDL_mixer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 smtClean="0">
                <a:hlinkClick r:id="rId8"/>
              </a:rPr>
              <a:t>SDL2_mixer-devel-2.0.1-VC.zip</a:t>
            </a:r>
            <a:r>
              <a:rPr lang="en-US" altLang="zh-CN" sz="2000" dirty="0" smtClean="0"/>
              <a:t> (Visual C++ 32/64-bit)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55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二、创建</a:t>
            </a:r>
            <a:r>
              <a:rPr lang="en-US" altLang="zh-CN" dirty="0" smtClean="0"/>
              <a:t>SDL</a:t>
            </a:r>
            <a:r>
              <a:rPr lang="zh-CN" altLang="en-US" dirty="0" smtClean="0"/>
              <a:t>应用程序（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创建</a:t>
            </a:r>
            <a:r>
              <a:rPr lang="en-US" altLang="zh-CN" dirty="0" smtClean="0"/>
              <a:t>Win32 </a:t>
            </a:r>
            <a:r>
              <a:rPr lang="zh-CN" altLang="en-US" dirty="0" smtClean="0"/>
              <a:t>控制台工程，作如下设置：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en-US" altLang="zh-CN" dirty="0"/>
          </a:p>
          <a:p>
            <a:pPr lvl="0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115617" y="2276872"/>
            <a:ext cx="5832647" cy="4473688"/>
            <a:chOff x="1115617" y="2276872"/>
            <a:chExt cx="5832647" cy="447368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276872"/>
              <a:ext cx="5760639" cy="4473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3779912" y="3933056"/>
              <a:ext cx="316835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3200" dirty="0">
                  <a:solidFill>
                    <a:srgbClr val="FF0000"/>
                  </a:solidFill>
                </a:rPr>
                <a:t>应用设置：</a:t>
              </a:r>
              <a:endParaRPr lang="en-US" altLang="zh-CN" sz="3200" dirty="0">
                <a:solidFill>
                  <a:srgbClr val="FF0000"/>
                </a:solidFill>
              </a:endParaRPr>
            </a:p>
            <a:p>
              <a:pPr lvl="1"/>
              <a:r>
                <a:rPr lang="zh-CN" altLang="en-US" sz="3200" dirty="0">
                  <a:solidFill>
                    <a:srgbClr val="FF0000"/>
                  </a:solidFill>
                </a:rPr>
                <a:t>不要预编译头</a:t>
              </a:r>
              <a:endParaRPr lang="en-US" altLang="zh-CN" sz="3200" dirty="0">
                <a:solidFill>
                  <a:srgbClr val="FF0000"/>
                </a:solidFill>
              </a:endParaRPr>
            </a:p>
            <a:p>
              <a:pPr lvl="1"/>
              <a:r>
                <a:rPr lang="zh-CN" altLang="en-US" sz="3200" dirty="0">
                  <a:solidFill>
                    <a:srgbClr val="FF0000"/>
                  </a:solidFill>
                </a:rPr>
                <a:t>空项目</a:t>
              </a:r>
              <a:endParaRPr lang="en-US" altLang="zh-CN" sz="3200" dirty="0">
                <a:solidFill>
                  <a:srgbClr val="FF0000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915816" y="3212976"/>
              <a:ext cx="122413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788403" y="4797152"/>
              <a:ext cx="122413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88403" y="4369700"/>
              <a:ext cx="122413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74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三、项目</a:t>
            </a:r>
            <a:r>
              <a:rPr lang="zh-CN" altLang="en-US" dirty="0"/>
              <a:t>路径设置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选</a:t>
            </a:r>
            <a:r>
              <a:rPr lang="zh-CN" altLang="en-US" dirty="0" smtClean="0"/>
              <a:t>择菜单</a:t>
            </a:r>
            <a:r>
              <a:rPr lang="en-US" altLang="zh-CN" dirty="0" smtClean="0"/>
              <a:t>Project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 Properties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35696" y="1196752"/>
            <a:ext cx="7296042" cy="5544616"/>
            <a:chOff x="1835696" y="1196752"/>
            <a:chExt cx="7296042" cy="5544616"/>
          </a:xfrm>
        </p:grpSpPr>
        <p:pic>
          <p:nvPicPr>
            <p:cNvPr id="4098" name="Picture 2" descr="C:\Users\gabriel\Desktop\project_properti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5" y="1196752"/>
              <a:ext cx="4775763" cy="5544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椭圆形标注 6"/>
            <p:cNvSpPr/>
            <p:nvPr/>
          </p:nvSpPr>
          <p:spPr>
            <a:xfrm>
              <a:off x="1835696" y="4367438"/>
              <a:ext cx="914400" cy="612648"/>
            </a:xfrm>
            <a:prstGeom prst="wedgeEllipseCallout">
              <a:avLst>
                <a:gd name="adj1" fmla="val 253472"/>
                <a:gd name="adj2" fmla="val -495129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1</a:t>
              </a:r>
              <a:endParaRPr lang="zh-CN" altLang="en-US" sz="3600" dirty="0"/>
            </a:p>
          </p:txBody>
        </p:sp>
        <p:sp>
          <p:nvSpPr>
            <p:cNvPr id="8" name="椭圆形标注 7"/>
            <p:cNvSpPr/>
            <p:nvPr/>
          </p:nvSpPr>
          <p:spPr>
            <a:xfrm>
              <a:off x="3275856" y="4363092"/>
              <a:ext cx="914400" cy="612648"/>
            </a:xfrm>
            <a:prstGeom prst="wedgeEllipseCallout">
              <a:avLst>
                <a:gd name="adj1" fmla="val 111806"/>
                <a:gd name="adj2" fmla="val 228337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2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123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51520" y="1355649"/>
            <a:ext cx="8668797" cy="6667879"/>
            <a:chOff x="251520" y="1355649"/>
            <a:chExt cx="8668797" cy="666787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355649"/>
              <a:ext cx="8668797" cy="666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椭圆形标注 24"/>
            <p:cNvSpPr/>
            <p:nvPr/>
          </p:nvSpPr>
          <p:spPr>
            <a:xfrm>
              <a:off x="2133817" y="5368602"/>
              <a:ext cx="914400" cy="612648"/>
            </a:xfrm>
            <a:prstGeom prst="wedgeEllipseCallout">
              <a:avLst>
                <a:gd name="adj1" fmla="val -48610"/>
                <a:gd name="adj2" fmla="val -611215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1</a:t>
              </a:r>
              <a:endParaRPr lang="zh-CN" altLang="en-US" sz="3600" dirty="0"/>
            </a:p>
          </p:txBody>
        </p:sp>
        <p:sp>
          <p:nvSpPr>
            <p:cNvPr id="26" name="椭圆形标注 25"/>
            <p:cNvSpPr/>
            <p:nvPr/>
          </p:nvSpPr>
          <p:spPr>
            <a:xfrm>
              <a:off x="4654097" y="5369842"/>
              <a:ext cx="914400" cy="612648"/>
            </a:xfrm>
            <a:prstGeom prst="wedgeEllipseCallout">
              <a:avLst>
                <a:gd name="adj1" fmla="val 365278"/>
                <a:gd name="adj2" fmla="val -557318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3</a:t>
              </a:r>
              <a:endParaRPr lang="zh-CN" altLang="en-US" sz="3600" dirty="0"/>
            </a:p>
          </p:txBody>
        </p:sp>
        <p:sp>
          <p:nvSpPr>
            <p:cNvPr id="27" name="椭圆形标注 26"/>
            <p:cNvSpPr/>
            <p:nvPr/>
          </p:nvSpPr>
          <p:spPr>
            <a:xfrm>
              <a:off x="5950241" y="5368602"/>
              <a:ext cx="914400" cy="612648"/>
            </a:xfrm>
            <a:prstGeom prst="wedgeEllipseCallout">
              <a:avLst>
                <a:gd name="adj1" fmla="val -122221"/>
                <a:gd name="adj2" fmla="val -526223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4</a:t>
              </a:r>
              <a:endParaRPr lang="zh-CN" altLang="en-US" sz="3600" dirty="0"/>
            </a:p>
          </p:txBody>
        </p:sp>
        <p:sp>
          <p:nvSpPr>
            <p:cNvPr id="28" name="椭圆形标注 27"/>
            <p:cNvSpPr/>
            <p:nvPr/>
          </p:nvSpPr>
          <p:spPr>
            <a:xfrm>
              <a:off x="3285945" y="5368602"/>
              <a:ext cx="914400" cy="612648"/>
            </a:xfrm>
            <a:prstGeom prst="wedgeEllipseCallout">
              <a:avLst>
                <a:gd name="adj1" fmla="val -273610"/>
                <a:gd name="adj2" fmla="val -390444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2</a:t>
              </a:r>
              <a:endParaRPr lang="zh-CN" altLang="en-US" sz="36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31640" y="1696194"/>
              <a:ext cx="201622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41629" y="2924944"/>
              <a:ext cx="79208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452773" y="1965176"/>
              <a:ext cx="46754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76056" y="2132856"/>
              <a:ext cx="46754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46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配置</a:t>
            </a:r>
            <a:r>
              <a:rPr lang="en-US" altLang="zh-CN" sz="4000" dirty="0"/>
              <a:t>SDL</a:t>
            </a:r>
            <a:r>
              <a:rPr lang="zh-CN" altLang="en-US" sz="4000" dirty="0" smtClean="0"/>
              <a:t>头文件（</a:t>
            </a:r>
            <a:r>
              <a:rPr lang="en-US" altLang="zh-CN" sz="4000" dirty="0" smtClean="0"/>
              <a:t>.h</a:t>
            </a:r>
            <a:r>
              <a:rPr lang="zh-CN" altLang="en-US" sz="4000" dirty="0" smtClean="0"/>
              <a:t>）路径</a:t>
            </a:r>
            <a:r>
              <a:rPr lang="en-US" altLang="zh-CN" sz="4000" dirty="0" smtClean="0"/>
              <a:t>【1】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9269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配置</a:t>
            </a:r>
            <a:r>
              <a:rPr lang="en-US" altLang="zh-CN" sz="4000" dirty="0"/>
              <a:t>SDL</a:t>
            </a:r>
            <a:r>
              <a:rPr lang="zh-CN" altLang="en-US" sz="4000" dirty="0"/>
              <a:t>头文件（</a:t>
            </a:r>
            <a:r>
              <a:rPr lang="en-US" altLang="zh-CN" sz="4000" dirty="0"/>
              <a:t>.h</a:t>
            </a:r>
            <a:r>
              <a:rPr lang="zh-CN" altLang="en-US" sz="4000" dirty="0"/>
              <a:t>）</a:t>
            </a:r>
            <a:r>
              <a:rPr lang="zh-CN" altLang="en-US" sz="4000" dirty="0" smtClean="0"/>
              <a:t>路径</a:t>
            </a:r>
            <a:r>
              <a:rPr lang="en-US" altLang="zh-CN" sz="4000" dirty="0" smtClean="0"/>
              <a:t>【2】</a:t>
            </a:r>
            <a:endParaRPr lang="zh-CN" altLang="en-US" sz="4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66" y="1556792"/>
            <a:ext cx="496660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形标注 9"/>
          <p:cNvSpPr/>
          <p:nvPr/>
        </p:nvSpPr>
        <p:spPr>
          <a:xfrm>
            <a:off x="6645169" y="3212976"/>
            <a:ext cx="914400" cy="612648"/>
          </a:xfrm>
          <a:prstGeom prst="wedgeEllipseCallout">
            <a:avLst>
              <a:gd name="adj1" fmla="val 105556"/>
              <a:gd name="adj2" fmla="val -224606"/>
            </a:avLst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11" name="椭圆形标注 10"/>
          <p:cNvSpPr/>
          <p:nvPr/>
        </p:nvSpPr>
        <p:spPr>
          <a:xfrm>
            <a:off x="2314601" y="3212976"/>
            <a:ext cx="914400" cy="612648"/>
          </a:xfrm>
          <a:prstGeom prst="wedgeEllipseCallout">
            <a:avLst>
              <a:gd name="adj1" fmla="val 188195"/>
              <a:gd name="adj2" fmla="val -174855"/>
            </a:avLst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4005064"/>
            <a:ext cx="39604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以后如果遇到错误：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</a:rPr>
              <a:t>The compiler can’t find 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SDL.h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说明这里设置有误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471" y="2564904"/>
            <a:ext cx="27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输入</a:t>
            </a:r>
            <a:r>
              <a:rPr lang="en-US" altLang="zh-CN" sz="3600" b="1" dirty="0" smtClean="0"/>
              <a:t>SDL</a:t>
            </a:r>
            <a:r>
              <a:rPr lang="zh-CN" altLang="en-US" sz="3600" b="1" dirty="0" smtClean="0"/>
              <a:t>头文件目录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5517232"/>
            <a:ext cx="626469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</a:rPr>
              <a:t>第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2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步：输入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SDL.h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所在的目录。它可以是绝对路径，也可以是相对路径。图片显示的是一个相对于工程目录的相对路径。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93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/>
              <a:t>配置</a:t>
            </a:r>
            <a:r>
              <a:rPr lang="en-US" altLang="zh-CN" sz="4000" dirty="0" smtClean="0"/>
              <a:t>SDL</a:t>
            </a:r>
            <a:r>
              <a:rPr lang="zh-CN" altLang="en-US" sz="4000" dirty="0" smtClean="0"/>
              <a:t>库文件</a:t>
            </a:r>
            <a:r>
              <a:rPr lang="zh-CN" altLang="en-US" sz="4000" dirty="0"/>
              <a:t>（</a:t>
            </a:r>
            <a:r>
              <a:rPr lang="en-US" altLang="zh-CN" sz="4000" dirty="0"/>
              <a:t>.lib</a:t>
            </a:r>
            <a:r>
              <a:rPr lang="zh-CN" altLang="en-US" sz="4000" dirty="0"/>
              <a:t>）</a:t>
            </a:r>
            <a:r>
              <a:rPr lang="zh-CN" altLang="en-US" sz="4000" dirty="0" smtClean="0"/>
              <a:t>路径</a:t>
            </a:r>
            <a:r>
              <a:rPr lang="en-US" altLang="zh-CN" sz="4000" dirty="0" smtClean="0"/>
              <a:t>【1】</a:t>
            </a:r>
            <a:endParaRPr lang="zh-CN" altLang="en-US" sz="4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622458" y="1318344"/>
            <a:ext cx="8532440" cy="6552728"/>
            <a:chOff x="612368" y="1322958"/>
            <a:chExt cx="8532440" cy="6552728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368" y="1322958"/>
              <a:ext cx="8531631" cy="6552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椭圆形标注 9"/>
            <p:cNvSpPr/>
            <p:nvPr/>
          </p:nvSpPr>
          <p:spPr>
            <a:xfrm>
              <a:off x="2123727" y="5355406"/>
              <a:ext cx="914400" cy="612648"/>
            </a:xfrm>
            <a:prstGeom prst="wedgeEllipseCallout">
              <a:avLst>
                <a:gd name="adj1" fmla="val -48610"/>
                <a:gd name="adj2" fmla="val -611215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1</a:t>
              </a:r>
              <a:endParaRPr lang="zh-CN" altLang="en-US" sz="3600" dirty="0"/>
            </a:p>
          </p:txBody>
        </p:sp>
        <p:sp>
          <p:nvSpPr>
            <p:cNvPr id="11" name="椭圆形标注 10"/>
            <p:cNvSpPr/>
            <p:nvPr/>
          </p:nvSpPr>
          <p:spPr>
            <a:xfrm>
              <a:off x="4644007" y="5356646"/>
              <a:ext cx="914400" cy="612648"/>
            </a:xfrm>
            <a:prstGeom prst="wedgeEllipseCallout">
              <a:avLst>
                <a:gd name="adj1" fmla="val 415278"/>
                <a:gd name="adj2" fmla="val -338620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3</a:t>
              </a:r>
              <a:endParaRPr lang="zh-CN" altLang="en-US" sz="3600" dirty="0"/>
            </a:p>
          </p:txBody>
        </p:sp>
        <p:sp>
          <p:nvSpPr>
            <p:cNvPr id="20" name="椭圆形标注 19"/>
            <p:cNvSpPr/>
            <p:nvPr/>
          </p:nvSpPr>
          <p:spPr>
            <a:xfrm>
              <a:off x="5940151" y="5355406"/>
              <a:ext cx="914400" cy="612648"/>
            </a:xfrm>
            <a:prstGeom prst="wedgeEllipseCallout">
              <a:avLst>
                <a:gd name="adj1" fmla="val -82638"/>
                <a:gd name="adj2" fmla="val -299233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4</a:t>
              </a:r>
              <a:endParaRPr lang="zh-CN" altLang="en-US" sz="3600" dirty="0"/>
            </a:p>
          </p:txBody>
        </p:sp>
        <p:sp>
          <p:nvSpPr>
            <p:cNvPr id="22" name="椭圆形标注 21"/>
            <p:cNvSpPr/>
            <p:nvPr/>
          </p:nvSpPr>
          <p:spPr>
            <a:xfrm>
              <a:off x="3275855" y="5373216"/>
              <a:ext cx="914400" cy="612648"/>
            </a:xfrm>
            <a:prstGeom prst="wedgeEllipseCallout">
              <a:avLst>
                <a:gd name="adj1" fmla="val -248610"/>
                <a:gd name="adj2" fmla="val -358313"/>
              </a:avLst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2</a:t>
              </a:r>
              <a:endParaRPr lang="zh-CN" altLang="en-US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620480" y="1682998"/>
              <a:ext cx="201622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828392" y="3051150"/>
              <a:ext cx="79208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677264" y="3411190"/>
              <a:ext cx="46754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325444" y="3555206"/>
              <a:ext cx="46754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3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26" y="1412776"/>
            <a:ext cx="5773478" cy="487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/>
              <a:t>配置</a:t>
            </a:r>
            <a:r>
              <a:rPr lang="en-US" altLang="zh-CN" sz="4000" dirty="0" smtClean="0"/>
              <a:t>SDL</a:t>
            </a:r>
            <a:r>
              <a:rPr lang="zh-CN" altLang="en-US" sz="4000" dirty="0" smtClean="0"/>
              <a:t>库文件</a:t>
            </a:r>
            <a:r>
              <a:rPr lang="zh-CN" altLang="en-US" sz="4000" dirty="0"/>
              <a:t>（</a:t>
            </a:r>
            <a:r>
              <a:rPr lang="en-US" altLang="zh-CN" sz="4000" dirty="0"/>
              <a:t>.lib</a:t>
            </a:r>
            <a:r>
              <a:rPr lang="zh-CN" altLang="en-US" sz="4000" dirty="0"/>
              <a:t>）</a:t>
            </a:r>
            <a:r>
              <a:rPr lang="zh-CN" altLang="en-US" sz="4000" dirty="0" smtClean="0"/>
              <a:t>路径</a:t>
            </a:r>
            <a:r>
              <a:rPr lang="en-US" altLang="zh-CN" sz="4000" dirty="0" smtClean="0"/>
              <a:t>【2】</a:t>
            </a:r>
            <a:endParaRPr lang="zh-CN" altLang="en-US" sz="4000" dirty="0"/>
          </a:p>
        </p:txBody>
      </p:sp>
      <p:sp>
        <p:nvSpPr>
          <p:cNvPr id="10" name="椭圆形标注 9"/>
          <p:cNvSpPr/>
          <p:nvPr/>
        </p:nvSpPr>
        <p:spPr>
          <a:xfrm>
            <a:off x="6300192" y="3212976"/>
            <a:ext cx="914400" cy="612648"/>
          </a:xfrm>
          <a:prstGeom prst="wedgeEllipseCallout">
            <a:avLst>
              <a:gd name="adj1" fmla="val 105556"/>
              <a:gd name="adj2" fmla="val -224606"/>
            </a:avLst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11" name="椭圆形标注 10"/>
          <p:cNvSpPr/>
          <p:nvPr/>
        </p:nvSpPr>
        <p:spPr>
          <a:xfrm>
            <a:off x="2314601" y="3212976"/>
            <a:ext cx="914400" cy="612648"/>
          </a:xfrm>
          <a:prstGeom prst="wedgeEllipseCallout">
            <a:avLst>
              <a:gd name="adj1" fmla="val 92362"/>
              <a:gd name="adj2" fmla="val -187293"/>
            </a:avLst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2366" y="4149080"/>
            <a:ext cx="784401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以后如果遇到错误：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chemeClr val="tx2"/>
                </a:solidFill>
              </a:rPr>
              <a:t>LINK : fatal error LNK1104: cannot open file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'xxx.lib'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说明这里设置有误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471" y="2564904"/>
            <a:ext cx="27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输入</a:t>
            </a:r>
            <a:r>
              <a:rPr lang="en-US" altLang="zh-CN" sz="3600" b="1" dirty="0" smtClean="0"/>
              <a:t>SDL</a:t>
            </a:r>
            <a:r>
              <a:rPr lang="zh-CN" altLang="en-US" sz="3600" b="1" dirty="0" smtClean="0"/>
              <a:t>库文件目录</a:t>
            </a:r>
            <a:endParaRPr lang="zh-CN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5517232"/>
            <a:ext cx="626469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</a:rPr>
              <a:t>第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2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步：输入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SDL.lib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所在的目录。它可以是绝对路径，也可以是相对路径。图片显示的是一个相对于工程目录的相对路径。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PPT192006191672</Template>
  <TotalTime>4567</TotalTime>
  <Words>543</Words>
  <Application>Microsoft Office PowerPoint</Application>
  <PresentationFormat>全屏显示(4:3)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SDL2 配置 （Windows + Visual Studio）</vt:lpstr>
      <vt:lpstr>SDL开发库</vt:lpstr>
      <vt:lpstr>一、SDL2（windows）开发包下载</vt:lpstr>
      <vt:lpstr>二、创建SDL应用程序（Visual Studio）</vt:lpstr>
      <vt:lpstr>三、项目路径设置</vt:lpstr>
      <vt:lpstr>1. 配置SDL头文件（.h）路径【1】</vt:lpstr>
      <vt:lpstr>1. 配置SDL头文件（.h）路径【2】</vt:lpstr>
      <vt:lpstr>2. 配置SDL库文件（.lib）路径【1】</vt:lpstr>
      <vt:lpstr>2. 配置SDL库文件（.lib）路径【2】</vt:lpstr>
      <vt:lpstr>3. 添加SDL库文件（.lib）【1】</vt:lpstr>
      <vt:lpstr>3. 添加SDL库文件（.lib）【2】</vt:lpstr>
      <vt:lpstr>4. SDL动态库(DLL)文件路径设置</vt:lpstr>
      <vt:lpstr>4. SDL动态库(DLL)文件路径设置</vt:lpstr>
      <vt:lpstr>设置完毕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SDL</dc:title>
  <dc:creator>gabriel</dc:creator>
  <cp:lastModifiedBy>xinguo</cp:lastModifiedBy>
  <cp:revision>783</cp:revision>
  <dcterms:created xsi:type="dcterms:W3CDTF">2015-09-02T01:55:16Z</dcterms:created>
  <dcterms:modified xsi:type="dcterms:W3CDTF">2017-05-10T00:53:41Z</dcterms:modified>
</cp:coreProperties>
</file>