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43" r:id="rId1"/>
  </p:sldMasterIdLst>
  <p:sldIdLst>
    <p:sldId id="256" r:id="rId2"/>
    <p:sldId id="283" r:id="rId3"/>
    <p:sldId id="258" r:id="rId4"/>
    <p:sldId id="286" r:id="rId5"/>
    <p:sldId id="267" r:id="rId6"/>
    <p:sldId id="287" r:id="rId7"/>
    <p:sldId id="312" r:id="rId8"/>
    <p:sldId id="276" r:id="rId9"/>
    <p:sldId id="288" r:id="rId10"/>
    <p:sldId id="278" r:id="rId11"/>
    <p:sldId id="289" r:id="rId12"/>
    <p:sldId id="290" r:id="rId13"/>
    <p:sldId id="291" r:id="rId14"/>
    <p:sldId id="292" r:id="rId15"/>
    <p:sldId id="293" r:id="rId16"/>
    <p:sldId id="294" r:id="rId17"/>
    <p:sldId id="296" r:id="rId18"/>
    <p:sldId id="295" r:id="rId19"/>
    <p:sldId id="297" r:id="rId20"/>
    <p:sldId id="306" r:id="rId21"/>
    <p:sldId id="299" r:id="rId22"/>
    <p:sldId id="300" r:id="rId23"/>
    <p:sldId id="318" r:id="rId24"/>
    <p:sldId id="311" r:id="rId25"/>
    <p:sldId id="302" r:id="rId26"/>
    <p:sldId id="315" r:id="rId27"/>
    <p:sldId id="308" r:id="rId28"/>
    <p:sldId id="313" r:id="rId29"/>
    <p:sldId id="314" r:id="rId30"/>
    <p:sldId id="319" r:id="rId31"/>
    <p:sldId id="317" r:id="rId32"/>
    <p:sldId id="309" r:id="rId33"/>
    <p:sldId id="310" r:id="rId34"/>
    <p:sldId id="321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22" r:id="rId45"/>
    <p:sldId id="320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44" r:id="rId58"/>
    <p:sldId id="345" r:id="rId59"/>
    <p:sldId id="343" r:id="rId60"/>
    <p:sldId id="346" r:id="rId61"/>
    <p:sldId id="347" r:id="rId62"/>
    <p:sldId id="348" r:id="rId63"/>
    <p:sldId id="349" r:id="rId6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>
      <p:cViewPr>
        <p:scale>
          <a:sx n="75" d="100"/>
          <a:sy n="75" d="100"/>
        </p:scale>
        <p:origin x="-4400" y="-17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693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2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68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480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01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295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41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92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DDF8-72CB-454D-8936-582D83AC0BBC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3BD3-9AA7-46A3-A0F9-BAA000EC3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610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758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30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C:\Users\gabriel\Desktop\SDL_logo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27384"/>
            <a:ext cx="17049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57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44" r:id="rId1"/>
    <p:sldLayoutId id="2147484745" r:id="rId2"/>
    <p:sldLayoutId id="2147484746" r:id="rId3"/>
    <p:sldLayoutId id="2147484747" r:id="rId4"/>
    <p:sldLayoutId id="2147484748" r:id="rId5"/>
    <p:sldLayoutId id="2147484749" r:id="rId6"/>
    <p:sldLayoutId id="2147484750" r:id="rId7"/>
    <p:sldLayoutId id="2147484751" r:id="rId8"/>
    <p:sldLayoutId id="2147484752" r:id="rId9"/>
    <p:sldLayoutId id="2147484753" r:id="rId10"/>
    <p:sldLayoutId id="214748475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libsdl.org/SDL_MouseWheelEvent" TargetMode="External"/><Relationship Id="rId3" Type="http://schemas.openxmlformats.org/officeDocument/2006/relationships/hyperlink" Target="https://wiki.libsdl.org/SDL_KeyboardEvent" TargetMode="External"/><Relationship Id="rId7" Type="http://schemas.openxmlformats.org/officeDocument/2006/relationships/hyperlink" Target="https://wiki.libsdl.org/SDL_MouseButtonEvent" TargetMode="External"/><Relationship Id="rId2" Type="http://schemas.openxmlformats.org/officeDocument/2006/relationships/hyperlink" Target="https://wiki.libsdl.org/SDL_WindowEvent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iki.libsdl.org/SDL_MouseMotionEvent" TargetMode="External"/><Relationship Id="rId5" Type="http://schemas.openxmlformats.org/officeDocument/2006/relationships/hyperlink" Target="https://wiki.libsdl.org/SDL_TextInputEvent" TargetMode="External"/><Relationship Id="rId4" Type="http://schemas.openxmlformats.org/officeDocument/2006/relationships/hyperlink" Target="https://wiki.libsdl.org/SDL_TextEditingEvent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libsdl.org/SDL_QuitEvent" TargetMode="External"/><Relationship Id="rId2" Type="http://schemas.openxmlformats.org/officeDocument/2006/relationships/hyperlink" Target="https://wiki.libsdl.org/SDL_AudioDeviceEvent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iki.libsdl.org/SDL_SysWMEvent" TargetMode="External"/><Relationship Id="rId4" Type="http://schemas.openxmlformats.org/officeDocument/2006/relationships/hyperlink" Target="https://wiki.libsdl.org/SDL_UserEvent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libsdl.org/SDL_RenderFillRect?highlight=(\bCategoryAPI\b)|(SDLFunctionTemplate)" TargetMode="External"/><Relationship Id="rId3" Type="http://schemas.openxmlformats.org/officeDocument/2006/relationships/hyperlink" Target="https://wiki.libsdl.org/SDL_RenderDrawLines?highlight=(\bCategoryAPI\b)|(SDLFunctionTemplate)" TargetMode="External"/><Relationship Id="rId7" Type="http://schemas.openxmlformats.org/officeDocument/2006/relationships/hyperlink" Target="https://wiki.libsdl.org/SDL_RenderDrawRects?highlight=(\bCategoryAPI\b)|(SDLFunctionTemplate)" TargetMode="External"/><Relationship Id="rId2" Type="http://schemas.openxmlformats.org/officeDocument/2006/relationships/hyperlink" Target="https://wiki.libsdl.org/SDL_RenderDrawLine?highlight=(\bCategoryAPI\b)|(SDLFunctionTemplate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ki.libsdl.org/SDL_RenderDrawRect?highlight=(\bCategoryAPI\b)|(SDLFunctionTemplate)" TargetMode="External"/><Relationship Id="rId5" Type="http://schemas.openxmlformats.org/officeDocument/2006/relationships/hyperlink" Target="https://wiki.libsdl.org/SDL_RenderDrawPoints?highlight=(\bCategoryAPI\b)|(SDLFunctionTemplate)" TargetMode="External"/><Relationship Id="rId4" Type="http://schemas.openxmlformats.org/officeDocument/2006/relationships/hyperlink" Target="https://wiki.libsdl.org/SDL_RenderDrawPoint?highlight=(\bCategoryAPI\b)|(SDLFunctionTemplate)" TargetMode="External"/><Relationship Id="rId9" Type="http://schemas.openxmlformats.org/officeDocument/2006/relationships/hyperlink" Target="https://wiki.libsdl.org/SDL_RenderFillRects?highlight=(\bCategoryAPI\b)|(SDLFunctionTemplate)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libsdl.org/SDL_Point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libsdl.org/SDL_Poi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bsdl.org/projects/SDL_mixer/release/SDL2_mixer-devel-2.0.1-VC.zip" TargetMode="External"/><Relationship Id="rId3" Type="http://schemas.openxmlformats.org/officeDocument/2006/relationships/hyperlink" Target="https://www.libsdl.org/release/SDL2-devel-2.0.5-VC.zip" TargetMode="External"/><Relationship Id="rId7" Type="http://schemas.openxmlformats.org/officeDocument/2006/relationships/hyperlink" Target="https://www.libsdl.org/projects/SDL_ttf/release/SDL2_ttf-devel-2.0.14-VC.zip" TargetMode="External"/><Relationship Id="rId2" Type="http://schemas.openxmlformats.org/officeDocument/2006/relationships/hyperlink" Target="https://www.libsdl.org/download-2.0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bsdl.org/projects/SDL_ttf/" TargetMode="External"/><Relationship Id="rId5" Type="http://schemas.openxmlformats.org/officeDocument/2006/relationships/hyperlink" Target="https://www.libsdl.org/projects/SDL_image/release/SDL2_image-devel-2.0.1-VC.zip" TargetMode="External"/><Relationship Id="rId4" Type="http://schemas.openxmlformats.org/officeDocument/2006/relationships/hyperlink" Target="https://www.libsdl.org/projects/SDL_mixer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libsdl.org/SDL_Rect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libsdl.org/SDL_Rect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gi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07504" y="2276872"/>
            <a:ext cx="5040560" cy="3240360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latin typeface="+mn-lt"/>
              </a:rPr>
              <a:t>图形程序设计</a:t>
            </a:r>
            <a:r>
              <a:rPr lang="en-US" altLang="zh-CN" sz="6000" dirty="0" smtClean="0">
                <a:latin typeface="+mn-lt"/>
              </a:rPr>
              <a:t/>
            </a:r>
            <a:br>
              <a:rPr lang="en-US" altLang="zh-CN" sz="6000" dirty="0" smtClean="0">
                <a:latin typeface="+mn-lt"/>
              </a:rPr>
            </a:br>
            <a:r>
              <a:rPr lang="en-US" altLang="zh-CN" sz="6000" dirty="0">
                <a:latin typeface="+mn-lt"/>
              </a:rPr>
              <a:t/>
            </a:r>
            <a:br>
              <a:rPr lang="en-US" altLang="zh-CN" sz="6000" dirty="0">
                <a:latin typeface="+mn-lt"/>
              </a:rPr>
            </a:br>
            <a:r>
              <a:rPr lang="zh-CN" altLang="en-US" dirty="0" smtClean="0"/>
              <a:t>刘新国</a:t>
            </a:r>
            <a:endParaRPr lang="zh-CN" altLang="en-US" dirty="0">
              <a:latin typeface="+mn-lt"/>
            </a:endParaRPr>
          </a:p>
        </p:txBody>
      </p:sp>
      <p:pic>
        <p:nvPicPr>
          <p:cNvPr id="1026" name="Picture 2" descr="C:\Users\gabriel\Desktop\SDL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68926"/>
            <a:ext cx="17049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gabriel\Desktop\hea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674" y="1124744"/>
            <a:ext cx="3633288" cy="197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gabriel\Desktop\header (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58" y="3645024"/>
            <a:ext cx="3593288" cy="195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 flipH="1" flipV="1">
            <a:off x="5245848" y="1146735"/>
            <a:ext cx="46232" cy="4450868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49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SDL</a:t>
            </a:r>
            <a:r>
              <a:rPr lang="zh-CN" altLang="en-US" dirty="0" smtClean="0"/>
              <a:t>例程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dirty="0"/>
              <a:t>#include &lt;</a:t>
            </a:r>
            <a:r>
              <a:rPr lang="en-US" altLang="zh-CN" b="1" dirty="0" err="1"/>
              <a:t>string.h</a:t>
            </a:r>
            <a:r>
              <a:rPr lang="en-US" altLang="zh-CN" b="1" dirty="0"/>
              <a:t>&gt;</a:t>
            </a:r>
          </a:p>
          <a:p>
            <a:pPr marL="0" indent="0">
              <a:buNone/>
            </a:pPr>
            <a:r>
              <a:rPr lang="en-US" altLang="zh-CN" b="1" dirty="0"/>
              <a:t>#include "</a:t>
            </a:r>
            <a:r>
              <a:rPr lang="en-US" altLang="zh-CN" b="1" dirty="0" err="1"/>
              <a:t>SDL.h</a:t>
            </a:r>
            <a:r>
              <a:rPr lang="en-US" altLang="zh-CN" b="1" dirty="0" smtClean="0"/>
              <a:t>"</a:t>
            </a:r>
            <a:endParaRPr lang="zh-CN" altLang="en-US" b="1" dirty="0"/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/</a:t>
            </a:r>
            <a:r>
              <a:rPr lang="zh-CN" altLang="en-US" b="1" dirty="0" smtClean="0">
                <a:solidFill>
                  <a:srgbClr val="0070C0"/>
                </a:solidFill>
              </a:rPr>
              <a:t>*定义窗口位置</a:t>
            </a:r>
            <a:r>
              <a:rPr lang="en-US" altLang="zh-CN" b="1" dirty="0" smtClean="0">
                <a:solidFill>
                  <a:srgbClr val="0070C0"/>
                </a:solidFill>
              </a:rPr>
              <a:t>(100,100),</a:t>
            </a:r>
            <a:r>
              <a:rPr lang="zh-CN" altLang="en-US" b="1" dirty="0" smtClean="0">
                <a:solidFill>
                  <a:srgbClr val="0070C0"/>
                </a:solidFill>
              </a:rPr>
              <a:t>大小</a:t>
            </a:r>
            <a:r>
              <a:rPr lang="en-US" altLang="zh-CN" b="1" dirty="0" smtClean="0">
                <a:solidFill>
                  <a:srgbClr val="0070C0"/>
                </a:solidFill>
              </a:rPr>
              <a:t>(640,480)</a:t>
            </a:r>
            <a:r>
              <a:rPr lang="zh-CN" altLang="en-US" b="1" dirty="0" smtClean="0">
                <a:solidFill>
                  <a:srgbClr val="0070C0"/>
                </a:solidFill>
              </a:rPr>
              <a:t>*</a:t>
            </a:r>
            <a:r>
              <a:rPr lang="en-US" altLang="zh-CN" b="1" dirty="0" smtClean="0">
                <a:solidFill>
                  <a:srgbClr val="0070C0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b="1" dirty="0" err="1" smtClean="0"/>
              <a:t>SDL_Rect</a:t>
            </a:r>
            <a:r>
              <a:rPr lang="en-US" altLang="zh-CN" b="1" dirty="0" smtClean="0"/>
              <a:t>  </a:t>
            </a:r>
            <a:r>
              <a:rPr lang="en-US" altLang="zh-CN" b="1" dirty="0" err="1"/>
              <a:t>gWinRect</a:t>
            </a:r>
            <a:r>
              <a:rPr lang="en-US" altLang="zh-CN" b="1" dirty="0"/>
              <a:t>  = { 100, 100, 640, 480 </a:t>
            </a:r>
            <a:r>
              <a:rPr lang="en-US" altLang="zh-CN" b="1" dirty="0" smtClean="0"/>
              <a:t>};</a:t>
            </a: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/* </a:t>
            </a:r>
            <a:r>
              <a:rPr lang="zh-CN" altLang="en-US" b="1" dirty="0" smtClean="0">
                <a:solidFill>
                  <a:srgbClr val="0070C0"/>
                </a:solidFill>
              </a:rPr>
              <a:t>窗口指针变量 </a:t>
            </a:r>
            <a:r>
              <a:rPr lang="en-US" altLang="zh-CN" b="1" dirty="0" smtClean="0">
                <a:solidFill>
                  <a:srgbClr val="0070C0"/>
                </a:solidFill>
              </a:rPr>
              <a:t>*/</a:t>
            </a:r>
            <a:endParaRPr lang="en-US" altLang="zh-C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b="1" dirty="0" err="1"/>
              <a:t>SDL_Window</a:t>
            </a:r>
            <a:r>
              <a:rPr lang="en-US" altLang="zh-CN" b="1" dirty="0"/>
              <a:t>   * </a:t>
            </a:r>
            <a:r>
              <a:rPr lang="en-US" altLang="zh-CN" b="1" dirty="0" err="1"/>
              <a:t>gWindow</a:t>
            </a:r>
            <a:r>
              <a:rPr lang="en-US" altLang="zh-CN" b="1" dirty="0"/>
              <a:t>   = NULL</a:t>
            </a:r>
            <a:r>
              <a:rPr lang="en-US" altLang="zh-CN" b="1" dirty="0" smtClean="0"/>
              <a:t>;</a:t>
            </a: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/* </a:t>
            </a:r>
            <a:r>
              <a:rPr lang="zh-CN" altLang="en-US" b="1" dirty="0" smtClean="0">
                <a:solidFill>
                  <a:srgbClr val="0070C0"/>
                </a:solidFill>
              </a:rPr>
              <a:t>图形绘制环境指针 </a:t>
            </a:r>
            <a:r>
              <a:rPr lang="en-US" altLang="zh-CN" b="1" dirty="0" smtClean="0">
                <a:solidFill>
                  <a:srgbClr val="0070C0"/>
                </a:solidFill>
              </a:rPr>
              <a:t>*/</a:t>
            </a:r>
            <a:endParaRPr lang="en-US" altLang="zh-C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b="1" dirty="0" err="1"/>
              <a:t>SDL_Renderer</a:t>
            </a:r>
            <a:r>
              <a:rPr lang="en-US" altLang="zh-CN" b="1" dirty="0"/>
              <a:t> * </a:t>
            </a:r>
            <a:r>
              <a:rPr lang="en-US" altLang="zh-CN" b="1" dirty="0" err="1"/>
              <a:t>gRenderer</a:t>
            </a:r>
            <a:r>
              <a:rPr lang="en-US" altLang="zh-CN" b="1" dirty="0"/>
              <a:t> = NULL</a:t>
            </a:r>
            <a:r>
              <a:rPr lang="en-US" altLang="zh-CN" b="1" dirty="0" smtClean="0"/>
              <a:t>;</a:t>
            </a:r>
          </a:p>
          <a:p>
            <a:pPr marL="0" indent="0">
              <a:buNone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4949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SDL</a:t>
            </a:r>
            <a:r>
              <a:rPr lang="zh-CN" altLang="en-US" dirty="0" smtClean="0"/>
              <a:t>例程 </a:t>
            </a:r>
            <a:r>
              <a:rPr lang="en-US" altLang="zh-CN" dirty="0" smtClean="0"/>
              <a:t>– </a:t>
            </a:r>
            <a:r>
              <a:rPr lang="zh-CN" altLang="en-US" dirty="0" smtClean="0">
                <a:solidFill>
                  <a:srgbClr val="0070C0"/>
                </a:solidFill>
              </a:rPr>
              <a:t>创建窗口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00050" lvl="1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// </a:t>
            </a:r>
            <a:r>
              <a:rPr lang="en-US" altLang="zh-CN" dirty="0">
                <a:solidFill>
                  <a:srgbClr val="0070C0"/>
                </a:solidFill>
              </a:rPr>
              <a:t>Initialize SDL</a:t>
            </a:r>
          </a:p>
          <a:p>
            <a:pPr marL="400050" lvl="1" indent="0">
              <a:buNone/>
            </a:pPr>
            <a:r>
              <a:rPr lang="en-US" altLang="zh-CN" dirty="0" err="1"/>
              <a:t>SDL_Init</a:t>
            </a:r>
            <a:r>
              <a:rPr lang="en-US" altLang="zh-CN" dirty="0"/>
              <a:t>(SDL_INIT_VIDEO);</a:t>
            </a: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// Create </a:t>
            </a:r>
            <a:r>
              <a:rPr lang="en-US" altLang="zh-CN" dirty="0">
                <a:solidFill>
                  <a:srgbClr val="0070C0"/>
                </a:solidFill>
              </a:rPr>
              <a:t>a window via SDL</a:t>
            </a:r>
          </a:p>
          <a:p>
            <a:pPr marL="400050" lvl="1" indent="0">
              <a:buNone/>
            </a:pPr>
            <a:r>
              <a:rPr lang="en-US" altLang="zh-CN" dirty="0" err="1" smtClean="0"/>
              <a:t>gWindow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SDL_CreateWindow</a:t>
            </a:r>
            <a:r>
              <a:rPr lang="en-US" altLang="zh-CN" dirty="0"/>
              <a:t>("Hello World", </a:t>
            </a:r>
            <a:r>
              <a:rPr lang="en-US" altLang="zh-CN" dirty="0" smtClean="0"/>
              <a:t> </a:t>
            </a:r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gWinRect.x</a:t>
            </a:r>
            <a:r>
              <a:rPr lang="en-US" altLang="zh-CN" dirty="0"/>
              <a:t>, </a:t>
            </a:r>
            <a:r>
              <a:rPr lang="en-US" altLang="zh-CN" dirty="0" err="1"/>
              <a:t>gWinRect.y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gWinRect.w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gWinRect.h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0);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// Create rendering context</a:t>
            </a:r>
          </a:p>
          <a:p>
            <a:pPr marL="400050" lvl="1" indent="0">
              <a:buNone/>
            </a:pPr>
            <a:r>
              <a:rPr lang="en-US" altLang="zh-CN" dirty="0" err="1"/>
              <a:t>gRenderer</a:t>
            </a:r>
            <a:r>
              <a:rPr lang="en-US" altLang="zh-CN" dirty="0"/>
              <a:t> = </a:t>
            </a:r>
            <a:r>
              <a:rPr lang="en-US" altLang="zh-CN" dirty="0" err="1"/>
              <a:t>SDL_CreateRenderer</a:t>
            </a:r>
            <a:r>
              <a:rPr lang="en-US" altLang="zh-CN" dirty="0"/>
              <a:t>(</a:t>
            </a:r>
            <a:r>
              <a:rPr lang="en-US" altLang="zh-CN" dirty="0" err="1"/>
              <a:t>gWindow</a:t>
            </a:r>
            <a:r>
              <a:rPr lang="en-US" altLang="zh-CN" dirty="0"/>
              <a:t>, -1, 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SDL_RENDERER_ACCELERATED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endParaRPr lang="en-US" altLang="zh-CN" b="1" dirty="0"/>
          </a:p>
          <a:p>
            <a:pPr marL="400050" lvl="1" indent="0">
              <a:buNone/>
            </a:pPr>
            <a:endParaRPr lang="en-US" altLang="zh-CN" dirty="0" smtClean="0"/>
          </a:p>
          <a:p>
            <a:pPr marL="40005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542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Hello SDL</a:t>
            </a:r>
            <a:r>
              <a:rPr lang="zh-CN" altLang="en-US" dirty="0" smtClean="0"/>
              <a:t>例程 </a:t>
            </a:r>
            <a:r>
              <a:rPr lang="en-US" altLang="zh-CN" dirty="0" smtClean="0"/>
              <a:t>-</a:t>
            </a:r>
            <a:r>
              <a:rPr lang="zh-CN" altLang="en-US" dirty="0">
                <a:solidFill>
                  <a:srgbClr val="0070C0"/>
                </a:solidFill>
              </a:rPr>
              <a:t>载入一幅</a:t>
            </a:r>
            <a:r>
              <a:rPr lang="zh-CN" altLang="en-US" dirty="0" smtClean="0">
                <a:solidFill>
                  <a:srgbClr val="0070C0"/>
                </a:solidFill>
              </a:rPr>
              <a:t>图像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 smtClean="0"/>
              <a:t>SDL_Surface</a:t>
            </a:r>
            <a:r>
              <a:rPr lang="en-US" altLang="zh-CN" sz="2400" dirty="0" smtClean="0"/>
              <a:t> * surface = NULL;</a:t>
            </a:r>
          </a:p>
          <a:p>
            <a:pPr marL="0" indent="0">
              <a:buNone/>
            </a:pPr>
            <a:r>
              <a:rPr lang="en-US" altLang="zh-CN" sz="2400" dirty="0" err="1" smtClean="0"/>
              <a:t>SDL_Texture</a:t>
            </a:r>
            <a:r>
              <a:rPr lang="en-US" altLang="zh-CN" sz="2400" dirty="0" smtClean="0"/>
              <a:t> * texture = NULL;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70C0"/>
                </a:solidFill>
              </a:rPr>
              <a:t>//</a:t>
            </a:r>
            <a:r>
              <a:rPr lang="zh-CN" altLang="en-US" sz="2400" dirty="0" smtClean="0">
                <a:solidFill>
                  <a:srgbClr val="0070C0"/>
                </a:solidFill>
              </a:rPr>
              <a:t>读入一幅</a:t>
            </a:r>
            <a:r>
              <a:rPr lang="en-US" altLang="zh-CN" sz="2400" dirty="0" smtClean="0">
                <a:solidFill>
                  <a:srgbClr val="0070C0"/>
                </a:solidFill>
              </a:rPr>
              <a:t>BMP</a:t>
            </a:r>
            <a:r>
              <a:rPr lang="zh-CN" altLang="en-US" sz="2400" dirty="0" smtClean="0">
                <a:solidFill>
                  <a:srgbClr val="0070C0"/>
                </a:solidFill>
              </a:rPr>
              <a:t>图像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/>
              <a:t>surface = </a:t>
            </a:r>
            <a:r>
              <a:rPr lang="en-US" altLang="zh-CN" sz="2400" dirty="0" err="1" smtClean="0"/>
              <a:t>SDL_LoadBMP</a:t>
            </a:r>
            <a:r>
              <a:rPr lang="en-US" altLang="zh-CN" sz="2400" dirty="0" smtClean="0"/>
              <a:t>("../Media/default/helloSDL.bmp");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70C0"/>
                </a:solidFill>
              </a:rPr>
              <a:t>//</a:t>
            </a:r>
            <a:r>
              <a:rPr lang="zh-CN" altLang="en-US" sz="2400" dirty="0" smtClean="0">
                <a:solidFill>
                  <a:srgbClr val="0070C0"/>
                </a:solidFill>
              </a:rPr>
              <a:t>将图像转换为高效率的纹理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/>
              <a:t>texture = </a:t>
            </a:r>
            <a:r>
              <a:rPr lang="en-US" altLang="zh-CN" sz="2400" dirty="0" err="1" smtClean="0"/>
              <a:t>SDL_CreateTextureFromSurface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gRenderer</a:t>
            </a:r>
            <a:r>
              <a:rPr lang="en-US" altLang="zh-CN" sz="2400" dirty="0" smtClean="0"/>
              <a:t>, surface);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// </a:t>
            </a:r>
            <a:r>
              <a:rPr lang="zh-CN" altLang="en-US" sz="2400" dirty="0" smtClean="0">
                <a:solidFill>
                  <a:srgbClr val="0070C0"/>
                </a:solidFill>
              </a:rPr>
              <a:t>图像不再有用，释放掉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SDL_FreeSurface</a:t>
            </a:r>
            <a:r>
              <a:rPr lang="en-US" altLang="zh-CN" sz="2400" dirty="0" smtClean="0"/>
              <a:t>(surface);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599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SDL</a:t>
            </a:r>
            <a:r>
              <a:rPr lang="zh-CN" altLang="en-US" dirty="0" smtClean="0"/>
              <a:t>例程 </a:t>
            </a:r>
            <a:r>
              <a:rPr lang="en-US" altLang="zh-CN" dirty="0" smtClean="0"/>
              <a:t>-</a:t>
            </a:r>
            <a:r>
              <a:rPr lang="zh-CN" altLang="en-US" dirty="0">
                <a:solidFill>
                  <a:srgbClr val="0070C0"/>
                </a:solidFill>
              </a:rPr>
              <a:t>将图像显示在窗口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dirty="0" smtClean="0">
                <a:solidFill>
                  <a:srgbClr val="0070C0"/>
                </a:solidFill>
              </a:rPr>
              <a:t>先清除原来的所有内容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400" dirty="0" err="1" smtClean="0"/>
              <a:t>SDL_RenderClear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gRenderer</a:t>
            </a:r>
            <a:r>
              <a:rPr lang="en-US" altLang="zh-CN" sz="2400" dirty="0" smtClean="0"/>
              <a:t>); </a:t>
            </a:r>
            <a:r>
              <a:rPr lang="en-US" altLang="zh-CN" sz="2400" dirty="0" smtClean="0">
                <a:solidFill>
                  <a:srgbClr val="0070C0"/>
                </a:solidFill>
              </a:rPr>
              <a:t>//</a:t>
            </a:r>
            <a:r>
              <a:rPr lang="zh-CN" altLang="en-US" sz="2400" dirty="0" smtClean="0">
                <a:solidFill>
                  <a:srgbClr val="0070C0"/>
                </a:solidFill>
              </a:rPr>
              <a:t>清屏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dirty="0" smtClean="0">
                <a:solidFill>
                  <a:srgbClr val="0070C0"/>
                </a:solidFill>
              </a:rPr>
              <a:t>显示图像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400" dirty="0" err="1"/>
              <a:t>SDL_RenderCopy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gRenderer</a:t>
            </a:r>
            <a:r>
              <a:rPr lang="en-US" altLang="zh-CN" sz="2400" dirty="0"/>
              <a:t>, texture, NULL, NULL</a:t>
            </a:r>
            <a:r>
              <a:rPr lang="en-US" altLang="zh-CN" sz="2400" dirty="0" smtClean="0"/>
              <a:t>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// </a:t>
            </a:r>
            <a:r>
              <a:rPr lang="zh-CN" altLang="en-US" sz="2400" dirty="0">
                <a:solidFill>
                  <a:srgbClr val="0070C0"/>
                </a:solidFill>
              </a:rPr>
              <a:t>将绘制内容呈现出来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400" dirty="0" err="1"/>
              <a:t>SDL_RenderPresent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gRenderer</a:t>
            </a:r>
            <a:r>
              <a:rPr lang="en-US" altLang="zh-CN" sz="2400" dirty="0" smtClean="0"/>
              <a:t>); 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807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Hello SDL</a:t>
            </a:r>
            <a:r>
              <a:rPr lang="zh-CN" altLang="en-US" dirty="0" smtClean="0"/>
              <a:t>例程 </a:t>
            </a:r>
            <a:r>
              <a:rPr lang="en-US" altLang="zh-CN" dirty="0" smtClean="0"/>
              <a:t>–</a:t>
            </a:r>
            <a:r>
              <a:rPr lang="zh-CN" altLang="en-US" dirty="0" smtClean="0">
                <a:solidFill>
                  <a:srgbClr val="0070C0"/>
                </a:solidFill>
              </a:rPr>
              <a:t> 进入事件处理循环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while ( 1 )  {  </a:t>
            </a:r>
            <a:r>
              <a:rPr lang="en-US" altLang="zh-CN" sz="2400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dirty="0" smtClean="0">
                <a:solidFill>
                  <a:srgbClr val="0070C0"/>
                </a:solidFill>
              </a:rPr>
              <a:t>无限循环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sz="2400" dirty="0" err="1" smtClean="0"/>
              <a:t>SDL_Event</a:t>
            </a:r>
            <a:r>
              <a:rPr lang="en-US" altLang="zh-CN" sz="2400" dirty="0" smtClean="0"/>
              <a:t> e;  </a:t>
            </a:r>
            <a:r>
              <a:rPr lang="en-US" altLang="zh-CN" sz="2400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dirty="0" smtClean="0">
                <a:solidFill>
                  <a:srgbClr val="0070C0"/>
                </a:solidFill>
              </a:rPr>
              <a:t>事件存储变量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sz="2400" dirty="0" smtClean="0"/>
              <a:t>if ( </a:t>
            </a:r>
            <a:r>
              <a:rPr lang="en-US" altLang="zh-CN" sz="2400" dirty="0" err="1" smtClean="0"/>
              <a:t>SDL_PollEvent</a:t>
            </a:r>
            <a:r>
              <a:rPr lang="en-US" altLang="zh-CN" sz="2400" dirty="0" smtClean="0"/>
              <a:t>(&amp;e) )  {  </a:t>
            </a:r>
            <a:r>
              <a:rPr lang="en-US" altLang="zh-CN" sz="2400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dirty="0" smtClean="0">
                <a:solidFill>
                  <a:srgbClr val="0070C0"/>
                </a:solidFill>
              </a:rPr>
              <a:t>提取事件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sz="2400" dirty="0" smtClean="0"/>
              <a:t>	if ( </a:t>
            </a:r>
            <a:r>
              <a:rPr lang="en-US" altLang="zh-CN" sz="2400" dirty="0" err="1" smtClean="0"/>
              <a:t>e.type</a:t>
            </a:r>
            <a:r>
              <a:rPr lang="en-US" altLang="zh-CN" sz="2400" dirty="0" smtClean="0"/>
              <a:t> == SDL_QUIT) { </a:t>
            </a:r>
            <a:r>
              <a:rPr lang="en-US" altLang="zh-CN" sz="2400" dirty="0" smtClean="0">
                <a:solidFill>
                  <a:srgbClr val="0070C0"/>
                </a:solidFill>
              </a:rPr>
              <a:t>//</a:t>
            </a:r>
            <a:r>
              <a:rPr lang="zh-CN" altLang="en-US" sz="2400" dirty="0" smtClean="0">
                <a:solidFill>
                  <a:srgbClr val="0070C0"/>
                </a:solidFill>
              </a:rPr>
              <a:t>判断事件类型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sz="2400" dirty="0" smtClean="0"/>
              <a:t>	       break; </a:t>
            </a:r>
            <a:r>
              <a:rPr lang="en-US" altLang="zh-CN" sz="2400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dirty="0" smtClean="0">
                <a:solidFill>
                  <a:srgbClr val="0070C0"/>
                </a:solidFill>
              </a:rPr>
              <a:t>终止应用程序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sz="2400" dirty="0" smtClean="0"/>
              <a:t>	}</a:t>
            </a:r>
          </a:p>
          <a:p>
            <a:pPr marL="400050" lvl="1" indent="0">
              <a:buNone/>
            </a:pPr>
            <a:r>
              <a:rPr lang="en-US" altLang="zh-CN" sz="2400" dirty="0" smtClean="0"/>
              <a:t>}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4983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Hello SDL</a:t>
            </a:r>
            <a:r>
              <a:rPr lang="zh-CN" altLang="en-US" dirty="0" smtClean="0"/>
              <a:t>例程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zh-CN" altLang="en-US" dirty="0">
                <a:solidFill>
                  <a:srgbClr val="0070C0"/>
                </a:solidFill>
              </a:rPr>
              <a:t>清理</a:t>
            </a:r>
            <a:r>
              <a:rPr lang="zh-CN" altLang="en-US" dirty="0" smtClean="0">
                <a:solidFill>
                  <a:srgbClr val="0070C0"/>
                </a:solidFill>
              </a:rPr>
              <a:t>结束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// Destroy and quit</a:t>
            </a:r>
          </a:p>
          <a:p>
            <a:pPr marL="457200" lvl="1" indent="0">
              <a:buNone/>
            </a:pPr>
            <a:r>
              <a:rPr lang="en-US" altLang="zh-CN" dirty="0" err="1" smtClean="0"/>
              <a:t>SDL_DestroyTexture</a:t>
            </a:r>
            <a:r>
              <a:rPr lang="en-US" altLang="zh-CN" dirty="0" smtClean="0"/>
              <a:t>(texture); </a:t>
            </a:r>
            <a:r>
              <a:rPr lang="en-US" altLang="zh-CN" dirty="0" smtClean="0">
                <a:solidFill>
                  <a:srgbClr val="0070C0"/>
                </a:solidFill>
              </a:rPr>
              <a:t>// </a:t>
            </a:r>
            <a:r>
              <a:rPr lang="zh-CN" altLang="en-US" dirty="0" smtClean="0">
                <a:solidFill>
                  <a:srgbClr val="0070C0"/>
                </a:solidFill>
              </a:rPr>
              <a:t>销毁纹理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dirty="0" err="1" smtClean="0"/>
              <a:t>SDL_DestroyRenderer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gRenderer</a:t>
            </a:r>
            <a:r>
              <a:rPr lang="en-US" altLang="zh-CN" dirty="0" smtClean="0"/>
              <a:t>); </a:t>
            </a:r>
            <a:r>
              <a:rPr lang="en-US" altLang="zh-CN" dirty="0" smtClean="0">
                <a:solidFill>
                  <a:srgbClr val="0070C0"/>
                </a:solidFill>
              </a:rPr>
              <a:t>//</a:t>
            </a:r>
            <a:r>
              <a:rPr lang="zh-CN" altLang="en-US" dirty="0" smtClean="0">
                <a:solidFill>
                  <a:srgbClr val="0070C0"/>
                </a:solidFill>
              </a:rPr>
              <a:t>销毁绘制环境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dirty="0" err="1" smtClean="0"/>
              <a:t>SDL_DestroyWindow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gWindow</a:t>
            </a:r>
            <a:r>
              <a:rPr lang="en-US" altLang="zh-CN" dirty="0" smtClean="0"/>
              <a:t>); </a:t>
            </a:r>
            <a:r>
              <a:rPr lang="en-US" altLang="zh-CN" dirty="0" smtClean="0">
                <a:solidFill>
                  <a:srgbClr val="0070C0"/>
                </a:solidFill>
              </a:rPr>
              <a:t>// </a:t>
            </a:r>
            <a:r>
              <a:rPr lang="zh-CN" altLang="en-US" dirty="0" smtClean="0">
                <a:solidFill>
                  <a:srgbClr val="0070C0"/>
                </a:solidFill>
              </a:rPr>
              <a:t>销毁窗口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dirty="0" err="1" smtClean="0"/>
              <a:t>SDL_Quit</a:t>
            </a:r>
            <a:r>
              <a:rPr lang="en-US" altLang="zh-CN" dirty="0" smtClean="0"/>
              <a:t>(); </a:t>
            </a:r>
            <a:r>
              <a:rPr lang="en-US" altLang="zh-CN" dirty="0">
                <a:solidFill>
                  <a:srgbClr val="0070C0"/>
                </a:solidFill>
              </a:rPr>
              <a:t>// </a:t>
            </a:r>
            <a:r>
              <a:rPr lang="zh-CN" altLang="en-US" dirty="0">
                <a:solidFill>
                  <a:srgbClr val="0070C0"/>
                </a:solidFill>
              </a:rPr>
              <a:t>退出</a:t>
            </a:r>
            <a:r>
              <a:rPr lang="en-US" altLang="zh-CN" dirty="0">
                <a:solidFill>
                  <a:srgbClr val="0070C0"/>
                </a:solidFill>
              </a:rPr>
              <a:t>SDL</a:t>
            </a:r>
            <a:r>
              <a:rPr lang="zh-CN" altLang="en-US" dirty="0">
                <a:solidFill>
                  <a:srgbClr val="0070C0"/>
                </a:solidFill>
              </a:rPr>
              <a:t>系统</a:t>
            </a:r>
            <a:endParaRPr lang="en-US" altLang="zh-CN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// Finished!</a:t>
            </a:r>
          </a:p>
          <a:p>
            <a:pPr marL="457200" lvl="1" indent="0">
              <a:buNone/>
            </a:pPr>
            <a:r>
              <a:rPr lang="en-US" altLang="zh-CN" dirty="0" smtClean="0"/>
              <a:t>return 0;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764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Hello SDL</a:t>
            </a:r>
            <a:r>
              <a:rPr lang="zh-CN" altLang="en-US" dirty="0" smtClean="0"/>
              <a:t>例程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现场演示</a:t>
            </a:r>
            <a:r>
              <a:rPr lang="en-US" altLang="zh-CN" dirty="0" smtClean="0"/>
              <a:t>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895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>
            <a:noAutofit/>
          </a:bodyPr>
          <a:lstStyle/>
          <a:p>
            <a:r>
              <a:rPr lang="zh-CN" altLang="en-US" sz="6000" dirty="0">
                <a:solidFill>
                  <a:srgbClr val="002060"/>
                </a:solidFill>
              </a:rPr>
              <a:t>下</a:t>
            </a:r>
            <a:r>
              <a:rPr lang="zh-CN" altLang="en-US" sz="6000" dirty="0" smtClean="0">
                <a:solidFill>
                  <a:srgbClr val="002060"/>
                </a:solidFill>
              </a:rPr>
              <a:t>一个</a:t>
            </a:r>
            <a:r>
              <a:rPr lang="en-US" altLang="zh-CN" sz="6000" dirty="0" smtClean="0">
                <a:solidFill>
                  <a:srgbClr val="002060"/>
                </a:solidFill>
              </a:rPr>
              <a:t>SDL</a:t>
            </a:r>
            <a:r>
              <a:rPr lang="zh-CN" altLang="en-US" sz="6000" dirty="0" smtClean="0">
                <a:solidFill>
                  <a:srgbClr val="002060"/>
                </a:solidFill>
              </a:rPr>
              <a:t>程序</a:t>
            </a:r>
            <a:endParaRPr lang="zh-CN" altLang="en-US" sz="6000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752600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0070C0"/>
                </a:solidFill>
              </a:rPr>
              <a:t>DrawText</a:t>
            </a:r>
            <a:r>
              <a:rPr lang="en-US" altLang="zh-CN" dirty="0" smtClean="0">
                <a:solidFill>
                  <a:srgbClr val="0070C0"/>
                </a:solidFill>
              </a:rPr>
              <a:t> - </a:t>
            </a:r>
            <a:r>
              <a:rPr lang="zh-CN" altLang="en-US" dirty="0" smtClean="0">
                <a:solidFill>
                  <a:srgbClr val="0070C0"/>
                </a:solidFill>
              </a:rPr>
              <a:t>绘制</a:t>
            </a:r>
            <a:r>
              <a:rPr lang="zh-CN" altLang="en-US" dirty="0">
                <a:solidFill>
                  <a:srgbClr val="0070C0"/>
                </a:solidFill>
              </a:rPr>
              <a:t>文字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996952"/>
            <a:ext cx="4752528" cy="375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49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TTF</a:t>
            </a:r>
            <a:r>
              <a:rPr lang="zh-CN" altLang="en-US" smtClean="0"/>
              <a:t>绘制文字要点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包含</a:t>
            </a:r>
            <a:r>
              <a:rPr lang="en-US" altLang="zh-CN" dirty="0" err="1" smtClean="0"/>
              <a:t>ttf</a:t>
            </a:r>
            <a:r>
              <a:rPr lang="zh-CN" altLang="en-US" dirty="0" smtClean="0"/>
              <a:t>头文件</a:t>
            </a:r>
            <a:endParaRPr lang="en-US" altLang="zh-CN" dirty="0" smtClean="0"/>
          </a:p>
          <a:p>
            <a:pPr lvl="1"/>
            <a:r>
              <a:rPr lang="en-US" altLang="zh-CN" dirty="0"/>
              <a:t>#include “</a:t>
            </a:r>
            <a:r>
              <a:rPr lang="en-US" altLang="zh-CN" dirty="0" err="1"/>
              <a:t>SDL_ttf.h</a:t>
            </a:r>
            <a:r>
              <a:rPr lang="en-US" altLang="zh-CN" dirty="0" smtClean="0"/>
              <a:t>“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初始化</a:t>
            </a:r>
            <a:r>
              <a:rPr lang="en-US" altLang="zh-CN" dirty="0"/>
              <a:t>TTF</a:t>
            </a:r>
            <a:r>
              <a:rPr lang="zh-CN" altLang="en-US" dirty="0" smtClean="0"/>
              <a:t>子系统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TTF_Init</a:t>
            </a:r>
            <a:r>
              <a:rPr lang="en-US" altLang="zh-CN" dirty="0" smtClean="0"/>
              <a:t>(); 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载入字体文件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TTF_Font</a:t>
            </a:r>
            <a:r>
              <a:rPr lang="en-US" altLang="zh-CN" dirty="0" smtClean="0"/>
              <a:t> * </a:t>
            </a:r>
            <a:r>
              <a:rPr lang="en-US" altLang="zh-CN" dirty="0" err="1" smtClean="0"/>
              <a:t>textFont</a:t>
            </a:r>
            <a:r>
              <a:rPr lang="en-US" altLang="zh-CN" dirty="0" smtClean="0"/>
              <a:t> = NULL;</a:t>
            </a:r>
          </a:p>
          <a:p>
            <a:pPr lvl="1"/>
            <a:r>
              <a:rPr lang="en-US" altLang="zh-CN" dirty="0" err="1"/>
              <a:t>t</a:t>
            </a:r>
            <a:r>
              <a:rPr lang="en-US" altLang="zh-CN" dirty="0" err="1" smtClean="0"/>
              <a:t>extFont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TTF_OpenFont</a:t>
            </a:r>
            <a:r>
              <a:rPr lang="en-US" altLang="zh-CN" dirty="0" smtClean="0"/>
              <a:t>(</a:t>
            </a:r>
            <a:r>
              <a:rPr lang="zh-CN" altLang="en-US" dirty="0" smtClean="0"/>
              <a:t>字体文件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字体尺寸</a:t>
            </a:r>
            <a:r>
              <a:rPr lang="en-US" altLang="zh-CN" dirty="0" smtClean="0"/>
              <a:t>);</a:t>
            </a:r>
            <a:endParaRPr lang="zh-CN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绘制文字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2348880"/>
            <a:ext cx="4392488" cy="181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</a:rPr>
              <a:t>C:\Windows\Fonts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中有各种字体文件</a:t>
            </a:r>
            <a:r>
              <a:rPr lang="zh-CN" altLang="en-US" sz="2800" b="1" dirty="0">
                <a:solidFill>
                  <a:srgbClr val="0070C0"/>
                </a:solidFill>
              </a:rPr>
              <a:t>。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教程的</a:t>
            </a:r>
            <a:r>
              <a:rPr lang="zh-CN" altLang="en-US" sz="2800" b="1" dirty="0">
                <a:solidFill>
                  <a:srgbClr val="0070C0"/>
                </a:solidFill>
              </a:rPr>
              <a:t>目录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Media\default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中有一个字体文件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FreeSerif.ttf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45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7152" y="1340768"/>
            <a:ext cx="87849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/>
              <a:t>SDL_Rect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drawstring(char s[],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文本字符串</a:t>
            </a:r>
          </a:p>
          <a:p>
            <a:r>
              <a:rPr lang="zh-CN" altLang="en-US" sz="2400" b="1" dirty="0"/>
              <a:t>	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x,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y,            </a:t>
            </a:r>
            <a:r>
              <a:rPr lang="en-US" altLang="zh-CN" sz="2400" b="1" dirty="0" smtClean="0"/>
              <a:t>          </a:t>
            </a:r>
            <a:r>
              <a:rPr lang="en-US" altLang="zh-CN" sz="2400" b="1" dirty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绘制的位置</a:t>
            </a:r>
          </a:p>
          <a:p>
            <a:r>
              <a:rPr lang="zh-CN" altLang="en-US" sz="2400" b="1" dirty="0"/>
              <a:t>	</a:t>
            </a:r>
            <a:r>
              <a:rPr lang="en-US" altLang="zh-CN" sz="2400" b="1" dirty="0"/>
              <a:t>char </a:t>
            </a:r>
            <a:r>
              <a:rPr lang="en-US" altLang="zh-CN" sz="2400" b="1" dirty="0" err="1"/>
              <a:t>fontFile</a:t>
            </a:r>
            <a:r>
              <a:rPr lang="en-US" altLang="zh-CN" sz="2400" b="1" dirty="0"/>
              <a:t>[],       </a:t>
            </a:r>
            <a:r>
              <a:rPr lang="en-US" altLang="zh-CN" sz="2400" b="1" dirty="0" smtClean="0"/>
              <a:t>       </a:t>
            </a:r>
            <a:r>
              <a:rPr lang="en-US" altLang="zh-CN" sz="2400" b="1" dirty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指定字体文件</a:t>
            </a:r>
          </a:p>
          <a:p>
            <a:r>
              <a:rPr lang="zh-CN" altLang="en-US" sz="2400" b="1" dirty="0"/>
              <a:t>	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fontSize</a:t>
            </a:r>
            <a:r>
              <a:rPr lang="en-US" altLang="zh-CN" sz="2400" b="1" dirty="0"/>
              <a:t>,            </a:t>
            </a:r>
            <a:r>
              <a:rPr lang="en-US" altLang="zh-CN" sz="2400" b="1" dirty="0" smtClean="0"/>
              <a:t>      </a:t>
            </a:r>
            <a:r>
              <a:rPr lang="en-US" altLang="zh-CN" sz="2400" b="1" dirty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字体大小</a:t>
            </a:r>
          </a:p>
          <a:p>
            <a:r>
              <a:rPr lang="zh-CN" altLang="en-US" sz="2400" b="1" dirty="0"/>
              <a:t>	</a:t>
            </a:r>
            <a:r>
              <a:rPr lang="en-US" altLang="zh-CN" sz="2400" b="1" dirty="0" err="1"/>
              <a:t>SDL_Color</a:t>
            </a:r>
            <a:r>
              <a:rPr lang="en-US" altLang="zh-CN" sz="2400" b="1" dirty="0"/>
              <a:t> color)          </a:t>
            </a:r>
            <a:r>
              <a:rPr lang="en-US" altLang="zh-CN" sz="2400" b="1" dirty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颜色</a:t>
            </a:r>
          </a:p>
          <a:p>
            <a:r>
              <a:rPr lang="en-US" altLang="zh-CN" sz="2400" b="1" dirty="0"/>
              <a:t>{</a:t>
            </a:r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SDL_Rect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rect</a:t>
            </a:r>
            <a:r>
              <a:rPr lang="en-US" altLang="zh-CN" sz="2400" b="1" dirty="0"/>
              <a:t> = { 0,0,0,0 };</a:t>
            </a:r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TTF_Font</a:t>
            </a:r>
            <a:r>
              <a:rPr lang="en-US" altLang="zh-CN" sz="2400" b="1" dirty="0"/>
              <a:t> * </a:t>
            </a:r>
            <a:r>
              <a:rPr lang="en-US" altLang="zh-CN" sz="2400" b="1" dirty="0" err="1"/>
              <a:t>textFont</a:t>
            </a:r>
            <a:r>
              <a:rPr lang="en-US" altLang="zh-CN" sz="2400" b="1" dirty="0" smtClean="0"/>
              <a:t>;  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字体指针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SDL_Surface</a:t>
            </a:r>
            <a:r>
              <a:rPr lang="en-US" altLang="zh-CN" sz="2400" b="1" dirty="0"/>
              <a:t>* surface</a:t>
            </a:r>
            <a:r>
              <a:rPr lang="en-US" altLang="zh-CN" sz="2400" b="1" dirty="0" smtClean="0"/>
              <a:t>;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文字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缓存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SDL_Texture</a:t>
            </a:r>
            <a:r>
              <a:rPr lang="en-US" altLang="zh-CN" sz="2400" b="1" dirty="0"/>
              <a:t>* texture</a:t>
            </a:r>
            <a:r>
              <a:rPr lang="en-US" altLang="zh-CN" sz="2400" b="1" dirty="0" smtClean="0"/>
              <a:t>;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文字纹理</a:t>
            </a:r>
            <a:endParaRPr lang="en-US" altLang="zh-CN" sz="2400" b="1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/>
              <a:t>	</a:t>
            </a:r>
          </a:p>
          <a:p>
            <a:r>
              <a:rPr lang="en-US" altLang="zh-CN" sz="2400" b="1" dirty="0"/>
              <a:t>	</a:t>
            </a:r>
            <a:r>
              <a:rPr lang="en-US" altLang="zh-CN" sz="2400" b="1" dirty="0" err="1" smtClean="0"/>
              <a:t>textFont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= </a:t>
            </a:r>
            <a:r>
              <a:rPr lang="en-US" altLang="zh-CN" sz="2400" b="1" dirty="0" err="1"/>
              <a:t>TTF_OpenFont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fontFile</a:t>
            </a:r>
            <a:r>
              <a:rPr lang="en-US" altLang="zh-CN" sz="2400" b="1" dirty="0"/>
              <a:t>, </a:t>
            </a:r>
            <a:r>
              <a:rPr lang="en-US" altLang="zh-CN" sz="2400" b="1" dirty="0" err="1"/>
              <a:t>fontSize</a:t>
            </a:r>
            <a:r>
              <a:rPr lang="en-US" altLang="zh-CN" sz="2400" b="1" dirty="0"/>
              <a:t>); </a:t>
            </a:r>
            <a:r>
              <a:rPr lang="en-US" altLang="zh-CN" sz="2400" b="1" dirty="0">
                <a:solidFill>
                  <a:srgbClr val="0070C0"/>
                </a:solidFill>
              </a:rPr>
              <a:t>//</a:t>
            </a:r>
            <a:r>
              <a:rPr lang="zh-CN" altLang="en-US" sz="2400" b="1" dirty="0">
                <a:solidFill>
                  <a:srgbClr val="0070C0"/>
                </a:solidFill>
              </a:rPr>
              <a:t>载入字体</a:t>
            </a:r>
          </a:p>
          <a:p>
            <a:r>
              <a:rPr lang="zh-CN" altLang="en-US" sz="2400" b="1" dirty="0"/>
              <a:t>	</a:t>
            </a:r>
            <a:r>
              <a:rPr lang="en-US" altLang="zh-CN" sz="2400" b="1" dirty="0"/>
              <a:t>if( ! </a:t>
            </a:r>
            <a:r>
              <a:rPr lang="en-US" altLang="zh-CN" sz="2400" b="1" dirty="0" err="1"/>
              <a:t>textFont</a:t>
            </a:r>
            <a:r>
              <a:rPr lang="en-US" altLang="zh-CN" sz="2400" b="1" dirty="0"/>
              <a:t> ) return </a:t>
            </a:r>
            <a:r>
              <a:rPr lang="en-US" altLang="zh-CN" sz="2400" b="1" dirty="0" err="1"/>
              <a:t>rect</a:t>
            </a:r>
            <a:r>
              <a:rPr lang="en-US" altLang="zh-CN" sz="2400" b="1" dirty="0"/>
              <a:t>; </a:t>
            </a:r>
            <a:r>
              <a:rPr lang="en-US" altLang="zh-CN" sz="2400" b="1" dirty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失败</a:t>
            </a:r>
            <a:endParaRPr lang="en-US" altLang="zh-CN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60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SDL (Simple  DirectMedia  Layer)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开源跨平台的多媒体和游戏开发库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zh-CN" altLang="en-US" dirty="0" smtClean="0"/>
              <a:t>支持图形，音频，键盘，鼠标和游戏柄等设备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zh-CN" altLang="en-US" dirty="0" smtClean="0"/>
              <a:t>官方支持</a:t>
            </a:r>
            <a:r>
              <a:rPr lang="en-US" altLang="zh-CN" dirty="0" smtClean="0"/>
              <a:t>Windows, Mac, Linux, 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及</a:t>
            </a:r>
            <a:r>
              <a:rPr lang="en-US" altLang="zh-CN" dirty="0" smtClean="0"/>
              <a:t>Android</a:t>
            </a:r>
          </a:p>
          <a:p>
            <a:pPr lvl="2"/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语言写成，天然的对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有效，同时也绑定到其他多种语言：</a:t>
            </a:r>
            <a:r>
              <a:rPr lang="en-US" altLang="zh-CN" dirty="0" smtClean="0"/>
              <a:t>C# / Python / Pascal / </a:t>
            </a:r>
            <a:r>
              <a:rPr lang="en-US" altLang="zh-CN" dirty="0" err="1" smtClean="0"/>
              <a:t>etc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18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7152" y="548680"/>
            <a:ext cx="87849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将文字绘制到一个临时缓存区</a:t>
            </a:r>
            <a:r>
              <a:rPr lang="en-US" altLang="zh-CN" sz="2400" b="1" dirty="0">
                <a:solidFill>
                  <a:srgbClr val="0070C0"/>
                </a:solidFill>
              </a:rPr>
              <a:t>(</a:t>
            </a:r>
            <a:r>
              <a:rPr lang="en-US" altLang="zh-CN" sz="2400" b="1" dirty="0" err="1">
                <a:solidFill>
                  <a:srgbClr val="0070C0"/>
                </a:solidFill>
              </a:rPr>
              <a:t>SDL_Surface</a:t>
            </a:r>
            <a:r>
              <a:rPr lang="en-US" altLang="zh-CN" sz="2400" b="1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2400" b="1" dirty="0" smtClean="0"/>
              <a:t>surface </a:t>
            </a:r>
            <a:r>
              <a:rPr lang="en-US" altLang="zh-CN" sz="2400" b="1" dirty="0"/>
              <a:t>= </a:t>
            </a:r>
            <a:r>
              <a:rPr lang="en-US" altLang="zh-CN" sz="2400" b="1" dirty="0" err="1"/>
              <a:t>TTF_RenderText_Blended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textFont</a:t>
            </a:r>
            <a:r>
              <a:rPr lang="en-US" altLang="zh-CN" sz="2400" b="1" dirty="0"/>
              <a:t>, s, color);</a:t>
            </a:r>
          </a:p>
          <a:p>
            <a:r>
              <a:rPr lang="en-US" altLang="zh-CN" sz="2400" b="1" dirty="0" err="1" smtClean="0"/>
              <a:t>TTF_CloseFont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textFont</a:t>
            </a:r>
            <a:r>
              <a:rPr lang="en-US" altLang="zh-CN" sz="2400" b="1" dirty="0"/>
              <a:t>); </a:t>
            </a:r>
            <a:r>
              <a:rPr lang="en-US" altLang="zh-CN" sz="2400" b="1" dirty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关闭字体</a:t>
            </a:r>
          </a:p>
          <a:p>
            <a:r>
              <a:rPr lang="en-US" altLang="zh-CN" sz="2400" b="1" dirty="0" smtClean="0"/>
              <a:t>if</a:t>
            </a:r>
            <a:r>
              <a:rPr lang="en-US" altLang="zh-CN" sz="2400" b="1" dirty="0"/>
              <a:t>( !surface ) return </a:t>
            </a:r>
            <a:r>
              <a:rPr lang="en-US" altLang="zh-CN" sz="2400" b="1" dirty="0" err="1"/>
              <a:t>rect</a:t>
            </a:r>
            <a:r>
              <a:rPr lang="en-US" altLang="zh-CN" sz="2400" b="1" dirty="0"/>
              <a:t>; </a:t>
            </a:r>
            <a:r>
              <a:rPr lang="en-US" altLang="zh-CN" sz="2400" b="1" dirty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失败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将临时</a:t>
            </a:r>
            <a:r>
              <a:rPr lang="en-US" altLang="zh-CN" sz="2400" b="1" dirty="0">
                <a:solidFill>
                  <a:srgbClr val="0070C0"/>
                </a:solidFill>
              </a:rPr>
              <a:t>surface</a:t>
            </a:r>
            <a:r>
              <a:rPr lang="zh-CN" altLang="en-US" sz="2400" b="1" dirty="0">
                <a:solidFill>
                  <a:srgbClr val="0070C0"/>
                </a:solidFill>
              </a:rPr>
              <a:t>载入高速显存纹理中</a:t>
            </a:r>
          </a:p>
          <a:p>
            <a:r>
              <a:rPr lang="en-US" altLang="zh-CN" sz="2400" b="1" dirty="0" smtClean="0"/>
              <a:t>texture </a:t>
            </a:r>
            <a:r>
              <a:rPr lang="en-US" altLang="zh-CN" sz="2400" b="1" dirty="0"/>
              <a:t>= </a:t>
            </a:r>
            <a:r>
              <a:rPr lang="en-US" altLang="zh-CN" sz="2400" b="1" dirty="0" err="1"/>
              <a:t>SDL_CreateTextureFromSurface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gRenderer,surface</a:t>
            </a:r>
            <a:r>
              <a:rPr lang="en-US" altLang="zh-CN" sz="2400" b="1" dirty="0"/>
              <a:t>);</a:t>
            </a:r>
          </a:p>
          <a:p>
            <a:r>
              <a:rPr lang="en-US" altLang="zh-CN" sz="2400" b="1" dirty="0" err="1" smtClean="0"/>
              <a:t>SDL_FreeSurface</a:t>
            </a:r>
            <a:r>
              <a:rPr lang="en-US" altLang="zh-CN" sz="2400" b="1" dirty="0" smtClean="0"/>
              <a:t>(surface</a:t>
            </a:r>
            <a:r>
              <a:rPr lang="en-US" altLang="zh-CN" sz="2400" b="1" dirty="0"/>
              <a:t>); </a:t>
            </a:r>
            <a:r>
              <a:rPr lang="en-US" altLang="zh-CN" sz="2400" b="1" dirty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销毁</a:t>
            </a:r>
            <a:r>
              <a:rPr lang="en-US" altLang="zh-CN" sz="2400" b="1" dirty="0">
                <a:solidFill>
                  <a:srgbClr val="0070C0"/>
                </a:solidFill>
              </a:rPr>
              <a:t>surface</a:t>
            </a:r>
          </a:p>
          <a:p>
            <a:r>
              <a:rPr lang="en-US" altLang="zh-CN" sz="2400" b="1" dirty="0" smtClean="0"/>
              <a:t>if</a:t>
            </a:r>
            <a:r>
              <a:rPr lang="en-US" altLang="zh-CN" sz="2400" b="1" dirty="0"/>
              <a:t>( !texture ) return </a:t>
            </a:r>
            <a:r>
              <a:rPr lang="en-US" altLang="zh-CN" sz="2400" b="1" dirty="0" err="1"/>
              <a:t>rect</a:t>
            </a:r>
            <a:r>
              <a:rPr lang="en-US" altLang="zh-CN" sz="2400" b="1" dirty="0"/>
              <a:t>;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显示文字纹理</a:t>
            </a:r>
          </a:p>
          <a:p>
            <a:r>
              <a:rPr lang="en-US" altLang="zh-CN" sz="2400" b="1" dirty="0" err="1" smtClean="0"/>
              <a:t>rect.x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= x; </a:t>
            </a:r>
            <a:r>
              <a:rPr lang="en-US" altLang="zh-CN" sz="2400" b="1" dirty="0" err="1"/>
              <a:t>rect.y</a:t>
            </a:r>
            <a:r>
              <a:rPr lang="en-US" altLang="zh-CN" sz="2400" b="1" dirty="0"/>
              <a:t> = y; </a:t>
            </a:r>
            <a:r>
              <a:rPr lang="en-US" altLang="zh-CN" sz="2400" b="1" dirty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位置</a:t>
            </a:r>
          </a:p>
          <a:p>
            <a:r>
              <a:rPr lang="en-US" altLang="zh-CN" sz="2400" b="1" dirty="0" err="1" smtClean="0"/>
              <a:t>SDL_QueryTexture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texture,NULL,NULL</a:t>
            </a:r>
            <a:r>
              <a:rPr lang="en-US" altLang="zh-CN" sz="2400" b="1" dirty="0"/>
              <a:t>, &amp;</a:t>
            </a:r>
            <a:r>
              <a:rPr lang="en-US" altLang="zh-CN" sz="2400" b="1" dirty="0" err="1"/>
              <a:t>rect.w</a:t>
            </a:r>
            <a:r>
              <a:rPr lang="en-US" altLang="zh-CN" sz="2400" b="1" dirty="0"/>
              <a:t>, &amp;</a:t>
            </a:r>
            <a:r>
              <a:rPr lang="en-US" altLang="zh-CN" sz="2400" b="1" dirty="0" err="1"/>
              <a:t>rect.h</a:t>
            </a:r>
            <a:r>
              <a:rPr lang="en-US" altLang="zh-CN" sz="2400" b="1" dirty="0"/>
              <a:t>); </a:t>
            </a:r>
            <a:r>
              <a:rPr lang="en-US" altLang="zh-CN" sz="2400" b="1" dirty="0">
                <a:solidFill>
                  <a:srgbClr val="0070C0"/>
                </a:solidFill>
              </a:rPr>
              <a:t>//</a:t>
            </a:r>
            <a:r>
              <a:rPr lang="zh-CN" altLang="en-US" sz="2400" b="1" dirty="0">
                <a:solidFill>
                  <a:srgbClr val="0070C0"/>
                </a:solidFill>
              </a:rPr>
              <a:t>尺寸</a:t>
            </a:r>
          </a:p>
          <a:p>
            <a:r>
              <a:rPr lang="en-US" altLang="zh-CN" sz="2400" b="1" dirty="0" err="1" smtClean="0"/>
              <a:t>SDL_RenderCopy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gRenderer</a:t>
            </a:r>
            <a:r>
              <a:rPr lang="en-US" altLang="zh-CN" sz="2400" b="1" dirty="0"/>
              <a:t>, texture, NULL, &amp;</a:t>
            </a:r>
            <a:r>
              <a:rPr lang="en-US" altLang="zh-CN" sz="2400" b="1" dirty="0" err="1"/>
              <a:t>rect</a:t>
            </a:r>
            <a:r>
              <a:rPr lang="en-US" altLang="zh-CN" sz="2400" b="1" dirty="0"/>
              <a:t>); </a:t>
            </a:r>
            <a:r>
              <a:rPr lang="en-US" altLang="zh-CN" sz="2400" b="1" dirty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显示</a:t>
            </a:r>
          </a:p>
          <a:p>
            <a:r>
              <a:rPr lang="en-US" altLang="zh-CN" sz="2400" b="1" dirty="0" err="1" smtClean="0"/>
              <a:t>SDL_DestroyTexture</a:t>
            </a:r>
            <a:r>
              <a:rPr lang="en-US" altLang="zh-CN" sz="2400" b="1" dirty="0" smtClean="0"/>
              <a:t>(texture</a:t>
            </a:r>
            <a:r>
              <a:rPr lang="en-US" altLang="zh-CN" sz="2400" b="1" dirty="0"/>
              <a:t>); </a:t>
            </a:r>
            <a:r>
              <a:rPr lang="en-US" altLang="zh-CN" sz="2400" b="1" dirty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销毁纹理</a:t>
            </a:r>
          </a:p>
          <a:p>
            <a:r>
              <a:rPr lang="en-US" altLang="zh-CN" sz="2400" b="1" dirty="0" smtClean="0"/>
              <a:t>return </a:t>
            </a:r>
            <a:r>
              <a:rPr lang="en-US" altLang="zh-CN" sz="2400" b="1" dirty="0" err="1"/>
              <a:t>rect</a:t>
            </a:r>
            <a:r>
              <a:rPr lang="en-US" altLang="zh-CN" sz="2400" b="1" dirty="0"/>
              <a:t>; </a:t>
            </a:r>
            <a:r>
              <a:rPr lang="en-US" altLang="zh-CN" sz="2400" b="1" dirty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返回文本所占据的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区域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03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TTF</a:t>
            </a:r>
            <a:r>
              <a:rPr lang="zh-CN" altLang="en-US" smtClean="0"/>
              <a:t>绘制文字要点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5. </a:t>
            </a:r>
            <a:r>
              <a:rPr lang="zh-CN" altLang="en-US" dirty="0"/>
              <a:t>文字</a:t>
            </a:r>
            <a:r>
              <a:rPr lang="zh-CN" altLang="en-US" dirty="0" smtClean="0"/>
              <a:t>绘制结束后</a:t>
            </a:r>
          </a:p>
          <a:p>
            <a:pPr marL="457200" lvl="1" indent="0">
              <a:buNone/>
            </a:pPr>
            <a:r>
              <a:rPr lang="en-US" altLang="zh-CN" dirty="0" err="1" smtClean="0"/>
              <a:t>TTF_CloseFont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textFont</a:t>
            </a:r>
            <a:r>
              <a:rPr lang="en-US" altLang="zh-CN" dirty="0"/>
              <a:t>); 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// </a:t>
            </a:r>
            <a:r>
              <a:rPr lang="zh-CN" altLang="en-US" dirty="0" smtClean="0">
                <a:solidFill>
                  <a:srgbClr val="0070C0"/>
                </a:solidFill>
              </a:rPr>
              <a:t>关闭字体</a:t>
            </a:r>
            <a:endParaRPr lang="en-US" altLang="zh-CN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dirty="0" err="1" smtClean="0"/>
              <a:t>TTF_Quit</a:t>
            </a:r>
            <a:r>
              <a:rPr lang="en-US" altLang="zh-CN" dirty="0" smtClean="0"/>
              <a:t>(); </a:t>
            </a:r>
            <a:r>
              <a:rPr lang="en-US" altLang="zh-CN" dirty="0" smtClean="0">
                <a:solidFill>
                  <a:srgbClr val="0070C0"/>
                </a:solidFill>
              </a:rPr>
              <a:t>// </a:t>
            </a:r>
            <a:r>
              <a:rPr lang="zh-CN" altLang="en-US" dirty="0" smtClean="0">
                <a:solidFill>
                  <a:srgbClr val="0070C0"/>
                </a:solidFill>
              </a:rPr>
              <a:t>退出</a:t>
            </a:r>
            <a:r>
              <a:rPr lang="en-US" altLang="zh-CN" dirty="0" smtClean="0">
                <a:solidFill>
                  <a:srgbClr val="0070C0"/>
                </a:solidFill>
              </a:rPr>
              <a:t>TTF</a:t>
            </a:r>
            <a:r>
              <a:rPr lang="zh-CN" altLang="en-US" dirty="0" smtClean="0">
                <a:solidFill>
                  <a:srgbClr val="0070C0"/>
                </a:solidFill>
              </a:rPr>
              <a:t>系统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951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354957"/>
            <a:ext cx="7772400" cy="1362075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solidFill>
                  <a:srgbClr val="0070C0"/>
                </a:solidFill>
              </a:rPr>
              <a:t>绘制文字</a:t>
            </a:r>
            <a:r>
              <a:rPr lang="en-US" altLang="zh-CN" sz="6000" dirty="0" smtClean="0">
                <a:solidFill>
                  <a:srgbClr val="002060"/>
                </a:solidFill>
              </a:rPr>
              <a:t>SDL</a:t>
            </a:r>
            <a:r>
              <a:rPr lang="zh-CN" altLang="en-US" sz="6000" dirty="0" smtClean="0">
                <a:solidFill>
                  <a:srgbClr val="002060"/>
                </a:solidFill>
              </a:rPr>
              <a:t>程序演示</a:t>
            </a:r>
            <a:endParaRPr lang="zh-CN" altLang="en-US" sz="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05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结构化</a:t>
            </a:r>
            <a:r>
              <a:rPr lang="en-US" altLang="zh-CN" smtClean="0"/>
              <a:t>SDL</a:t>
            </a:r>
            <a:r>
              <a:rPr lang="zh-CN" altLang="en-US" smtClean="0"/>
              <a:t>程序设计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84984"/>
            <a:ext cx="6400800" cy="2353816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0070C0"/>
                </a:solidFill>
              </a:rPr>
              <a:t>HelloSDL</a:t>
            </a:r>
            <a:r>
              <a:rPr lang="en-US" altLang="zh-CN" dirty="0" smtClean="0">
                <a:solidFill>
                  <a:srgbClr val="0070C0"/>
                </a:solidFill>
              </a:rPr>
              <a:t>-Reform</a:t>
            </a:r>
          </a:p>
          <a:p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重新组织</a:t>
            </a:r>
            <a:r>
              <a:rPr lang="en-US" altLang="zh-CN" dirty="0" err="1" smtClean="0">
                <a:solidFill>
                  <a:srgbClr val="0070C0"/>
                </a:solidFill>
              </a:rPr>
              <a:t>HelloSDL</a:t>
            </a:r>
            <a:r>
              <a:rPr lang="zh-CN" altLang="en-US" dirty="0" smtClean="0">
                <a:solidFill>
                  <a:srgbClr val="0070C0"/>
                </a:solidFill>
              </a:rPr>
              <a:t>，使之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易读、易维护、易扩展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76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结构化</a:t>
            </a:r>
            <a:r>
              <a:rPr lang="en-US" altLang="zh-CN" dirty="0" smtClean="0"/>
              <a:t>SDL</a:t>
            </a:r>
            <a:r>
              <a:rPr lang="zh-CN" altLang="en-US" dirty="0" smtClean="0"/>
              <a:t>程序设计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一些全局变量</a:t>
            </a:r>
            <a:r>
              <a:rPr lang="en-US" altLang="zh-CN" dirty="0" smtClean="0"/>
              <a:t>// </a:t>
            </a:r>
            <a:r>
              <a:rPr lang="zh-CN" altLang="en-US" dirty="0" smtClean="0"/>
              <a:t>窗口，绘制环境等等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initApp</a:t>
            </a:r>
            <a:r>
              <a:rPr lang="en-US" altLang="zh-CN" dirty="0" smtClean="0"/>
              <a:t>()           // </a:t>
            </a:r>
            <a:r>
              <a:rPr lang="zh-CN" altLang="en-US" dirty="0" smtClean="0"/>
              <a:t>各种初始化工作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handleEvent</a:t>
            </a:r>
            <a:r>
              <a:rPr lang="en-US" altLang="zh-CN" dirty="0" smtClean="0"/>
              <a:t>() // </a:t>
            </a:r>
            <a:r>
              <a:rPr lang="zh-CN" altLang="en-US" dirty="0" smtClean="0"/>
              <a:t>处理各种事件</a:t>
            </a:r>
            <a:r>
              <a:rPr lang="en-US" altLang="zh-CN" dirty="0" smtClean="0"/>
              <a:t>:</a:t>
            </a:r>
            <a:r>
              <a:rPr lang="zh-CN" altLang="en-US" dirty="0" smtClean="0"/>
              <a:t>鼠标</a:t>
            </a:r>
            <a:r>
              <a:rPr lang="en-US" altLang="zh-CN" dirty="0" smtClean="0"/>
              <a:t>/</a:t>
            </a:r>
            <a:r>
              <a:rPr lang="zh-CN" altLang="en-US" dirty="0" smtClean="0"/>
              <a:t>键盘等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display</a:t>
            </a:r>
            <a:r>
              <a:rPr lang="en-US" altLang="zh-CN" dirty="0" smtClean="0"/>
              <a:t> ()          //  </a:t>
            </a:r>
            <a:r>
              <a:rPr lang="zh-CN" altLang="en-US" dirty="0" smtClean="0"/>
              <a:t>绘制图形、文字等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endApp</a:t>
            </a:r>
            <a:r>
              <a:rPr lang="en-US" altLang="zh-CN" dirty="0" smtClean="0"/>
              <a:t>()         // </a:t>
            </a:r>
            <a:r>
              <a:rPr lang="zh-CN" altLang="en-US" dirty="0" smtClean="0"/>
              <a:t>结束前的各种清理工作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857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 </a:t>
            </a:r>
            <a:r>
              <a:rPr lang="zh-CN" altLang="en-US" b="1" dirty="0"/>
              <a:t>自定义一些全局变量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0" y="1600200"/>
            <a:ext cx="9036496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char               </a:t>
            </a:r>
            <a:r>
              <a:rPr lang="en-US" altLang="zh-CN" b="1" dirty="0" err="1"/>
              <a:t>gMediaPath</a:t>
            </a:r>
            <a:r>
              <a:rPr lang="en-US" altLang="zh-CN" b="1" dirty="0"/>
              <a:t>[128] = "";</a:t>
            </a:r>
          </a:p>
          <a:p>
            <a:pPr marL="0" indent="0">
              <a:buNone/>
            </a:pPr>
            <a:r>
              <a:rPr lang="en-US" altLang="zh-CN" b="1" dirty="0" err="1"/>
              <a:t>SDL_Rect</a:t>
            </a:r>
            <a:r>
              <a:rPr lang="en-US" altLang="zh-CN" b="1" dirty="0"/>
              <a:t>       </a:t>
            </a:r>
            <a:r>
              <a:rPr lang="en-US" altLang="zh-CN" b="1" dirty="0" err="1"/>
              <a:t>gMainWinRect</a:t>
            </a:r>
            <a:r>
              <a:rPr lang="en-US" altLang="zh-CN" b="1" dirty="0"/>
              <a:t> = { 100, 100, 640, 480 };</a:t>
            </a:r>
          </a:p>
          <a:p>
            <a:pPr marL="0" indent="0">
              <a:buNone/>
            </a:pPr>
            <a:r>
              <a:rPr lang="en-US" altLang="zh-CN" b="1" dirty="0" err="1"/>
              <a:t>SDL_Window</a:t>
            </a:r>
            <a:r>
              <a:rPr lang="en-US" altLang="zh-CN" b="1" dirty="0"/>
              <a:t> </a:t>
            </a:r>
            <a:r>
              <a:rPr lang="en-US" altLang="zh-CN" b="1" dirty="0" smtClean="0"/>
              <a:t> * </a:t>
            </a:r>
            <a:r>
              <a:rPr lang="en-US" altLang="zh-CN" b="1" dirty="0" err="1"/>
              <a:t>gMainWindow</a:t>
            </a:r>
            <a:r>
              <a:rPr lang="en-US" altLang="zh-CN" b="1" dirty="0"/>
              <a:t> = NULL;</a:t>
            </a:r>
          </a:p>
          <a:p>
            <a:pPr marL="0" indent="0">
              <a:buNone/>
            </a:pPr>
            <a:r>
              <a:rPr lang="en-US" altLang="zh-CN" b="1" dirty="0" err="1"/>
              <a:t>SDL_Renderer</a:t>
            </a:r>
            <a:r>
              <a:rPr lang="en-US" altLang="zh-CN" b="1" dirty="0"/>
              <a:t> * </a:t>
            </a:r>
            <a:r>
              <a:rPr lang="en-US" altLang="zh-CN" b="1" dirty="0" err="1"/>
              <a:t>gMainRenderer</a:t>
            </a:r>
            <a:r>
              <a:rPr lang="en-US" altLang="zh-CN" b="1" dirty="0"/>
              <a:t> = NULL;</a:t>
            </a:r>
          </a:p>
          <a:p>
            <a:pPr marL="0" indent="0">
              <a:buNone/>
            </a:pPr>
            <a:r>
              <a:rPr lang="en-US" altLang="zh-CN" b="1" dirty="0" err="1"/>
              <a:t>SDL_Color</a:t>
            </a:r>
            <a:r>
              <a:rPr lang="en-US" altLang="zh-CN" b="1" dirty="0"/>
              <a:t>     </a:t>
            </a:r>
            <a:r>
              <a:rPr lang="en-US" altLang="zh-CN" b="1" dirty="0" smtClean="0"/>
              <a:t>      </a:t>
            </a:r>
            <a:r>
              <a:rPr lang="en-US" altLang="zh-CN" b="1" dirty="0" err="1"/>
              <a:t>gBackgroundColor</a:t>
            </a:r>
            <a:r>
              <a:rPr lang="en-US" altLang="zh-CN" b="1" dirty="0"/>
              <a:t> = { 0, 0, 0, 255 };</a:t>
            </a:r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56062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 </a:t>
            </a:r>
            <a:r>
              <a:rPr lang="zh-CN" altLang="en-US" b="1" dirty="0" smtClean="0"/>
              <a:t>自定义函数</a:t>
            </a:r>
            <a:r>
              <a:rPr lang="en-US" altLang="zh-CN" b="1" dirty="0" err="1" smtClean="0"/>
              <a:t>initApp</a:t>
            </a:r>
            <a:r>
              <a:rPr lang="en-US" altLang="zh-CN" b="1" dirty="0" smtClean="0"/>
              <a:t>() </a:t>
            </a:r>
            <a:endParaRPr lang="zh-CN" altLang="en-US" b="1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进行各种初始化工作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初始化</a:t>
            </a:r>
            <a:r>
              <a:rPr lang="en-US" altLang="zh-CN" dirty="0" smtClean="0"/>
              <a:t>SDL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创建应用程序窗口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SDL_Window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创建绘制环境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SDL_Renderer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初始化</a:t>
            </a:r>
            <a:r>
              <a:rPr lang="en-US" altLang="zh-CN" dirty="0" smtClean="0"/>
              <a:t>TTF/Image/Mixer</a:t>
            </a:r>
            <a:r>
              <a:rPr lang="zh-CN" altLang="en-US" dirty="0" smtClean="0"/>
              <a:t>等子系统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07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 </a:t>
            </a:r>
            <a:r>
              <a:rPr lang="zh-CN" altLang="en-US" b="1" dirty="0" smtClean="0"/>
              <a:t>自定义函数</a:t>
            </a:r>
            <a:r>
              <a:rPr lang="en-US" altLang="zh-CN" b="1" dirty="0" err="1" smtClean="0"/>
              <a:t>handleEvent</a:t>
            </a:r>
            <a:r>
              <a:rPr lang="en-US" altLang="zh-CN" b="1" dirty="0" smtClean="0"/>
              <a:t>() </a:t>
            </a:r>
            <a:endParaRPr lang="zh-CN" altLang="en-US" b="1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详细参考 </a:t>
            </a:r>
            <a:r>
              <a:rPr lang="en-US" altLang="zh-CN" dirty="0"/>
              <a:t>https://wiki.libsdl.org/SDL_Event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键盘、鼠标、游戏杆等等交互工具事件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窗口、系统等事件</a:t>
            </a:r>
            <a:endParaRPr lang="en-US" altLang="zh-CN" dirty="0" smtClean="0"/>
          </a:p>
          <a:p>
            <a:r>
              <a:rPr lang="zh-CN" altLang="en-US" dirty="0" smtClean="0"/>
              <a:t>事件</a:t>
            </a:r>
            <a:r>
              <a:rPr lang="zh-CN" altLang="en-US" dirty="0"/>
              <a:t>变量</a:t>
            </a:r>
            <a:r>
              <a:rPr lang="zh-CN" altLang="en-US" dirty="0" smtClean="0"/>
              <a:t>类型：</a:t>
            </a:r>
            <a:r>
              <a:rPr lang="en-US" altLang="zh-CN" dirty="0" err="1" smtClean="0"/>
              <a:t>SDL_Event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3492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 </a:t>
            </a:r>
            <a:r>
              <a:rPr lang="zh-CN" altLang="en-US" b="1" dirty="0" smtClean="0"/>
              <a:t>自定义函数</a:t>
            </a:r>
            <a:r>
              <a:rPr lang="en-US" altLang="zh-CN" b="1" dirty="0" smtClean="0"/>
              <a:t>display() </a:t>
            </a:r>
            <a:endParaRPr lang="zh-CN" altLang="en-US" b="1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完成各种绘制和现实工作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IMGUI</a:t>
            </a:r>
            <a:r>
              <a:rPr lang="zh-CN" altLang="en-US" dirty="0" smtClean="0"/>
              <a:t>，完成各种交互操作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Immediate Mode Graphics User Interface</a:t>
            </a:r>
          </a:p>
          <a:p>
            <a:pPr lvl="1"/>
            <a:r>
              <a:rPr lang="zh-CN" altLang="en-US" dirty="0" smtClean="0"/>
              <a:t>按钮，滚动条，文本输入框等等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7123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 </a:t>
            </a:r>
            <a:r>
              <a:rPr lang="zh-CN" altLang="en-US" b="1" dirty="0" smtClean="0"/>
              <a:t>自定义函数</a:t>
            </a:r>
            <a:r>
              <a:rPr lang="en-US" altLang="zh-CN" b="1" dirty="0" err="1" smtClean="0"/>
              <a:t>endApp</a:t>
            </a:r>
            <a:r>
              <a:rPr lang="en-US" altLang="zh-CN" b="1" dirty="0" smtClean="0"/>
              <a:t>() </a:t>
            </a:r>
            <a:endParaRPr lang="zh-CN" altLang="en-US" b="1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解除各种资源占用</a:t>
            </a:r>
            <a:endParaRPr lang="en-US" altLang="zh-CN" dirty="0" smtClean="0"/>
          </a:p>
          <a:p>
            <a:r>
              <a:rPr lang="zh-CN" altLang="en-US" dirty="0" smtClean="0"/>
              <a:t>退出</a:t>
            </a:r>
            <a:r>
              <a:rPr lang="en-US" altLang="zh-CN" dirty="0" smtClean="0"/>
              <a:t>SDL</a:t>
            </a:r>
            <a:r>
              <a:rPr lang="zh-CN" altLang="en-US" dirty="0" smtClean="0"/>
              <a:t>、图像、字体等子系统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8941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altLang="zh-CN" smtClean="0"/>
              <a:t>SDL</a:t>
            </a:r>
            <a:r>
              <a:rPr lang="zh-CN" altLang="en-US" smtClean="0"/>
              <a:t>开发库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头文件</a:t>
            </a:r>
            <a:r>
              <a:rPr lang="en-US" altLang="zh-CN" dirty="0" smtClean="0"/>
              <a:t>(.h)</a:t>
            </a:r>
            <a:r>
              <a:rPr lang="zh-CN" altLang="en-US" dirty="0" smtClean="0"/>
              <a:t>：编译器通过头文件识别链接库的函数及其结构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zh-CN" altLang="en-US" dirty="0" smtClean="0"/>
              <a:t>导入库文件</a:t>
            </a:r>
            <a:r>
              <a:rPr lang="en-US" altLang="zh-CN" dirty="0" smtClean="0"/>
              <a:t>(.lib)</a:t>
            </a:r>
            <a:r>
              <a:rPr lang="zh-CN" altLang="en-US" dirty="0" smtClean="0"/>
              <a:t>：找到库函数，导如函数地址表等相关信息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动态链接库文件</a:t>
            </a:r>
            <a:r>
              <a:rPr lang="en-US" altLang="zh-CN" dirty="0" smtClean="0"/>
              <a:t>(.</a:t>
            </a:r>
            <a:r>
              <a:rPr lang="en-US" altLang="zh-CN" dirty="0" err="1" smtClean="0"/>
              <a:t>dll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：程序运行时，系统必须能够找到</a:t>
            </a:r>
            <a:r>
              <a:rPr lang="en-US" altLang="zh-CN" dirty="0" err="1" smtClean="0"/>
              <a:t>dll</a:t>
            </a:r>
            <a:r>
              <a:rPr lang="zh-CN" altLang="en-US" dirty="0" smtClean="0"/>
              <a:t>文件，链接进程序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952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SDL</a:t>
            </a:r>
            <a:r>
              <a:rPr lang="zh-CN" altLang="en-US" dirty="0"/>
              <a:t>常用数据结构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05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SDL</a:t>
            </a:r>
            <a:r>
              <a:rPr lang="zh-CN" altLang="en-US" dirty="0" smtClean="0"/>
              <a:t>常用数据结构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SDL_Window</a:t>
            </a:r>
            <a:r>
              <a:rPr lang="en-US" altLang="zh-CN" dirty="0"/>
              <a:t> 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创建窗口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SDL_Renderer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创建绘制环境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SDL_Surface</a:t>
            </a:r>
            <a:r>
              <a:rPr lang="en-US" altLang="zh-CN" dirty="0" smtClean="0"/>
              <a:t>    - </a:t>
            </a:r>
            <a:r>
              <a:rPr lang="zh-CN" altLang="en-US" dirty="0" smtClean="0"/>
              <a:t>缓存载入图像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SDL_Texture</a:t>
            </a:r>
            <a:r>
              <a:rPr lang="en-US" altLang="zh-CN" dirty="0" smtClean="0"/>
              <a:t>    - </a:t>
            </a:r>
            <a:r>
              <a:rPr lang="zh-CN" altLang="en-US" dirty="0" smtClean="0"/>
              <a:t>保存图像和绘制结果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SDL_Rect</a:t>
            </a:r>
            <a:r>
              <a:rPr lang="en-US" altLang="zh-CN" dirty="0" smtClean="0"/>
              <a:t>    - </a:t>
            </a:r>
            <a:r>
              <a:rPr lang="en-US" altLang="zh-CN" dirty="0" err="1" smtClean="0"/>
              <a:t>x,y,w,h</a:t>
            </a:r>
            <a:r>
              <a:rPr lang="en-US" altLang="zh-CN" dirty="0" smtClean="0"/>
              <a:t> (</a:t>
            </a:r>
            <a:r>
              <a:rPr lang="zh-CN" altLang="en-US" dirty="0" smtClean="0"/>
              <a:t>坐标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;</a:t>
            </a:r>
            <a:r>
              <a:rPr lang="zh-CN" altLang="en-US" dirty="0" smtClean="0"/>
              <a:t>宽高</a:t>
            </a:r>
            <a:r>
              <a:rPr lang="en-US" altLang="zh-CN" dirty="0" err="1" smtClean="0"/>
              <a:t>w,h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err="1" smtClean="0"/>
              <a:t>SDL_Color</a:t>
            </a:r>
            <a:r>
              <a:rPr lang="en-US" altLang="zh-CN" dirty="0" smtClean="0"/>
              <a:t>  - </a:t>
            </a:r>
            <a:r>
              <a:rPr lang="en-US" altLang="zh-CN" dirty="0" err="1" smtClean="0"/>
              <a:t>r,g,b,a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（红、绿、蓝、透明度）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SDL_Event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各种事件的嵌合体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64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SDL_Event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成员</a:t>
            </a:r>
            <a:endParaRPr lang="zh-CN" altLang="en-US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57200" y="2080101"/>
          <a:ext cx="8229600" cy="356616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Uint32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type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event type, shared with all events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SDL_CommonEvent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common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common event data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800080"/>
                          </a:solidFill>
                          <a:effectLst/>
                          <a:hlinkClick r:id="rId2"/>
                        </a:rPr>
                        <a:t>SDL_WindowEvent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window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window event data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800080"/>
                          </a:solidFill>
                          <a:effectLst/>
                          <a:hlinkClick r:id="rId3"/>
                        </a:rPr>
                        <a:t>SDL_KeyboardEvent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key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keyboard event data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800080"/>
                          </a:solidFill>
                          <a:effectLst/>
                          <a:hlinkClick r:id="rId4"/>
                        </a:rPr>
                        <a:t>SDL_TextEditingEvent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edit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text editing event data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800080"/>
                          </a:solidFill>
                          <a:effectLst/>
                          <a:hlinkClick r:id="rId5"/>
                        </a:rPr>
                        <a:t>SDL_TextInputEvent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text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text input event data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800080"/>
                          </a:solidFill>
                          <a:effectLst/>
                          <a:hlinkClick r:id="rId6"/>
                        </a:rPr>
                        <a:t>SDL_MouseMotionEvent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motion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mouse motion event data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0000"/>
                          </a:solidFill>
                          <a:effectLst/>
                          <a:hlinkClick r:id="rId7"/>
                        </a:rPr>
                        <a:t>SDL_MouseButtonEvent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button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mouse button event data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800080"/>
                          </a:solidFill>
                          <a:effectLst/>
                          <a:hlinkClick r:id="rId8"/>
                        </a:rPr>
                        <a:t>SDL_MouseWheelEvent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wheel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mouse wheel event data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57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SDL_Event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成员（续）</a:t>
            </a:r>
            <a:endParaRPr lang="zh-CN" altLang="en-US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054269"/>
              </p:ext>
            </p:extLst>
          </p:nvPr>
        </p:nvGraphicFramePr>
        <p:xfrm>
          <a:off x="457200" y="1844824"/>
          <a:ext cx="8229600" cy="265176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 err="1">
                          <a:solidFill>
                            <a:srgbClr val="FF0000"/>
                          </a:solidFill>
                          <a:effectLst/>
                          <a:hlinkClick r:id="rId2"/>
                        </a:rPr>
                        <a:t>SDL_AudioDeviceEvent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adevice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audio device event data (&gt;= SDL 2.0.4)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800080"/>
                          </a:solidFill>
                          <a:effectLst/>
                          <a:hlinkClick r:id="rId3"/>
                        </a:rPr>
                        <a:t>SDL_QuitEvent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quit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quit request event data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800080"/>
                          </a:solidFill>
                          <a:effectLst/>
                          <a:hlinkClick r:id="rId4"/>
                        </a:rPr>
                        <a:t>SDL_UserEvent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user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custom event data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800080"/>
                          </a:solidFill>
                          <a:effectLst/>
                          <a:hlinkClick r:id="rId5"/>
                        </a:rPr>
                        <a:t>SDL_SysWMEvent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syswm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system dependent window event data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effectLst/>
                        </a:rPr>
                        <a:t>此处省略很多游戏设备相关事件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7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SDL</a:t>
            </a:r>
            <a:r>
              <a:rPr lang="zh-CN" altLang="en-US" dirty="0"/>
              <a:t>事件</a:t>
            </a:r>
            <a:r>
              <a:rPr lang="zh-CN" altLang="en-US" dirty="0" smtClean="0"/>
              <a:t>处理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鼠标和键盘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例程：</a:t>
            </a:r>
            <a:r>
              <a:rPr lang="en-US" altLang="zh-CN" dirty="0" err="1" smtClean="0">
                <a:solidFill>
                  <a:srgbClr val="0070C0"/>
                </a:solidFill>
              </a:rPr>
              <a:t>EvenMouseKey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55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记录鼠标、键盘状态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sz="3800" dirty="0" err="1" smtClean="0"/>
              <a:t>typedef</a:t>
            </a:r>
            <a:r>
              <a:rPr lang="en-US" altLang="zh-CN" sz="3800" dirty="0" smtClean="0"/>
              <a:t> </a:t>
            </a:r>
            <a:r>
              <a:rPr lang="en-US" altLang="zh-CN" sz="3800" dirty="0" err="1"/>
              <a:t>struct</a:t>
            </a:r>
            <a:r>
              <a:rPr lang="en-US" altLang="zh-CN" sz="3800" dirty="0"/>
              <a:t> </a:t>
            </a:r>
          </a:p>
          <a:p>
            <a:pPr marL="0" indent="0">
              <a:buNone/>
            </a:pPr>
            <a:r>
              <a:rPr lang="en-US" altLang="zh-CN" sz="3800" dirty="0"/>
              <a:t>{</a:t>
            </a:r>
          </a:p>
          <a:p>
            <a:pPr marL="400050" lvl="1" indent="0">
              <a:buNone/>
            </a:pPr>
            <a:r>
              <a:rPr lang="en-US" altLang="zh-CN" sz="3800" dirty="0" err="1"/>
              <a:t>int</a:t>
            </a:r>
            <a:r>
              <a:rPr lang="en-US" altLang="zh-CN" sz="3800" dirty="0"/>
              <a:t> </a:t>
            </a:r>
            <a:r>
              <a:rPr lang="en-US" altLang="zh-CN" sz="3800" dirty="0" err="1"/>
              <a:t>mousex</a:t>
            </a:r>
            <a:r>
              <a:rPr lang="en-US" altLang="zh-CN" sz="3800" dirty="0"/>
              <a:t>;    </a:t>
            </a:r>
            <a:r>
              <a:rPr lang="en-US" altLang="zh-CN" sz="3800" dirty="0" smtClean="0"/>
              <a:t>      </a:t>
            </a:r>
            <a:r>
              <a:rPr lang="en-US" altLang="zh-CN" sz="3800" dirty="0">
                <a:solidFill>
                  <a:srgbClr val="0070C0"/>
                </a:solidFill>
              </a:rPr>
              <a:t>// x - mouse position</a:t>
            </a:r>
          </a:p>
          <a:p>
            <a:pPr marL="400050" lvl="1" indent="0">
              <a:buNone/>
            </a:pPr>
            <a:r>
              <a:rPr lang="en-US" altLang="zh-CN" sz="3800" dirty="0" err="1"/>
              <a:t>int</a:t>
            </a:r>
            <a:r>
              <a:rPr lang="en-US" altLang="zh-CN" sz="3800" dirty="0"/>
              <a:t> mousey;     </a:t>
            </a:r>
            <a:r>
              <a:rPr lang="en-US" altLang="zh-CN" sz="3800" dirty="0" smtClean="0"/>
              <a:t>     </a:t>
            </a:r>
            <a:r>
              <a:rPr lang="en-US" altLang="zh-CN" sz="3800" dirty="0" smtClean="0">
                <a:solidFill>
                  <a:srgbClr val="0070C0"/>
                </a:solidFill>
              </a:rPr>
              <a:t>// </a:t>
            </a:r>
            <a:r>
              <a:rPr lang="en-US" altLang="zh-CN" sz="3800" dirty="0">
                <a:solidFill>
                  <a:srgbClr val="0070C0"/>
                </a:solidFill>
              </a:rPr>
              <a:t>y - mouse position</a:t>
            </a:r>
          </a:p>
          <a:p>
            <a:pPr marL="400050" lvl="1" indent="0">
              <a:buNone/>
            </a:pPr>
            <a:r>
              <a:rPr lang="en-US" altLang="zh-CN" sz="3800" dirty="0" err="1"/>
              <a:t>int</a:t>
            </a:r>
            <a:r>
              <a:rPr lang="en-US" altLang="zh-CN" sz="3800" dirty="0"/>
              <a:t> </a:t>
            </a:r>
            <a:r>
              <a:rPr lang="en-US" altLang="zh-CN" sz="3800" dirty="0" err="1"/>
              <a:t>mousedown</a:t>
            </a:r>
            <a:r>
              <a:rPr lang="en-US" altLang="zh-CN" sz="3800" dirty="0"/>
              <a:t>;  </a:t>
            </a:r>
            <a:r>
              <a:rPr lang="en-US" altLang="zh-CN" sz="3800" dirty="0">
                <a:solidFill>
                  <a:srgbClr val="0070C0"/>
                </a:solidFill>
              </a:rPr>
              <a:t>// 1 - yes, 0 - no</a:t>
            </a:r>
          </a:p>
          <a:p>
            <a:pPr marL="400050" lvl="1" indent="0">
              <a:buNone/>
            </a:pPr>
            <a:endParaRPr lang="zh-CN" altLang="en-US" sz="3800" dirty="0"/>
          </a:p>
          <a:p>
            <a:pPr marL="400050" lvl="1" indent="0">
              <a:buNone/>
            </a:pPr>
            <a:r>
              <a:rPr lang="en-US" altLang="zh-CN" sz="3800" dirty="0" err="1"/>
              <a:t>int</a:t>
            </a:r>
            <a:r>
              <a:rPr lang="en-US" altLang="zh-CN" sz="3800" dirty="0"/>
              <a:t> </a:t>
            </a:r>
            <a:r>
              <a:rPr lang="en-US" altLang="zh-CN" sz="3800" dirty="0" err="1"/>
              <a:t>keypressed</a:t>
            </a:r>
            <a:r>
              <a:rPr lang="en-US" altLang="zh-CN" sz="3800" dirty="0"/>
              <a:t>; </a:t>
            </a:r>
            <a:r>
              <a:rPr lang="en-US" altLang="zh-CN" sz="3800" dirty="0">
                <a:solidFill>
                  <a:srgbClr val="0070C0"/>
                </a:solidFill>
              </a:rPr>
              <a:t>// key that was pressed</a:t>
            </a:r>
          </a:p>
          <a:p>
            <a:pPr marL="400050" lvl="1" indent="0">
              <a:buNone/>
            </a:pPr>
            <a:r>
              <a:rPr lang="en-US" altLang="zh-CN" sz="3800" dirty="0" err="1"/>
              <a:t>int</a:t>
            </a:r>
            <a:r>
              <a:rPr lang="en-US" altLang="zh-CN" sz="3800" dirty="0"/>
              <a:t> </a:t>
            </a:r>
            <a:r>
              <a:rPr lang="en-US" altLang="zh-CN" sz="3800" dirty="0" err="1"/>
              <a:t>keymod</a:t>
            </a:r>
            <a:r>
              <a:rPr lang="en-US" altLang="zh-CN" sz="3800" dirty="0"/>
              <a:t>;    </a:t>
            </a:r>
            <a:r>
              <a:rPr lang="en-US" altLang="zh-CN" sz="3800" dirty="0" smtClean="0"/>
              <a:t>   </a:t>
            </a:r>
            <a:r>
              <a:rPr lang="en-US" altLang="zh-CN" sz="3800" dirty="0">
                <a:solidFill>
                  <a:srgbClr val="0070C0"/>
                </a:solidFill>
              </a:rPr>
              <a:t>// key modifier flags (such as shift pressed)</a:t>
            </a:r>
          </a:p>
          <a:p>
            <a:pPr marL="400050" lvl="1" indent="0">
              <a:buNone/>
            </a:pPr>
            <a:r>
              <a:rPr lang="en-US" altLang="zh-CN" sz="3800" dirty="0" err="1"/>
              <a:t>int</a:t>
            </a:r>
            <a:r>
              <a:rPr lang="en-US" altLang="zh-CN" sz="3800" dirty="0"/>
              <a:t> </a:t>
            </a:r>
            <a:r>
              <a:rPr lang="en-US" altLang="zh-CN" sz="3800" dirty="0" err="1"/>
              <a:t>keychar</a:t>
            </a:r>
            <a:r>
              <a:rPr lang="en-US" altLang="zh-CN" sz="3800" dirty="0"/>
              <a:t>;    </a:t>
            </a:r>
            <a:r>
              <a:rPr lang="en-US" altLang="zh-CN" sz="3800" dirty="0" smtClean="0"/>
              <a:t>   </a:t>
            </a:r>
            <a:r>
              <a:rPr lang="en-US" altLang="zh-CN" sz="3800" dirty="0" smtClean="0">
                <a:solidFill>
                  <a:srgbClr val="0070C0"/>
                </a:solidFill>
              </a:rPr>
              <a:t>// </a:t>
            </a:r>
            <a:r>
              <a:rPr lang="en-US" altLang="zh-CN" sz="3800" dirty="0">
                <a:solidFill>
                  <a:srgbClr val="0070C0"/>
                </a:solidFill>
              </a:rPr>
              <a:t>char that is input</a:t>
            </a:r>
          </a:p>
          <a:p>
            <a:pPr marL="0" indent="0">
              <a:buNone/>
            </a:pPr>
            <a:r>
              <a:rPr lang="en-US" altLang="zh-CN" sz="3800" dirty="0"/>
              <a:t>}</a:t>
            </a:r>
          </a:p>
          <a:p>
            <a:pPr marL="0" indent="0">
              <a:buNone/>
            </a:pPr>
            <a:r>
              <a:rPr lang="en-US" altLang="zh-CN" sz="3800" dirty="0" err="1"/>
              <a:t>UIState</a:t>
            </a:r>
            <a:r>
              <a:rPr lang="en-US" altLang="zh-CN" sz="3800" dirty="0"/>
              <a:t>;</a:t>
            </a:r>
          </a:p>
          <a:p>
            <a:pPr marL="0" indent="0">
              <a:buNone/>
            </a:pPr>
            <a:endParaRPr lang="zh-CN" altLang="en-US" sz="3800" dirty="0"/>
          </a:p>
          <a:p>
            <a:pPr marL="0" indent="0">
              <a:buNone/>
            </a:pPr>
            <a:r>
              <a:rPr lang="en-US" altLang="zh-CN" sz="3800" dirty="0" err="1"/>
              <a:t>UIState</a:t>
            </a:r>
            <a:r>
              <a:rPr lang="en-US" altLang="zh-CN" sz="3800" dirty="0"/>
              <a:t> </a:t>
            </a:r>
            <a:r>
              <a:rPr lang="en-US" altLang="zh-CN" sz="3800" dirty="0" smtClean="0"/>
              <a:t> </a:t>
            </a:r>
            <a:r>
              <a:rPr lang="en-US" altLang="zh-CN" sz="3800" dirty="0" err="1" smtClean="0"/>
              <a:t>uistate</a:t>
            </a:r>
            <a:r>
              <a:rPr lang="en-US" altLang="zh-CN" sz="3800" dirty="0" smtClean="0"/>
              <a:t>;      </a:t>
            </a:r>
            <a:r>
              <a:rPr lang="en-US" altLang="zh-CN" sz="3800" dirty="0" smtClean="0">
                <a:solidFill>
                  <a:srgbClr val="0070C0"/>
                </a:solidFill>
              </a:rPr>
              <a:t>// </a:t>
            </a:r>
            <a:r>
              <a:rPr lang="zh-CN" altLang="en-US" sz="3800" dirty="0" smtClean="0">
                <a:solidFill>
                  <a:srgbClr val="0070C0"/>
                </a:solidFill>
              </a:rPr>
              <a:t>定义变量，保存鼠标、键盘状态</a:t>
            </a:r>
            <a:r>
              <a:rPr lang="en-US" altLang="zh-CN" sz="3800" dirty="0" smtClean="0"/>
              <a:t> </a:t>
            </a:r>
            <a:endParaRPr lang="en-US" altLang="zh-CN" sz="3800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367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int handelEven()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handleEvent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SDL_Event</a:t>
            </a:r>
            <a:r>
              <a:rPr lang="en-US" altLang="zh-CN" sz="2400" b="1" dirty="0" smtClean="0"/>
              <a:t>* e)</a:t>
            </a:r>
          </a:p>
          <a:p>
            <a:pPr marL="0" indent="0">
              <a:buNone/>
            </a:pPr>
            <a:r>
              <a:rPr lang="en-US" altLang="zh-CN" sz="2400" b="1" dirty="0" smtClean="0"/>
              <a:t>{</a:t>
            </a:r>
          </a:p>
          <a:p>
            <a:pPr marL="457200" lvl="1" indent="0">
              <a:buNone/>
            </a:pPr>
            <a:r>
              <a:rPr lang="en-US" altLang="zh-CN" sz="2400" b="1" dirty="0" smtClean="0"/>
              <a:t>switch (e-&gt;type) {</a:t>
            </a:r>
          </a:p>
          <a:p>
            <a:pPr marL="457200" lvl="1" indent="0">
              <a:buNone/>
            </a:pPr>
            <a:r>
              <a:rPr lang="en-US" altLang="zh-CN" sz="2400" b="1" dirty="0" smtClean="0"/>
              <a:t>	case SDL_MOUSEMOTION:</a:t>
            </a:r>
          </a:p>
          <a:p>
            <a:pPr marL="1371600" lvl="3" indent="0">
              <a:buNone/>
            </a:pPr>
            <a:r>
              <a:rPr lang="en-US" altLang="zh-CN" sz="2400" b="1" dirty="0" smtClean="0"/>
              <a:t>// record mouse position</a:t>
            </a:r>
          </a:p>
          <a:p>
            <a:pPr marL="1371600" lvl="3" indent="0">
              <a:buNone/>
            </a:pPr>
            <a:r>
              <a:rPr lang="en-US" altLang="zh-CN" sz="2400" b="1" dirty="0" err="1" smtClean="0"/>
              <a:t>uistate.mousex</a:t>
            </a:r>
            <a:r>
              <a:rPr lang="en-US" altLang="zh-CN" sz="2400" b="1" dirty="0" smtClean="0"/>
              <a:t> = e-&gt;</a:t>
            </a:r>
            <a:r>
              <a:rPr lang="en-US" altLang="zh-CN" sz="2400" b="1" dirty="0" err="1" smtClean="0"/>
              <a:t>motion.x</a:t>
            </a:r>
            <a:r>
              <a:rPr lang="en-US" altLang="zh-CN" sz="2400" b="1" dirty="0" smtClean="0"/>
              <a:t>;</a:t>
            </a:r>
          </a:p>
          <a:p>
            <a:pPr marL="1371600" lvl="3" indent="0">
              <a:buNone/>
            </a:pPr>
            <a:r>
              <a:rPr lang="en-US" altLang="zh-CN" sz="2400" b="1" dirty="0" err="1" smtClean="0"/>
              <a:t>uistate.mousey</a:t>
            </a:r>
            <a:r>
              <a:rPr lang="en-US" altLang="zh-CN" sz="2400" b="1" dirty="0" smtClean="0"/>
              <a:t> = e-&gt;</a:t>
            </a:r>
            <a:r>
              <a:rPr lang="en-US" altLang="zh-CN" sz="2400" b="1" dirty="0" err="1" smtClean="0"/>
              <a:t>motion.y</a:t>
            </a:r>
            <a:r>
              <a:rPr lang="en-US" altLang="zh-CN" sz="2400" b="1" dirty="0" smtClean="0"/>
              <a:t>; </a:t>
            </a:r>
          </a:p>
          <a:p>
            <a:pPr marL="1371600" lvl="3" indent="0">
              <a:buNone/>
            </a:pPr>
            <a:r>
              <a:rPr lang="en-US" altLang="zh-CN" sz="2400" b="1" dirty="0" smtClean="0"/>
              <a:t>return 1;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493569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5527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/>
              <a:t>case SDL_MOUSEBUTTONDOWN:</a:t>
            </a:r>
          </a:p>
          <a:p>
            <a:pPr marL="400050" lvl="1" indent="0"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// update button down state if left-clicking</a:t>
            </a:r>
          </a:p>
          <a:p>
            <a:pPr marL="400050" lvl="1" indent="0">
              <a:buNone/>
            </a:pPr>
            <a:r>
              <a:rPr lang="en-US" altLang="zh-CN" sz="2400" b="1" dirty="0"/>
              <a:t>if (e-&gt;</a:t>
            </a:r>
            <a:r>
              <a:rPr lang="en-US" altLang="zh-CN" sz="2400" b="1" dirty="0" err="1"/>
              <a:t>button.button</a:t>
            </a:r>
            <a:r>
              <a:rPr lang="en-US" altLang="zh-CN" sz="2400" b="1" dirty="0"/>
              <a:t> == 1) {</a:t>
            </a:r>
          </a:p>
          <a:p>
            <a:pPr marL="400050" lvl="1" indent="0">
              <a:buNone/>
            </a:pPr>
            <a:r>
              <a:rPr lang="en-US" altLang="zh-CN" sz="2400" b="1" dirty="0" err="1"/>
              <a:t>uistate.mousedown</a:t>
            </a:r>
            <a:r>
              <a:rPr lang="en-US" altLang="zh-CN" sz="2400" b="1" dirty="0"/>
              <a:t> = 1;</a:t>
            </a:r>
          </a:p>
          <a:p>
            <a:pPr marL="400050" lvl="1" indent="0">
              <a:buNone/>
            </a:pPr>
            <a:r>
              <a:rPr lang="en-US" altLang="zh-CN" sz="2400" b="1" dirty="0"/>
              <a:t>return 1;</a:t>
            </a:r>
          </a:p>
          <a:p>
            <a:pPr marL="400050" lvl="1" indent="0">
              <a:buNone/>
            </a:pPr>
            <a:r>
              <a:rPr lang="en-US" altLang="zh-CN" sz="2400" b="1" dirty="0"/>
              <a:t>}</a:t>
            </a:r>
          </a:p>
          <a:p>
            <a:pPr marL="400050" lvl="1" indent="0">
              <a:buNone/>
            </a:pPr>
            <a:r>
              <a:rPr lang="en-US" altLang="zh-CN" sz="2400" b="1" dirty="0"/>
              <a:t>break;</a:t>
            </a:r>
          </a:p>
          <a:p>
            <a:pPr marL="0" indent="0">
              <a:buNone/>
            </a:pPr>
            <a:r>
              <a:rPr lang="en-US" altLang="zh-CN" sz="2400" b="1" dirty="0"/>
              <a:t>case SDL_MOUSEBUTTONUP:</a:t>
            </a:r>
          </a:p>
          <a:p>
            <a:pPr marL="400050" lvl="1" indent="0"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// update button down state if left-clicking</a:t>
            </a:r>
          </a:p>
          <a:p>
            <a:pPr marL="400050" lvl="1" indent="0">
              <a:buNone/>
            </a:pPr>
            <a:r>
              <a:rPr lang="en-US" altLang="zh-CN" sz="2400" b="1" dirty="0"/>
              <a:t>if (e-&gt;</a:t>
            </a:r>
            <a:r>
              <a:rPr lang="en-US" altLang="zh-CN" sz="2400" b="1" dirty="0" err="1"/>
              <a:t>button.button</a:t>
            </a:r>
            <a:r>
              <a:rPr lang="en-US" altLang="zh-CN" sz="2400" b="1" dirty="0"/>
              <a:t> == 1) {</a:t>
            </a:r>
          </a:p>
          <a:p>
            <a:pPr marL="400050" lvl="1" indent="0">
              <a:buNone/>
            </a:pPr>
            <a:r>
              <a:rPr lang="en-US" altLang="zh-CN" sz="2400" b="1" dirty="0" err="1"/>
              <a:t>uistate.mousedown</a:t>
            </a:r>
            <a:r>
              <a:rPr lang="en-US" altLang="zh-CN" sz="2400" b="1" dirty="0"/>
              <a:t> = 0;</a:t>
            </a:r>
          </a:p>
          <a:p>
            <a:pPr marL="400050" lvl="1" indent="0">
              <a:buNone/>
            </a:pPr>
            <a:r>
              <a:rPr lang="en-US" altLang="zh-CN" sz="2400" b="1" dirty="0"/>
              <a:t>return 1;</a:t>
            </a:r>
          </a:p>
          <a:p>
            <a:pPr marL="400050" lvl="1" indent="0">
              <a:buNone/>
            </a:pPr>
            <a:r>
              <a:rPr lang="en-US" altLang="zh-CN" sz="2400" b="1" dirty="0"/>
              <a:t>}</a:t>
            </a:r>
          </a:p>
          <a:p>
            <a:pPr marL="400050" lvl="1" indent="0">
              <a:buNone/>
            </a:pPr>
            <a:r>
              <a:rPr lang="en-US" altLang="zh-CN" sz="2400" b="1" dirty="0"/>
              <a:t>break;</a:t>
            </a:r>
          </a:p>
        </p:txBody>
      </p:sp>
    </p:spTree>
    <p:extLst>
      <p:ext uri="{BB962C8B-B14F-4D97-AF65-F5344CB8AC3E}">
        <p14:creationId xmlns:p14="http://schemas.microsoft.com/office/powerpoint/2010/main" val="2077860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altLang="zh-CN" b="1" dirty="0" smtClean="0"/>
              <a:t>case SDL_KEYDOWN:</a:t>
            </a:r>
          </a:p>
          <a:p>
            <a:pPr marL="914400" lvl="2" indent="0">
              <a:buNone/>
            </a:pPr>
            <a:r>
              <a:rPr lang="en-US" altLang="zh-CN" b="1" dirty="0" err="1" smtClean="0"/>
              <a:t>uistate.keypressed</a:t>
            </a:r>
            <a:r>
              <a:rPr lang="en-US" altLang="zh-CN" b="1" dirty="0" smtClean="0"/>
              <a:t> = e-&gt;</a:t>
            </a:r>
            <a:r>
              <a:rPr lang="en-US" altLang="zh-CN" b="1" dirty="0" err="1" smtClean="0"/>
              <a:t>key.keysym.sym</a:t>
            </a:r>
            <a:r>
              <a:rPr lang="en-US" altLang="zh-CN" b="1" dirty="0" smtClean="0"/>
              <a:t>;</a:t>
            </a:r>
          </a:p>
          <a:p>
            <a:pPr marL="914400" lvl="2" indent="0">
              <a:buNone/>
            </a:pPr>
            <a:r>
              <a:rPr lang="en-US" altLang="zh-CN" b="1" dirty="0" err="1" smtClean="0"/>
              <a:t>uistate.keymod</a:t>
            </a:r>
            <a:r>
              <a:rPr lang="en-US" altLang="zh-CN" b="1" dirty="0" smtClean="0"/>
              <a:t> = e-&gt;key.keysym.mod;</a:t>
            </a:r>
          </a:p>
          <a:p>
            <a:pPr marL="914400" lvl="2" indent="0">
              <a:buNone/>
            </a:pPr>
            <a:r>
              <a:rPr lang="en-US" altLang="zh-CN" b="1" dirty="0" smtClean="0"/>
              <a:t>return 1;</a:t>
            </a:r>
          </a:p>
          <a:p>
            <a:pPr marL="457200" lvl="1" indent="0">
              <a:buNone/>
            </a:pPr>
            <a:r>
              <a:rPr lang="en-US" altLang="zh-CN" b="1" dirty="0" smtClean="0"/>
              <a:t>case SDL_TEXTINPUT:</a:t>
            </a:r>
          </a:p>
          <a:p>
            <a:pPr marL="914400" lvl="2" indent="0">
              <a:buNone/>
            </a:pPr>
            <a:r>
              <a:rPr lang="en-US" altLang="zh-CN" b="1" dirty="0" err="1" smtClean="0"/>
              <a:t>uistate.keychar</a:t>
            </a:r>
            <a:r>
              <a:rPr lang="en-US" altLang="zh-CN" b="1" dirty="0" smtClean="0"/>
              <a:t> = e-&gt;</a:t>
            </a:r>
            <a:r>
              <a:rPr lang="en-US" altLang="zh-CN" b="1" dirty="0" err="1" smtClean="0"/>
              <a:t>text.text</a:t>
            </a:r>
            <a:r>
              <a:rPr lang="en-US" altLang="zh-CN" b="1" dirty="0" smtClean="0"/>
              <a:t>[0];</a:t>
            </a:r>
          </a:p>
          <a:p>
            <a:pPr marL="914400" lvl="2" indent="0">
              <a:buNone/>
            </a:pPr>
            <a:r>
              <a:rPr lang="en-US" altLang="zh-CN" b="1" dirty="0" smtClean="0"/>
              <a:t>return 1;</a:t>
            </a:r>
          </a:p>
          <a:p>
            <a:pPr marL="457200" lvl="1" indent="0">
              <a:buNone/>
            </a:pPr>
            <a:r>
              <a:rPr lang="en-US" altLang="zh-CN" b="1" dirty="0" smtClean="0"/>
              <a:t>}</a:t>
            </a:r>
          </a:p>
          <a:p>
            <a:pPr marL="457200" lvl="1" indent="0">
              <a:buNone/>
            </a:pPr>
            <a:r>
              <a:rPr lang="en-US" altLang="ja-JP" b="1" dirty="0" smtClean="0">
                <a:solidFill>
                  <a:srgbClr val="0070C0"/>
                </a:solidFill>
              </a:rPr>
              <a:t>// </a:t>
            </a:r>
            <a:r>
              <a:rPr lang="zh-CN" altLang="en-US" b="1" dirty="0" smtClean="0">
                <a:solidFill>
                  <a:srgbClr val="0070C0"/>
                </a:solidFill>
              </a:rPr>
              <a:t>没有处理事件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b="1" dirty="0" smtClean="0"/>
              <a:t>return 0; </a:t>
            </a:r>
          </a:p>
          <a:p>
            <a:pPr marL="0" indent="0">
              <a:buNone/>
            </a:pPr>
            <a:r>
              <a:rPr lang="en-US" altLang="zh-CN" b="1" dirty="0" smtClean="0"/>
              <a:t>}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0353112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主程序相关代码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 err="1" smtClean="0"/>
              <a:t>SDL_StartTextInput</a:t>
            </a:r>
            <a:r>
              <a:rPr lang="en-US" altLang="zh-CN" sz="2400" b="1" dirty="0" smtClean="0"/>
              <a:t>();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 // 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处理文本输入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400" b="1" dirty="0"/>
              <a:t>while ( 1 ) </a:t>
            </a:r>
            <a:r>
              <a:rPr lang="en-US" altLang="zh-CN" sz="2400" b="1" dirty="0" smtClean="0"/>
              <a:t> {</a:t>
            </a:r>
            <a:endParaRPr lang="en-US" altLang="zh-CN" sz="2400" b="1" dirty="0"/>
          </a:p>
          <a:p>
            <a:pPr marL="400050" lvl="1" indent="0">
              <a:buNone/>
            </a:pPr>
            <a:r>
              <a:rPr lang="en-US" altLang="zh-CN" sz="2400" b="1" dirty="0" err="1"/>
              <a:t>SDL_Event</a:t>
            </a:r>
            <a:r>
              <a:rPr lang="en-US" altLang="zh-CN" sz="2400" b="1" dirty="0"/>
              <a:t> e;</a:t>
            </a:r>
          </a:p>
          <a:p>
            <a:pPr marL="400050" lvl="1" indent="0">
              <a:buNone/>
            </a:pPr>
            <a:r>
              <a:rPr lang="en-US" altLang="zh-CN" sz="2400" b="1" dirty="0"/>
              <a:t>if (</a:t>
            </a:r>
            <a:r>
              <a:rPr lang="en-US" altLang="zh-CN" sz="2400" b="1" dirty="0" err="1"/>
              <a:t>SDL_PollEvent</a:t>
            </a:r>
            <a:r>
              <a:rPr lang="en-US" altLang="zh-CN" sz="2400" b="1" dirty="0"/>
              <a:t>(&amp;e)) {</a:t>
            </a:r>
          </a:p>
          <a:p>
            <a:pPr marL="800100" lvl="2" indent="0">
              <a:buNone/>
            </a:pPr>
            <a:r>
              <a:rPr lang="en-US" altLang="zh-CN" b="1" dirty="0"/>
              <a:t>if </a:t>
            </a:r>
            <a:r>
              <a:rPr lang="en-US" altLang="zh-CN" b="1" dirty="0" smtClean="0"/>
              <a:t>( </a:t>
            </a:r>
            <a:r>
              <a:rPr lang="en-US" altLang="zh-CN" b="1" dirty="0" err="1" smtClean="0"/>
              <a:t>e.type</a:t>
            </a:r>
            <a:r>
              <a:rPr lang="en-US" altLang="zh-CN" b="1" dirty="0" smtClean="0"/>
              <a:t> </a:t>
            </a:r>
            <a:r>
              <a:rPr lang="en-US" altLang="zh-CN" b="1" dirty="0"/>
              <a:t>== SDL_QUIT </a:t>
            </a:r>
            <a:r>
              <a:rPr lang="en-US" altLang="zh-CN" b="1" dirty="0" smtClean="0"/>
              <a:t> ) </a:t>
            </a:r>
            <a:r>
              <a:rPr lang="en-US" altLang="zh-CN" b="1" dirty="0"/>
              <a:t>{</a:t>
            </a:r>
          </a:p>
          <a:p>
            <a:pPr marL="800100" lvl="2" indent="0">
              <a:buNone/>
            </a:pPr>
            <a:r>
              <a:rPr lang="en-US" altLang="zh-CN" b="1" dirty="0" smtClean="0"/>
              <a:t>break</a:t>
            </a:r>
            <a:r>
              <a:rPr lang="en-US" altLang="zh-CN" b="1" dirty="0"/>
              <a:t>; </a:t>
            </a:r>
            <a:r>
              <a:rPr lang="en-US" altLang="zh-CN" b="1" dirty="0">
                <a:solidFill>
                  <a:srgbClr val="0070C0"/>
                </a:solidFill>
              </a:rPr>
              <a:t>// </a:t>
            </a:r>
            <a:r>
              <a:rPr lang="zh-CN" altLang="en-US" b="1" dirty="0" smtClean="0">
                <a:solidFill>
                  <a:srgbClr val="0070C0"/>
                </a:solidFill>
              </a:rPr>
              <a:t>终止应用程序</a:t>
            </a:r>
            <a:endParaRPr lang="en-US" altLang="zh-CN" b="1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sz="2400" b="1" dirty="0" smtClean="0"/>
              <a:t>}</a:t>
            </a:r>
            <a:endParaRPr lang="en-US" altLang="zh-CN" sz="2400" b="1" dirty="0"/>
          </a:p>
          <a:p>
            <a:pPr marL="400050" lvl="1" indent="0">
              <a:buNone/>
            </a:pPr>
            <a:r>
              <a:rPr lang="en-US" altLang="zh-CN" sz="2400" b="1" dirty="0"/>
              <a:t>if( </a:t>
            </a:r>
            <a:r>
              <a:rPr lang="en-US" altLang="zh-CN" sz="2400" b="1" dirty="0" err="1"/>
              <a:t>handleEvent</a:t>
            </a:r>
            <a:r>
              <a:rPr lang="en-US" altLang="zh-CN" sz="2400" b="1" dirty="0"/>
              <a:t>( &amp;e ) )</a:t>
            </a:r>
          </a:p>
          <a:p>
            <a:pPr marL="800100" lvl="2" indent="0">
              <a:buNone/>
            </a:pPr>
            <a:r>
              <a:rPr lang="en-US" altLang="zh-CN" b="1" dirty="0" smtClean="0"/>
              <a:t>display</a:t>
            </a:r>
            <a:r>
              <a:rPr lang="en-US" altLang="zh-CN" b="1" dirty="0"/>
              <a:t>();</a:t>
            </a:r>
          </a:p>
          <a:p>
            <a:pPr marL="400050" lvl="1" indent="0">
              <a:buNone/>
            </a:pPr>
            <a:r>
              <a:rPr lang="en-US" altLang="zh-CN" sz="2400" b="1" dirty="0"/>
              <a:t>}</a:t>
            </a:r>
          </a:p>
          <a:p>
            <a:pPr marL="400050" lvl="1" indent="0">
              <a:buNone/>
            </a:pPr>
            <a:r>
              <a:rPr lang="en-US" altLang="zh-CN" sz="2400" b="1" dirty="0" err="1"/>
              <a:t>SDL_Delay</a:t>
            </a:r>
            <a:r>
              <a:rPr lang="en-US" altLang="zh-CN" sz="2400" b="1" dirty="0"/>
              <a:t>(5);</a:t>
            </a:r>
            <a:r>
              <a:rPr lang="en-US" altLang="zh-CN" sz="2400" b="1" dirty="0">
                <a:solidFill>
                  <a:srgbClr val="0070C0"/>
                </a:solidFill>
              </a:rPr>
              <a:t> // don't take all the </a:t>
            </a:r>
            <a:r>
              <a:rPr lang="en-US" altLang="zh-CN" sz="2400" b="1" dirty="0" err="1">
                <a:solidFill>
                  <a:srgbClr val="0070C0"/>
                </a:solidFill>
              </a:rPr>
              <a:t>cpu</a:t>
            </a:r>
            <a:r>
              <a:rPr lang="en-US" altLang="zh-CN" sz="2400" b="1" dirty="0">
                <a:solidFill>
                  <a:srgbClr val="0070C0"/>
                </a:solidFill>
              </a:rPr>
              <a:t> time</a:t>
            </a:r>
          </a:p>
          <a:p>
            <a:pPr marL="0" indent="0">
              <a:buNone/>
            </a:pPr>
            <a:r>
              <a:rPr lang="en-US" altLang="zh-CN" sz="2400" b="1" dirty="0"/>
              <a:t>}</a:t>
            </a:r>
          </a:p>
          <a:p>
            <a:pPr marL="0" indent="0">
              <a:buNone/>
            </a:pPr>
            <a:r>
              <a:rPr lang="en-US" altLang="zh-CN" sz="2400" b="1" dirty="0" err="1"/>
              <a:t>SDL_StopTextInput</a:t>
            </a:r>
            <a:r>
              <a:rPr lang="en-US" altLang="zh-CN" sz="2400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78640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SDL2 </a:t>
            </a:r>
            <a:r>
              <a:rPr lang="zh-CN" altLang="en-US" dirty="0"/>
              <a:t>配置（</a:t>
            </a:r>
            <a:r>
              <a:rPr lang="en-US" altLang="zh-CN" dirty="0">
                <a:solidFill>
                  <a:srgbClr val="FF0000"/>
                </a:solidFill>
              </a:rPr>
              <a:t>windows + visual studio</a:t>
            </a:r>
            <a:r>
              <a:rPr lang="zh-CN" altLang="en-US" dirty="0"/>
              <a:t>）</a:t>
            </a:r>
            <a:endParaRPr lang="zh-CN" altLang="en-US" sz="7200" dirty="0">
              <a:solidFill>
                <a:srgbClr val="FFC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开发包</a:t>
            </a:r>
            <a:r>
              <a:rPr lang="zh-CN" altLang="en-US" dirty="0" smtClean="0"/>
              <a:t>下载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SDL2</a:t>
            </a:r>
            <a:r>
              <a:rPr lang="zh-CN" altLang="en-US" dirty="0" smtClean="0"/>
              <a:t>基本开发包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图像处理包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True type</a:t>
            </a:r>
            <a:r>
              <a:rPr lang="zh-CN" altLang="en-US" dirty="0" smtClean="0"/>
              <a:t>字体包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声音合成包</a:t>
            </a:r>
            <a:endParaRPr lang="en-US" altLang="zh-CN" dirty="0" smtClean="0"/>
          </a:p>
          <a:p>
            <a:r>
              <a:rPr lang="zh-CN" altLang="en-US" dirty="0" smtClean="0"/>
              <a:t>工程创建和设置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808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void display()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void display()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457200" lvl="1" indent="0">
              <a:buNone/>
            </a:pPr>
            <a:r>
              <a:rPr lang="en-US" altLang="zh-CN" dirty="0" err="1" smtClean="0"/>
              <a:t>SDL_SetRenderDrawColor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gMainRenderer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gBackgroundColor.r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gBackgroundColor.g</a:t>
            </a:r>
            <a:r>
              <a:rPr lang="en-US" altLang="zh-CN" dirty="0" smtClean="0"/>
              <a:t>,</a:t>
            </a:r>
          </a:p>
          <a:p>
            <a:pPr marL="457200" lvl="1" indent="0">
              <a:buNone/>
            </a:pPr>
            <a:r>
              <a:rPr lang="en-US" altLang="zh-CN" dirty="0" err="1" smtClean="0"/>
              <a:t>gBackgroundColor.b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gBackgroundColor.a</a:t>
            </a:r>
            <a:r>
              <a:rPr lang="en-US" altLang="zh-CN" dirty="0" smtClean="0"/>
              <a:t>);</a:t>
            </a:r>
          </a:p>
          <a:p>
            <a:pPr marL="457200" lvl="1" indent="0">
              <a:buNone/>
            </a:pPr>
            <a:r>
              <a:rPr lang="en-US" altLang="zh-CN" dirty="0" err="1" smtClean="0"/>
              <a:t>SDL_RenderClear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gMainRenderer</a:t>
            </a:r>
            <a:r>
              <a:rPr lang="en-US" altLang="zh-CN" dirty="0" smtClean="0"/>
              <a:t>);</a:t>
            </a:r>
          </a:p>
          <a:p>
            <a:pPr marL="457200" lvl="1" indent="0">
              <a:buNone/>
            </a:pPr>
            <a:r>
              <a:rPr lang="en-US" altLang="zh-CN" dirty="0" smtClean="0"/>
              <a:t>{	</a:t>
            </a:r>
            <a:r>
              <a:rPr lang="en-US" altLang="zh-CN" dirty="0" smtClean="0">
                <a:solidFill>
                  <a:srgbClr val="0070C0"/>
                </a:solidFill>
              </a:rPr>
              <a:t>// </a:t>
            </a:r>
            <a:r>
              <a:rPr lang="zh-CN" altLang="en-US" dirty="0" smtClean="0">
                <a:solidFill>
                  <a:srgbClr val="0070C0"/>
                </a:solidFill>
              </a:rPr>
              <a:t>显示变量</a:t>
            </a:r>
            <a:r>
              <a:rPr lang="en-US" altLang="zh-CN" dirty="0" err="1" smtClean="0">
                <a:solidFill>
                  <a:srgbClr val="0070C0"/>
                </a:solidFill>
              </a:rPr>
              <a:t>uistate</a:t>
            </a:r>
            <a:r>
              <a:rPr lang="zh-CN" altLang="en-US" dirty="0" smtClean="0">
                <a:solidFill>
                  <a:srgbClr val="0070C0"/>
                </a:solidFill>
              </a:rPr>
              <a:t>中的内容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r>
              <a:rPr lang="en-US" altLang="zh-CN" dirty="0" smtClean="0"/>
              <a:t>char </a:t>
            </a:r>
            <a:r>
              <a:rPr lang="en-US" altLang="zh-CN" dirty="0" err="1" smtClean="0"/>
              <a:t>fontfile</a:t>
            </a:r>
            <a:r>
              <a:rPr lang="en-US" altLang="zh-CN" dirty="0" smtClean="0"/>
              <a:t>[]="../Media/default/FreeSerif.ttf";</a:t>
            </a:r>
          </a:p>
          <a:p>
            <a:pPr marL="914400" lvl="2" indent="0">
              <a:buNone/>
            </a:pPr>
            <a:r>
              <a:rPr lang="en-US" altLang="zh-CN" dirty="0" err="1" smtClean="0"/>
              <a:t>SDL_Color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textcolor</a:t>
            </a:r>
            <a:r>
              <a:rPr lang="en-US" altLang="zh-CN" dirty="0" smtClean="0"/>
              <a:t> = { 255, 255, 255, 255 };</a:t>
            </a:r>
          </a:p>
          <a:p>
            <a:pPr marL="914400" lvl="2" indent="0">
              <a:buNone/>
            </a:pPr>
            <a:r>
              <a:rPr lang="en-US" altLang="zh-CN" dirty="0" smtClean="0"/>
              <a:t>char </a:t>
            </a:r>
            <a:r>
              <a:rPr lang="en-US" altLang="zh-CN" dirty="0" err="1" smtClean="0"/>
              <a:t>infotext</a:t>
            </a:r>
            <a:r>
              <a:rPr lang="en-US" altLang="zh-CN" dirty="0" smtClean="0"/>
              <a:t>[256], </a:t>
            </a:r>
            <a:r>
              <a:rPr lang="en-US" altLang="zh-CN" dirty="0" err="1" smtClean="0"/>
              <a:t>modname</a:t>
            </a:r>
            <a:r>
              <a:rPr lang="en-US" altLang="zh-CN" dirty="0" smtClean="0"/>
              <a:t>[32];</a:t>
            </a:r>
          </a:p>
          <a:p>
            <a:pPr marL="914400" lvl="2" indent="0">
              <a:buNone/>
            </a:pPr>
            <a:r>
              <a:rPr lang="fr-FR" altLang="zh-CN" dirty="0" smtClean="0"/>
              <a:t>int fontsize = 30, x, y;</a:t>
            </a:r>
          </a:p>
          <a:p>
            <a:pPr marL="914400" lvl="2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// </a:t>
            </a:r>
            <a:r>
              <a:rPr lang="zh-CN" altLang="en-US" dirty="0" smtClean="0">
                <a:solidFill>
                  <a:srgbClr val="0070C0"/>
                </a:solidFill>
              </a:rPr>
              <a:t>打印键盘信息</a:t>
            </a:r>
          </a:p>
          <a:p>
            <a:pPr marL="914400" lvl="2" indent="0">
              <a:buNone/>
            </a:pPr>
            <a:r>
              <a:rPr lang="en-US" altLang="zh-CN" dirty="0" smtClean="0"/>
              <a:t>drawstring("Key press state:", x = 10, y=10, </a:t>
            </a:r>
            <a:r>
              <a:rPr lang="en-US" altLang="zh-CN" dirty="0" err="1" smtClean="0"/>
              <a:t>fontfile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fontsize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textcolor</a:t>
            </a:r>
            <a:r>
              <a:rPr lang="en-US" altLang="zh-CN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801438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void display()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altLang="zh-CN" dirty="0" err="1" smtClean="0"/>
              <a:t>textcolor.r</a:t>
            </a:r>
            <a:r>
              <a:rPr lang="en-US" altLang="zh-CN" dirty="0" smtClean="0"/>
              <a:t> = 0;</a:t>
            </a:r>
          </a:p>
          <a:p>
            <a:pPr marL="114300" indent="0">
              <a:buNone/>
            </a:pPr>
            <a:r>
              <a:rPr lang="en-US" altLang="zh-CN" dirty="0" err="1" smtClean="0"/>
              <a:t>sprintf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infotext</a:t>
            </a:r>
            <a:r>
              <a:rPr lang="en-US" altLang="zh-CN" dirty="0" smtClean="0"/>
              <a:t>, "</a:t>
            </a:r>
            <a:r>
              <a:rPr lang="en-US" altLang="zh-CN" dirty="0" err="1" smtClean="0"/>
              <a:t>keypressed</a:t>
            </a:r>
            <a:r>
              <a:rPr lang="en-US" altLang="zh-CN" dirty="0" smtClean="0"/>
              <a:t> = %c", </a:t>
            </a:r>
            <a:r>
              <a:rPr lang="en-US" altLang="zh-CN" dirty="0" err="1" smtClean="0"/>
              <a:t>uistate.keypressed</a:t>
            </a:r>
            <a:r>
              <a:rPr lang="en-US" altLang="zh-CN" dirty="0" smtClean="0"/>
              <a:t>);</a:t>
            </a:r>
          </a:p>
          <a:p>
            <a:pPr marL="114300" indent="0">
              <a:buNone/>
            </a:pPr>
            <a:r>
              <a:rPr lang="en-US" altLang="zh-CN" dirty="0" smtClean="0"/>
              <a:t>drawstring(</a:t>
            </a:r>
            <a:r>
              <a:rPr lang="en-US" altLang="zh-CN" dirty="0" err="1" smtClean="0"/>
              <a:t>infotext</a:t>
            </a:r>
            <a:r>
              <a:rPr lang="en-US" altLang="zh-CN" dirty="0" smtClean="0"/>
              <a:t>, x+=20, y+=</a:t>
            </a:r>
            <a:r>
              <a:rPr lang="en-US" altLang="zh-CN" dirty="0" err="1" smtClean="0"/>
              <a:t>fontsize</a:t>
            </a:r>
            <a:r>
              <a:rPr lang="en-US" altLang="zh-CN" dirty="0" smtClean="0"/>
              <a:t>, </a:t>
            </a:r>
          </a:p>
          <a:p>
            <a:pPr marL="11430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fontfile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fontsize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textcolor</a:t>
            </a:r>
            <a:r>
              <a:rPr lang="en-US" altLang="zh-CN" dirty="0" smtClean="0"/>
              <a:t>);</a:t>
            </a:r>
          </a:p>
          <a:p>
            <a:pPr marL="114300" indent="0">
              <a:buNone/>
            </a:pPr>
            <a:r>
              <a:rPr lang="en-US" altLang="zh-CN" dirty="0" err="1" smtClean="0"/>
              <a:t>sprintf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infotext</a:t>
            </a:r>
            <a:r>
              <a:rPr lang="en-US" altLang="zh-CN" dirty="0" smtClean="0"/>
              <a:t>, "key mod = %s", </a:t>
            </a:r>
            <a:r>
              <a:rPr lang="en-US" altLang="zh-CN" dirty="0" err="1" smtClean="0"/>
              <a:t>getKeyModName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modname,uistate.keymod</a:t>
            </a:r>
            <a:r>
              <a:rPr lang="en-US" altLang="zh-CN" dirty="0" smtClean="0"/>
              <a:t>));</a:t>
            </a:r>
          </a:p>
          <a:p>
            <a:pPr marL="114300" indent="0">
              <a:buNone/>
            </a:pPr>
            <a:r>
              <a:rPr lang="en-US" altLang="zh-CN" dirty="0" smtClean="0"/>
              <a:t>drawstring(</a:t>
            </a:r>
            <a:r>
              <a:rPr lang="en-US" altLang="zh-CN" dirty="0" err="1" smtClean="0"/>
              <a:t>infotext</a:t>
            </a:r>
            <a:r>
              <a:rPr lang="en-US" altLang="zh-CN" dirty="0" smtClean="0"/>
              <a:t>, x, y+=</a:t>
            </a:r>
            <a:r>
              <a:rPr lang="en-US" altLang="zh-CN" dirty="0" err="1" smtClean="0"/>
              <a:t>fontsize</a:t>
            </a:r>
            <a:r>
              <a:rPr lang="en-US" altLang="zh-CN" dirty="0" smtClean="0"/>
              <a:t>, </a:t>
            </a:r>
          </a:p>
          <a:p>
            <a:pPr marL="11430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fontfile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fontsize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textcolor</a:t>
            </a:r>
            <a:r>
              <a:rPr lang="en-US" altLang="zh-CN" dirty="0" smtClean="0"/>
              <a:t>);</a:t>
            </a:r>
          </a:p>
          <a:p>
            <a:pPr marL="114300" indent="0">
              <a:buNone/>
            </a:pPr>
            <a:r>
              <a:rPr lang="en-US" altLang="zh-CN" dirty="0" err="1" smtClean="0"/>
              <a:t>sprintf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infotext</a:t>
            </a:r>
            <a:r>
              <a:rPr lang="en-US" altLang="zh-CN" dirty="0" smtClean="0"/>
              <a:t>, "key char = %c", </a:t>
            </a:r>
            <a:r>
              <a:rPr lang="en-US" altLang="zh-CN" dirty="0" err="1" smtClean="0"/>
              <a:t>uistate.keychar</a:t>
            </a:r>
            <a:r>
              <a:rPr lang="en-US" altLang="zh-CN" dirty="0" smtClean="0"/>
              <a:t>);</a:t>
            </a:r>
          </a:p>
          <a:p>
            <a:pPr marL="114300" indent="0">
              <a:buNone/>
            </a:pPr>
            <a:r>
              <a:rPr lang="en-US" altLang="zh-CN" dirty="0" smtClean="0"/>
              <a:t>drawstring(</a:t>
            </a:r>
            <a:r>
              <a:rPr lang="en-US" altLang="zh-CN" dirty="0" err="1" smtClean="0"/>
              <a:t>infotext</a:t>
            </a:r>
            <a:r>
              <a:rPr lang="en-US" altLang="zh-CN" dirty="0" smtClean="0"/>
              <a:t>, x, y+=</a:t>
            </a:r>
            <a:r>
              <a:rPr lang="en-US" altLang="zh-CN" dirty="0" err="1" smtClean="0"/>
              <a:t>fontsize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fontfile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fontsize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textcolor</a:t>
            </a:r>
            <a:r>
              <a:rPr lang="en-US" altLang="zh-CN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602003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void display()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// </a:t>
            </a:r>
            <a:r>
              <a:rPr lang="zh-CN" altLang="en-US" dirty="0" smtClean="0">
                <a:solidFill>
                  <a:srgbClr val="0070C0"/>
                </a:solidFill>
              </a:rPr>
              <a:t>打印鼠标信息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114300" indent="0">
              <a:buNone/>
            </a:pPr>
            <a:r>
              <a:rPr lang="en-US" altLang="zh-CN" dirty="0" err="1" smtClean="0"/>
              <a:t>sprintf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infotext</a:t>
            </a:r>
            <a:r>
              <a:rPr lang="en-US" altLang="zh-CN" dirty="0" smtClean="0"/>
              <a:t>, "mouse x = %d, y = %d",</a:t>
            </a:r>
          </a:p>
          <a:p>
            <a:pPr marL="11430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uistate.mousex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uistate.mousey</a:t>
            </a:r>
            <a:r>
              <a:rPr lang="en-US" altLang="zh-CN" dirty="0" smtClean="0"/>
              <a:t>);</a:t>
            </a:r>
          </a:p>
          <a:p>
            <a:pPr marL="114300" indent="0">
              <a:buNone/>
            </a:pPr>
            <a:r>
              <a:rPr lang="en-US" altLang="zh-CN" dirty="0" smtClean="0"/>
              <a:t>drawstring(</a:t>
            </a:r>
            <a:r>
              <a:rPr lang="en-US" altLang="zh-CN" dirty="0" err="1" smtClean="0"/>
              <a:t>infotext</a:t>
            </a:r>
            <a:r>
              <a:rPr lang="en-US" altLang="zh-CN" dirty="0" smtClean="0"/>
              <a:t>, x, y+=</a:t>
            </a:r>
            <a:r>
              <a:rPr lang="en-US" altLang="zh-CN" dirty="0" err="1" smtClean="0"/>
              <a:t>fontsize</a:t>
            </a:r>
            <a:r>
              <a:rPr lang="en-US" altLang="zh-CN" dirty="0" smtClean="0"/>
              <a:t>*2, </a:t>
            </a:r>
          </a:p>
          <a:p>
            <a:pPr marL="11430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fontfile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fontsize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textcolor</a:t>
            </a:r>
            <a:r>
              <a:rPr lang="en-US" altLang="zh-CN" dirty="0" smtClean="0"/>
              <a:t>);</a:t>
            </a:r>
          </a:p>
          <a:p>
            <a:pPr marL="114300" indent="0">
              <a:buNone/>
            </a:pPr>
            <a:r>
              <a:rPr lang="en-US" altLang="zh-CN" dirty="0" err="1" smtClean="0"/>
              <a:t>sprintf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infotext</a:t>
            </a:r>
            <a:r>
              <a:rPr lang="en-US" altLang="zh-CN" dirty="0" smtClean="0"/>
              <a:t>, "button down = %s", </a:t>
            </a:r>
          </a:p>
          <a:p>
            <a:pPr marL="11430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uistate.mousedown</a:t>
            </a:r>
            <a:r>
              <a:rPr lang="en-US" altLang="zh-CN" dirty="0" smtClean="0"/>
              <a:t> ? "yes" : "no");</a:t>
            </a:r>
          </a:p>
          <a:p>
            <a:pPr marL="114300" indent="0">
              <a:buNone/>
            </a:pPr>
            <a:r>
              <a:rPr lang="en-US" altLang="zh-CN" dirty="0" smtClean="0"/>
              <a:t>drawstring(</a:t>
            </a:r>
            <a:r>
              <a:rPr lang="en-US" altLang="zh-CN" dirty="0" err="1" smtClean="0"/>
              <a:t>infotext</a:t>
            </a:r>
            <a:r>
              <a:rPr lang="en-US" altLang="zh-CN" dirty="0" smtClean="0"/>
              <a:t>, x, y+=</a:t>
            </a:r>
            <a:r>
              <a:rPr lang="en-US" altLang="zh-CN" dirty="0" err="1" smtClean="0"/>
              <a:t>fontsize</a:t>
            </a:r>
            <a:r>
              <a:rPr lang="en-US" altLang="zh-CN" dirty="0" smtClean="0"/>
              <a:t>,</a:t>
            </a:r>
          </a:p>
          <a:p>
            <a:pPr marL="11430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fontfile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fontsize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textcolor</a:t>
            </a:r>
            <a:r>
              <a:rPr lang="en-US" altLang="zh-CN" dirty="0" smtClean="0"/>
              <a:t>);</a:t>
            </a:r>
          </a:p>
          <a:p>
            <a:pPr marL="11430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// draw a </a:t>
            </a:r>
            <a:r>
              <a:rPr lang="en-US" altLang="zh-CN" dirty="0" err="1" smtClean="0">
                <a:solidFill>
                  <a:srgbClr val="0070C0"/>
                </a:solidFill>
              </a:rPr>
              <a:t>rect</a:t>
            </a:r>
            <a:r>
              <a:rPr lang="en-US" altLang="zh-CN" dirty="0" smtClean="0">
                <a:solidFill>
                  <a:srgbClr val="0070C0"/>
                </a:solidFill>
              </a:rPr>
              <a:t> around the mouse</a:t>
            </a:r>
          </a:p>
          <a:p>
            <a:pPr marL="114300" indent="0">
              <a:buNone/>
            </a:pPr>
            <a:r>
              <a:rPr lang="en-US" altLang="zh-CN" dirty="0" err="1" smtClean="0"/>
              <a:t>drawrect</a:t>
            </a:r>
            <a:r>
              <a:rPr lang="en-US" altLang="zh-CN" dirty="0" smtClean="0"/>
              <a:t>(uistate.mousex-20, uistate.mousey-20, 40,40, </a:t>
            </a:r>
          </a:p>
          <a:p>
            <a:pPr marL="11430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uistate.mousedown</a:t>
            </a:r>
            <a:r>
              <a:rPr lang="en-US" altLang="zh-CN" dirty="0" smtClean="0"/>
              <a:t> ? 0xFF00FF : 0xFFFF);</a:t>
            </a:r>
          </a:p>
        </p:txBody>
      </p:sp>
    </p:spTree>
    <p:extLst>
      <p:ext uri="{BB962C8B-B14F-4D97-AF65-F5344CB8AC3E}">
        <p14:creationId xmlns:p14="http://schemas.microsoft.com/office/powerpoint/2010/main" val="33770268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void display()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altLang="zh-CN" sz="2400" dirty="0"/>
              <a:t>}</a:t>
            </a:r>
          </a:p>
          <a:p>
            <a:pPr marL="400050" lvl="1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// present the result</a:t>
            </a:r>
          </a:p>
          <a:p>
            <a:pPr marL="400050" lvl="1" indent="0">
              <a:buNone/>
            </a:pPr>
            <a:r>
              <a:rPr lang="en-US" altLang="zh-CN" sz="2400" dirty="0" err="1"/>
              <a:t>SDL_RenderPresent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gMainRenderer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5856" y="4869160"/>
            <a:ext cx="231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演示例程：</a:t>
            </a:r>
            <a:r>
              <a:rPr lang="en-US" altLang="zh-CN" dirty="0" smtClean="0">
                <a:solidFill>
                  <a:srgbClr val="0070C0"/>
                </a:solidFill>
              </a:rPr>
              <a:t>MouseKey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1048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SDL</a:t>
            </a:r>
            <a:r>
              <a:rPr lang="zh-CN" altLang="en-US" dirty="0" smtClean="0"/>
              <a:t>几何作图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例程：</a:t>
            </a:r>
            <a:r>
              <a:rPr lang="en-US" altLang="zh-CN" dirty="0" err="1" smtClean="0">
                <a:solidFill>
                  <a:srgbClr val="0070C0"/>
                </a:solidFill>
              </a:rPr>
              <a:t>DrawGeometry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63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SDL </a:t>
            </a:r>
            <a:r>
              <a:rPr lang="zh-CN" altLang="en-US" dirty="0" smtClean="0"/>
              <a:t>基本作图函数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>
                <a:hlinkClick r:id="rId2"/>
              </a:rPr>
              <a:t>SDL_RenderDrawLine</a:t>
            </a:r>
            <a:endParaRPr lang="en-US" altLang="zh-CN" dirty="0"/>
          </a:p>
          <a:p>
            <a:r>
              <a:rPr lang="en-US" altLang="zh-CN" dirty="0" err="1">
                <a:hlinkClick r:id="rId3"/>
              </a:rPr>
              <a:t>SDL_RenderDrawLines</a:t>
            </a:r>
            <a:endParaRPr lang="en-US" altLang="zh-CN" dirty="0"/>
          </a:p>
          <a:p>
            <a:r>
              <a:rPr lang="en-US" altLang="zh-CN" dirty="0" err="1">
                <a:hlinkClick r:id="rId4"/>
              </a:rPr>
              <a:t>SDL_RenderDrawPoint</a:t>
            </a:r>
            <a:endParaRPr lang="en-US" altLang="zh-CN" dirty="0"/>
          </a:p>
          <a:p>
            <a:r>
              <a:rPr lang="en-US" altLang="zh-CN" dirty="0" err="1">
                <a:hlinkClick r:id="rId5"/>
              </a:rPr>
              <a:t>SDL_RenderDrawPoints</a:t>
            </a:r>
            <a:endParaRPr lang="en-US" altLang="zh-CN" dirty="0"/>
          </a:p>
          <a:p>
            <a:r>
              <a:rPr lang="en-US" altLang="zh-CN" dirty="0" err="1">
                <a:hlinkClick r:id="rId6"/>
              </a:rPr>
              <a:t>SDL_RenderDrawRect</a:t>
            </a:r>
            <a:endParaRPr lang="en-US" altLang="zh-CN" dirty="0"/>
          </a:p>
          <a:p>
            <a:r>
              <a:rPr lang="en-US" altLang="zh-CN" dirty="0" err="1">
                <a:hlinkClick r:id="rId7"/>
              </a:rPr>
              <a:t>SDL_RenderDrawRects</a:t>
            </a:r>
            <a:endParaRPr lang="en-US" altLang="zh-CN" dirty="0"/>
          </a:p>
          <a:p>
            <a:r>
              <a:rPr lang="en-US" altLang="zh-CN" dirty="0" err="1">
                <a:hlinkClick r:id="rId8"/>
              </a:rPr>
              <a:t>SDL_RenderFillRect</a:t>
            </a:r>
            <a:endParaRPr lang="en-US" altLang="zh-CN" dirty="0"/>
          </a:p>
          <a:p>
            <a:r>
              <a:rPr lang="en-US" altLang="zh-CN" dirty="0" err="1">
                <a:hlinkClick r:id="rId9"/>
              </a:rPr>
              <a:t>SDL_RenderFillRects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3455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SDL_RenderDrawLine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0070C0"/>
                </a:solidFill>
              </a:rPr>
              <a:t>绘制一折线段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SDL_RenderDrawLine</a:t>
            </a:r>
            <a:r>
              <a:rPr lang="en-US" altLang="zh-CN" dirty="0" smtClean="0"/>
              <a:t>(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SDL_Renderer</a:t>
            </a:r>
            <a:r>
              <a:rPr lang="en-US" altLang="zh-CN" dirty="0"/>
              <a:t>* renderer,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x1, </a:t>
            </a:r>
            <a:r>
              <a:rPr lang="en-US" altLang="zh-CN" dirty="0" err="1"/>
              <a:t>int</a:t>
            </a:r>
            <a:r>
              <a:rPr lang="en-US" altLang="zh-CN" dirty="0"/>
              <a:t> y1, </a:t>
            </a:r>
            <a:r>
              <a:rPr lang="en-US" altLang="zh-CN" dirty="0" err="1"/>
              <a:t>int</a:t>
            </a:r>
            <a:r>
              <a:rPr lang="en-US" altLang="zh-CN" dirty="0"/>
              <a:t> x2, </a:t>
            </a:r>
            <a:r>
              <a:rPr lang="en-US" altLang="zh-CN" dirty="0" err="1"/>
              <a:t>int</a:t>
            </a:r>
            <a:r>
              <a:rPr lang="en-US" altLang="zh-CN" dirty="0"/>
              <a:t> y2)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21407"/>
              </p:ext>
            </p:extLst>
          </p:nvPr>
        </p:nvGraphicFramePr>
        <p:xfrm>
          <a:off x="683568" y="3717032"/>
          <a:ext cx="6696744" cy="2286000"/>
        </p:xfrm>
        <a:graphic>
          <a:graphicData uri="http://schemas.openxmlformats.org/drawingml/2006/table">
            <a:tbl>
              <a:tblPr/>
              <a:tblGrid>
                <a:gridCol w="1660184"/>
                <a:gridCol w="503656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renderer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the rendering context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x1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the x coordinate of the start point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y1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the y coordinate of the start point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x2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the x coordinate of the end point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y2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the y coordinate of the end point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80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SDL_RenderDrawLines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>
                <a:solidFill>
                  <a:srgbClr val="0070C0"/>
                </a:solidFill>
              </a:rPr>
              <a:t>绘制首尾相接的折线</a:t>
            </a:r>
            <a:r>
              <a:rPr lang="zh-CN" altLang="en-US" dirty="0" smtClean="0">
                <a:solidFill>
                  <a:srgbClr val="0070C0"/>
                </a:solidFill>
              </a:rPr>
              <a:t>段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SDL_RenderDrawLines</a:t>
            </a:r>
            <a:r>
              <a:rPr lang="en-US" altLang="zh-CN" dirty="0" smtClean="0"/>
              <a:t>(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SDL_Renderer</a:t>
            </a:r>
            <a:r>
              <a:rPr lang="en-US" altLang="zh-CN" dirty="0"/>
              <a:t>* renderer,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/>
              <a:t>SDL_Point</a:t>
            </a:r>
            <a:r>
              <a:rPr lang="en-US" altLang="zh-CN" dirty="0"/>
              <a:t>* points, </a:t>
            </a:r>
            <a:r>
              <a:rPr lang="en-US" altLang="zh-CN" dirty="0" err="1"/>
              <a:t>int</a:t>
            </a:r>
            <a:r>
              <a:rPr lang="en-US" altLang="zh-CN" dirty="0"/>
              <a:t> count)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061345"/>
              </p:ext>
            </p:extLst>
          </p:nvPr>
        </p:nvGraphicFramePr>
        <p:xfrm>
          <a:off x="683568" y="3861048"/>
          <a:ext cx="6120680" cy="2103120"/>
        </p:xfrm>
        <a:graphic>
          <a:graphicData uri="http://schemas.openxmlformats.org/drawingml/2006/table">
            <a:tbl>
              <a:tblPr/>
              <a:tblGrid>
                <a:gridCol w="1368152"/>
                <a:gridCol w="4752528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renderer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the rendering context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points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an array of </a:t>
                      </a:r>
                      <a:r>
                        <a:rPr lang="en-US" sz="2400" u="none" strike="noStrike">
                          <a:solidFill>
                            <a:srgbClr val="800080"/>
                          </a:solidFill>
                          <a:effectLst/>
                          <a:hlinkClick r:id="rId2"/>
                        </a:rPr>
                        <a:t>SDL_Point</a:t>
                      </a:r>
                      <a:r>
                        <a:rPr lang="en-US" sz="2400">
                          <a:effectLst/>
                        </a:rPr>
                        <a:t> structures representing points along the lines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count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the number of points, drawing count-1 lines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6979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SDL_RenderDrawPoint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0070C0"/>
                </a:solidFill>
              </a:rPr>
              <a:t>绘制一个点（像素）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altLang="zh-CN" dirty="0" smtClean="0"/>
              <a:t>int </a:t>
            </a:r>
            <a:r>
              <a:rPr lang="da-DK" altLang="zh-CN" dirty="0"/>
              <a:t>SDL_RenderDrawPoint</a:t>
            </a:r>
            <a:r>
              <a:rPr lang="da-DK" altLang="zh-CN" dirty="0" smtClean="0"/>
              <a:t>(</a:t>
            </a:r>
          </a:p>
          <a:p>
            <a:pPr marL="0" indent="0">
              <a:buNone/>
            </a:pPr>
            <a:r>
              <a:rPr lang="da-DK" altLang="zh-CN" dirty="0"/>
              <a:t>	</a:t>
            </a:r>
            <a:r>
              <a:rPr lang="da-DK" altLang="zh-CN" dirty="0" smtClean="0"/>
              <a:t>SDL_Renderer</a:t>
            </a:r>
            <a:r>
              <a:rPr lang="da-DK" altLang="zh-CN" dirty="0"/>
              <a:t>* renderer, int x, int </a:t>
            </a:r>
            <a:r>
              <a:rPr lang="da-DK" altLang="zh-CN" dirty="0" smtClean="0"/>
              <a:t>y</a:t>
            </a:r>
          </a:p>
          <a:p>
            <a:pPr marL="0" indent="0">
              <a:buNone/>
            </a:pPr>
            <a:r>
              <a:rPr lang="da-DK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472921"/>
              </p:ext>
            </p:extLst>
          </p:nvPr>
        </p:nvGraphicFramePr>
        <p:xfrm>
          <a:off x="611560" y="3501008"/>
          <a:ext cx="6336704" cy="1554480"/>
        </p:xfrm>
        <a:graphic>
          <a:graphicData uri="http://schemas.openxmlformats.org/drawingml/2006/table">
            <a:tbl>
              <a:tblPr/>
              <a:tblGrid>
                <a:gridCol w="1522512"/>
                <a:gridCol w="4814192"/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renderer</a:t>
                      </a:r>
                      <a:endParaRPr lang="en-US" sz="28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the rendering context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x</a:t>
                      </a:r>
                      <a:endParaRPr lang="en-US" sz="28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the x coordinate of the point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y</a:t>
                      </a:r>
                      <a:endParaRPr lang="en-US" sz="28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the y coordinate of the point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6282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SDL_RenderDrawPoints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0070C0"/>
                </a:solidFill>
              </a:rPr>
              <a:t>绘制一系列点（像素）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altLang="zh-CN" dirty="0" smtClean="0"/>
              <a:t>int SDL_RenderDrawPoints(</a:t>
            </a:r>
          </a:p>
          <a:p>
            <a:pPr marL="0" indent="0">
              <a:buNone/>
            </a:pPr>
            <a:r>
              <a:rPr lang="da-DK" altLang="zh-CN" dirty="0"/>
              <a:t>	</a:t>
            </a:r>
            <a:r>
              <a:rPr lang="da-DK" altLang="zh-CN" dirty="0" smtClean="0"/>
              <a:t>SDL_Renderer</a:t>
            </a:r>
            <a:r>
              <a:rPr lang="da-DK" altLang="zh-CN" dirty="0"/>
              <a:t>* </a:t>
            </a:r>
            <a:r>
              <a:rPr lang="da-DK" altLang="zh-CN" dirty="0" smtClean="0"/>
              <a:t>	renderer,</a:t>
            </a:r>
          </a:p>
          <a:p>
            <a:pPr marL="0" indent="0">
              <a:buNone/>
            </a:pPr>
            <a:r>
              <a:rPr lang="da-DK" altLang="zh-CN" dirty="0"/>
              <a:t>	</a:t>
            </a:r>
            <a:r>
              <a:rPr lang="da-DK" altLang="zh-CN" dirty="0" smtClean="0"/>
              <a:t>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SDL_Point</a:t>
            </a:r>
            <a:r>
              <a:rPr lang="en-US" altLang="zh-CN" dirty="0"/>
              <a:t>* points</a:t>
            </a:r>
            <a:r>
              <a:rPr lang="en-US" altLang="zh-CN" dirty="0" smtClean="0"/>
              <a:t>,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count</a:t>
            </a:r>
            <a:r>
              <a:rPr lang="da-DK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582340"/>
              </p:ext>
            </p:extLst>
          </p:nvPr>
        </p:nvGraphicFramePr>
        <p:xfrm>
          <a:off x="457200" y="4112096"/>
          <a:ext cx="7067128" cy="1981200"/>
        </p:xfrm>
        <a:graphic>
          <a:graphicData uri="http://schemas.openxmlformats.org/drawingml/2006/table">
            <a:tbl>
              <a:tblPr/>
              <a:tblGrid>
                <a:gridCol w="1554796"/>
                <a:gridCol w="5512332"/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 dirty="0">
                          <a:effectLst/>
                        </a:rPr>
                        <a:t>renderer</a:t>
                      </a:r>
                      <a:endParaRPr lang="en-US" sz="2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the rendering context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points</a:t>
                      </a:r>
                      <a:endParaRPr lang="en-US" sz="28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an array of </a:t>
                      </a:r>
                      <a:r>
                        <a:rPr lang="en-US" sz="2800" u="none" strike="noStrike">
                          <a:solidFill>
                            <a:srgbClr val="800080"/>
                          </a:solidFill>
                          <a:effectLst/>
                          <a:hlinkClick r:id="rId2"/>
                        </a:rPr>
                        <a:t>SDL_Point</a:t>
                      </a:r>
                      <a:r>
                        <a:rPr lang="en-US" sz="2800">
                          <a:effectLst/>
                        </a:rPr>
                        <a:t> structures that represent the points to draw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count</a:t>
                      </a:r>
                      <a:endParaRPr lang="en-US" sz="28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the number of points to draw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63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SDL2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）开发包下载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</a:t>
            </a:r>
            <a:r>
              <a:rPr lang="zh-CN" altLang="en-US" dirty="0" smtClean="0"/>
              <a:t>主页</a:t>
            </a:r>
            <a:r>
              <a:rPr lang="en-US" altLang="zh-CN" dirty="0" smtClean="0"/>
              <a:t>(V2.0.5)</a:t>
            </a:r>
            <a:r>
              <a:rPr lang="zh-CN" altLang="en-US" dirty="0" smtClean="0"/>
              <a:t>转载，或者</a:t>
            </a:r>
            <a:r>
              <a:rPr lang="en-US" altLang="zh-CN" dirty="0" smtClean="0"/>
              <a:t>SDL2</a:t>
            </a:r>
            <a:r>
              <a:rPr lang="zh-CN" altLang="en-US" dirty="0" smtClean="0"/>
              <a:t>主页下载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SDL</a:t>
            </a:r>
            <a:r>
              <a:rPr lang="zh-CN" altLang="en-US" dirty="0" smtClean="0"/>
              <a:t>核心</a:t>
            </a:r>
            <a:r>
              <a:rPr lang="zh-CN" altLang="en-US" sz="2400" dirty="0" smtClean="0"/>
              <a:t> </a:t>
            </a:r>
            <a:r>
              <a:rPr lang="en-US" altLang="zh-CN" sz="2000" dirty="0" smtClean="0">
                <a:hlinkClick r:id="rId2"/>
              </a:rPr>
              <a:t>https</a:t>
            </a:r>
            <a:r>
              <a:rPr lang="en-US" altLang="zh-CN" sz="2000" dirty="0">
                <a:hlinkClick r:id="rId2"/>
              </a:rPr>
              <a:t>://</a:t>
            </a:r>
            <a:r>
              <a:rPr lang="en-US" altLang="zh-CN" sz="2000" dirty="0" smtClean="0">
                <a:hlinkClick r:id="rId2"/>
              </a:rPr>
              <a:t>www.libsdl.org/download-2.0.php</a:t>
            </a:r>
            <a:endParaRPr lang="en-US" altLang="zh-CN" sz="2400" dirty="0" smtClean="0"/>
          </a:p>
          <a:p>
            <a:pPr lvl="2"/>
            <a:r>
              <a:rPr lang="en-US" altLang="zh-CN" sz="2000" dirty="0" smtClean="0">
                <a:hlinkClick r:id="rId3"/>
              </a:rPr>
              <a:t>SDL2-devel-2.0.5-VC.zip</a:t>
            </a:r>
            <a:r>
              <a:rPr lang="en-US" altLang="zh-CN" sz="2000" dirty="0" smtClean="0"/>
              <a:t> (Visual C++ 32/64-bit)</a:t>
            </a:r>
          </a:p>
          <a:p>
            <a:pPr lvl="1"/>
            <a:r>
              <a:rPr lang="en-US" altLang="zh-CN" dirty="0" smtClean="0"/>
              <a:t>SDL</a:t>
            </a:r>
            <a:r>
              <a:rPr lang="zh-CN" altLang="en-US" dirty="0" smtClean="0"/>
              <a:t>图像</a:t>
            </a:r>
            <a:r>
              <a:rPr lang="en-US" altLang="zh-CN" dirty="0"/>
              <a:t> </a:t>
            </a:r>
            <a:r>
              <a:rPr lang="en-US" altLang="zh-CN" sz="2000" dirty="0" smtClean="0">
                <a:hlinkClick r:id="rId4"/>
              </a:rPr>
              <a:t>https</a:t>
            </a:r>
            <a:r>
              <a:rPr lang="en-US" altLang="zh-CN" sz="2000" dirty="0">
                <a:hlinkClick r:id="rId4"/>
              </a:rPr>
              <a:t>://www.libsdl.org/projects/SDL_mixer</a:t>
            </a:r>
            <a:r>
              <a:rPr lang="en-US" altLang="zh-CN" sz="2000" dirty="0" smtClean="0">
                <a:hlinkClick r:id="rId4"/>
              </a:rPr>
              <a:t>/</a:t>
            </a:r>
            <a:r>
              <a:rPr lang="en-US" altLang="zh-CN" sz="2000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sz="2000" dirty="0" smtClean="0">
                <a:hlinkClick r:id="rId5"/>
              </a:rPr>
              <a:t>SDL2_image-devel-2.0.1-VC.zip</a:t>
            </a:r>
            <a:r>
              <a:rPr lang="en-US" altLang="zh-CN" sz="2000" dirty="0"/>
              <a:t> (Visual C++ 32/64-bit</a:t>
            </a:r>
            <a:r>
              <a:rPr lang="en-US" altLang="zh-CN" sz="2000" dirty="0" smtClean="0"/>
              <a:t>)</a:t>
            </a:r>
          </a:p>
          <a:p>
            <a:pPr lvl="1"/>
            <a:r>
              <a:rPr lang="en-US" altLang="zh-CN" dirty="0" smtClean="0"/>
              <a:t>SDL</a:t>
            </a:r>
            <a:r>
              <a:rPr lang="zh-CN" altLang="en-US" dirty="0" smtClean="0"/>
              <a:t>字体 </a:t>
            </a:r>
            <a:r>
              <a:rPr lang="en-US" altLang="zh-CN" sz="2000" dirty="0">
                <a:hlinkClick r:id="rId6"/>
              </a:rPr>
              <a:t>https://www.libsdl.org/projects/SDL_ttf</a:t>
            </a:r>
            <a:r>
              <a:rPr lang="en-US" altLang="zh-CN" sz="2000" dirty="0" smtClean="0">
                <a:hlinkClick r:id="rId6"/>
              </a:rPr>
              <a:t>/</a:t>
            </a:r>
            <a:r>
              <a:rPr lang="en-US" altLang="zh-CN" sz="2000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sz="2000" dirty="0">
                <a:hlinkClick r:id="rId7"/>
              </a:rPr>
              <a:t>SDL2_ttf-devel-2.0.14-VC.zip</a:t>
            </a:r>
            <a:r>
              <a:rPr lang="en-US" altLang="zh-CN" sz="2000" dirty="0"/>
              <a:t> (Visual C++ 32/64-bit</a:t>
            </a:r>
            <a:r>
              <a:rPr lang="en-US" altLang="zh-CN" sz="2000" dirty="0" smtClean="0"/>
              <a:t>)</a:t>
            </a:r>
          </a:p>
          <a:p>
            <a:pPr lvl="1"/>
            <a:r>
              <a:rPr lang="en-US" altLang="zh-CN" dirty="0" smtClean="0"/>
              <a:t>SDL</a:t>
            </a:r>
            <a:r>
              <a:rPr lang="zh-CN" altLang="en-US" dirty="0" smtClean="0"/>
              <a:t>声音 </a:t>
            </a:r>
            <a:r>
              <a:rPr lang="en-US" altLang="zh-CN" sz="2000" dirty="0">
                <a:hlinkClick r:id="rId4"/>
              </a:rPr>
              <a:t>https://www.libsdl.org/projects/SDL_mixer</a:t>
            </a:r>
            <a:r>
              <a:rPr lang="en-US" altLang="zh-CN" sz="2000" dirty="0" smtClean="0">
                <a:hlinkClick r:id="rId4"/>
              </a:rPr>
              <a:t>/</a:t>
            </a:r>
            <a:r>
              <a:rPr lang="en-US" altLang="zh-CN" sz="2000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sz="2000" dirty="0" smtClean="0">
                <a:hlinkClick r:id="rId8"/>
              </a:rPr>
              <a:t>SDL2_mixer-devel-2.0.1-VC.zip</a:t>
            </a:r>
            <a:r>
              <a:rPr lang="en-US" altLang="zh-CN" sz="2000" dirty="0" smtClean="0"/>
              <a:t> (Visual C++ 32/64-bit)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557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SDL_RenderDrawRect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0070C0"/>
                </a:solidFill>
              </a:rPr>
              <a:t>绘制一个矩形（边框，不填充）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altLang="zh-CN" dirty="0"/>
              <a:t>int SDL_RenderDrawRect</a:t>
            </a:r>
            <a:r>
              <a:rPr lang="nl-NL" altLang="zh-CN" dirty="0" smtClean="0"/>
              <a:t>(</a:t>
            </a:r>
          </a:p>
          <a:p>
            <a:pPr marL="0" indent="0">
              <a:buNone/>
            </a:pPr>
            <a:r>
              <a:rPr lang="nl-NL" altLang="zh-CN" dirty="0"/>
              <a:t>	</a:t>
            </a:r>
            <a:r>
              <a:rPr lang="nl-NL" altLang="zh-CN" dirty="0" smtClean="0"/>
              <a:t>SDL_Renderer</a:t>
            </a:r>
            <a:r>
              <a:rPr lang="nl-NL" altLang="zh-CN" dirty="0"/>
              <a:t>* renderer, </a:t>
            </a:r>
            <a:endParaRPr lang="nl-NL" altLang="zh-CN" dirty="0" smtClean="0"/>
          </a:p>
          <a:p>
            <a:pPr marL="0" indent="0">
              <a:buNone/>
            </a:pPr>
            <a:r>
              <a:rPr lang="nl-NL" altLang="zh-CN" dirty="0"/>
              <a:t>	</a:t>
            </a:r>
            <a:r>
              <a:rPr lang="nl-NL" altLang="zh-CN" dirty="0" smtClean="0"/>
              <a:t>const </a:t>
            </a:r>
            <a:r>
              <a:rPr lang="nl-NL" altLang="zh-CN" dirty="0"/>
              <a:t>SDL_Rect* rect)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682723"/>
              </p:ext>
            </p:extLst>
          </p:nvPr>
        </p:nvGraphicFramePr>
        <p:xfrm>
          <a:off x="467544" y="3429000"/>
          <a:ext cx="8229600" cy="1889760"/>
        </p:xfrm>
        <a:graphic>
          <a:graphicData uri="http://schemas.openxmlformats.org/drawingml/2006/table">
            <a:tbl>
              <a:tblPr/>
              <a:tblGrid>
                <a:gridCol w="1656184"/>
                <a:gridCol w="6573416"/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renderer</a:t>
                      </a:r>
                      <a:endParaRPr lang="en-US" sz="28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the rendering context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rect</a:t>
                      </a:r>
                      <a:endParaRPr lang="en-US" sz="28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an </a:t>
                      </a:r>
                      <a:r>
                        <a:rPr lang="en-US" sz="2800" u="none" strike="noStrike" dirty="0" err="1">
                          <a:solidFill>
                            <a:srgbClr val="800080"/>
                          </a:solidFill>
                          <a:effectLst/>
                          <a:hlinkClick r:id="rId2"/>
                        </a:rPr>
                        <a:t>SDL_Rect</a:t>
                      </a:r>
                      <a:r>
                        <a:rPr lang="en-US" sz="2800" dirty="0">
                          <a:effectLst/>
                        </a:rPr>
                        <a:t> structure representing the rectangle to draw, or NULL to outline the entire rendering target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1386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SDL_RenderFillRect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FF0000"/>
                </a:solidFill>
              </a:rPr>
              <a:t>填充</a:t>
            </a:r>
            <a:r>
              <a:rPr lang="zh-CN" altLang="en-US" dirty="0" smtClean="0">
                <a:solidFill>
                  <a:srgbClr val="0070C0"/>
                </a:solidFill>
              </a:rPr>
              <a:t>一个矩形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altLang="zh-CN" dirty="0"/>
              <a:t>int </a:t>
            </a:r>
            <a:r>
              <a:rPr lang="nl-NL" altLang="zh-CN" dirty="0" smtClean="0"/>
              <a:t>SDL_RenderFillRect(</a:t>
            </a:r>
          </a:p>
          <a:p>
            <a:pPr marL="0" indent="0">
              <a:buNone/>
            </a:pPr>
            <a:r>
              <a:rPr lang="nl-NL" altLang="zh-CN" dirty="0"/>
              <a:t>	</a:t>
            </a:r>
            <a:r>
              <a:rPr lang="nl-NL" altLang="zh-CN" dirty="0" smtClean="0"/>
              <a:t>SDL_Renderer</a:t>
            </a:r>
            <a:r>
              <a:rPr lang="nl-NL" altLang="zh-CN" dirty="0"/>
              <a:t>* renderer, </a:t>
            </a:r>
            <a:endParaRPr lang="nl-NL" altLang="zh-CN" dirty="0" smtClean="0"/>
          </a:p>
          <a:p>
            <a:pPr marL="0" indent="0">
              <a:buNone/>
            </a:pPr>
            <a:r>
              <a:rPr lang="nl-NL" altLang="zh-CN" dirty="0"/>
              <a:t>	</a:t>
            </a:r>
            <a:r>
              <a:rPr lang="nl-NL" altLang="zh-CN" dirty="0" smtClean="0"/>
              <a:t>const </a:t>
            </a:r>
            <a:r>
              <a:rPr lang="nl-NL" altLang="zh-CN" dirty="0"/>
              <a:t>SDL_Rect* rect)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324275"/>
              </p:ext>
            </p:extLst>
          </p:nvPr>
        </p:nvGraphicFramePr>
        <p:xfrm>
          <a:off x="467544" y="3429000"/>
          <a:ext cx="8229600" cy="1889760"/>
        </p:xfrm>
        <a:graphic>
          <a:graphicData uri="http://schemas.openxmlformats.org/drawingml/2006/table">
            <a:tbl>
              <a:tblPr/>
              <a:tblGrid>
                <a:gridCol w="1656184"/>
                <a:gridCol w="6573416"/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renderer</a:t>
                      </a:r>
                      <a:endParaRPr lang="en-US" sz="28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the rendering context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rect</a:t>
                      </a:r>
                      <a:endParaRPr lang="en-US" sz="28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an </a:t>
                      </a:r>
                      <a:r>
                        <a:rPr lang="en-US" sz="2800" u="none" strike="noStrike" dirty="0" err="1">
                          <a:solidFill>
                            <a:srgbClr val="800080"/>
                          </a:solidFill>
                          <a:effectLst/>
                          <a:hlinkClick r:id="rId2"/>
                        </a:rPr>
                        <a:t>SDL_Rect</a:t>
                      </a:r>
                      <a:r>
                        <a:rPr lang="en-US" sz="2800" dirty="0">
                          <a:effectLst/>
                        </a:rPr>
                        <a:t> structure representing the rectangle to draw, or NULL to outline the entire rendering target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6114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绘制一系列矩形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SDL_RenderDrawRects</a:t>
            </a:r>
            <a:r>
              <a:rPr lang="en-US" altLang="zh-CN" dirty="0" smtClean="0"/>
              <a:t>(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SDL_Renderer</a:t>
            </a:r>
            <a:r>
              <a:rPr lang="en-US" altLang="zh-CN" dirty="0"/>
              <a:t>* renderer,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/>
              <a:t>SDL_Rect</a:t>
            </a:r>
            <a:r>
              <a:rPr lang="en-US" altLang="zh-CN" dirty="0"/>
              <a:t>* </a:t>
            </a:r>
            <a:r>
              <a:rPr lang="en-US" altLang="zh-CN" dirty="0" err="1"/>
              <a:t>rects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count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SDL_RenderFillRects</a:t>
            </a:r>
            <a:r>
              <a:rPr lang="en-US" altLang="zh-CN" dirty="0" smtClean="0"/>
              <a:t>(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SDL_Renderer</a:t>
            </a:r>
            <a:r>
              <a:rPr lang="en-US" altLang="zh-CN" dirty="0"/>
              <a:t>* renderer,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/>
              <a:t>SDL_Rect</a:t>
            </a:r>
            <a:r>
              <a:rPr lang="en-US" altLang="zh-CN" dirty="0"/>
              <a:t>* </a:t>
            </a:r>
            <a:r>
              <a:rPr lang="en-US" altLang="zh-CN" dirty="0" err="1"/>
              <a:t>rects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count)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023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绘制雪花曲线（</a:t>
            </a:r>
            <a:r>
              <a:rPr lang="en-US" altLang="zh-CN" dirty="0" err="1" smtClean="0"/>
              <a:t>koch</a:t>
            </a:r>
            <a:r>
              <a:rPr lang="en-US" altLang="zh-CN" dirty="0" smtClean="0"/>
              <a:t> curve)</a:t>
            </a:r>
            <a:endParaRPr lang="zh-CN" altLang="en-US" dirty="0"/>
          </a:p>
        </p:txBody>
      </p:sp>
      <p:pic>
        <p:nvPicPr>
          <p:cNvPr id="6146" name="Picture 2" descr="https://upload.wikimedia.org/wikipedia/commons/thumb/d/d9/KochFlake.svg/260px-KochFlak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72444"/>
            <a:ext cx="24765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268760"/>
            <a:ext cx="4392488" cy="4568187"/>
          </a:xfrm>
          <a:prstGeom prst="rect">
            <a:avLst/>
          </a:prstGeom>
        </p:spPr>
      </p:pic>
      <p:pic>
        <p:nvPicPr>
          <p:cNvPr id="6150" name="Picture 6" descr="https://upload.wikimedia.org/wikipedia/commons/6/65/Kochsim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4996780"/>
            <a:ext cx="1905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73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绘制雪花曲线（</a:t>
            </a:r>
            <a:r>
              <a:rPr lang="en-US" altLang="zh-CN" dirty="0" err="1"/>
              <a:t>koch</a:t>
            </a:r>
            <a:r>
              <a:rPr lang="en-US" altLang="zh-CN" dirty="0"/>
              <a:t> curve)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void </a:t>
            </a:r>
            <a:r>
              <a:rPr lang="en-US" altLang="zh-CN" b="1" dirty="0" err="1"/>
              <a:t>drawKochSnow</a:t>
            </a:r>
            <a:r>
              <a:rPr lang="en-US" altLang="zh-CN" b="1" dirty="0"/>
              <a:t>()</a:t>
            </a:r>
          </a:p>
          <a:p>
            <a:pPr marL="0" indent="0">
              <a:buNone/>
            </a:pPr>
            <a:r>
              <a:rPr lang="en-US" altLang="zh-CN" b="1" dirty="0"/>
              <a:t>{</a:t>
            </a:r>
          </a:p>
          <a:p>
            <a:pPr marL="400050" lvl="1" indent="0">
              <a:buNone/>
            </a:pPr>
            <a:r>
              <a:rPr lang="fr-FR" altLang="zh-CN" b="1" dirty="0"/>
              <a:t>double posx = 450, </a:t>
            </a:r>
            <a:r>
              <a:rPr lang="fr-FR" altLang="zh-CN" b="1" dirty="0" smtClean="0"/>
              <a:t> posy </a:t>
            </a:r>
            <a:r>
              <a:rPr lang="fr-FR" altLang="zh-CN" b="1" dirty="0"/>
              <a:t>= </a:t>
            </a:r>
            <a:r>
              <a:rPr lang="fr-FR" altLang="zh-CN" b="1" dirty="0" smtClean="0"/>
              <a:t>400</a:t>
            </a:r>
            <a:r>
              <a:rPr lang="en-US" altLang="zh-CN" b="1" dirty="0"/>
              <a:t>, 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csize</a:t>
            </a:r>
            <a:r>
              <a:rPr lang="en-US" altLang="zh-CN" b="1" dirty="0" smtClean="0"/>
              <a:t> </a:t>
            </a:r>
            <a:r>
              <a:rPr lang="en-US" altLang="zh-CN" b="1" dirty="0"/>
              <a:t>= </a:t>
            </a:r>
            <a:r>
              <a:rPr lang="en-US" altLang="zh-CN" b="1" dirty="0" smtClean="0"/>
              <a:t>150</a:t>
            </a:r>
            <a:r>
              <a:rPr lang="fr-FR" altLang="zh-CN" b="1" dirty="0" smtClean="0"/>
              <a:t>;</a:t>
            </a:r>
            <a:r>
              <a:rPr lang="en-US" altLang="zh-CN" b="1" dirty="0" smtClean="0"/>
              <a:t> </a:t>
            </a:r>
            <a:endParaRPr lang="fr-FR" altLang="zh-CN" b="1" dirty="0"/>
          </a:p>
          <a:p>
            <a:pPr marL="400050" lvl="1" indent="0">
              <a:buNone/>
            </a:pPr>
            <a:r>
              <a:rPr lang="en-US" altLang="zh-CN" b="1" dirty="0"/>
              <a:t>double </a:t>
            </a:r>
            <a:r>
              <a:rPr lang="en-US" altLang="zh-CN" b="1" dirty="0" smtClean="0"/>
              <a:t>height </a:t>
            </a:r>
            <a:r>
              <a:rPr lang="en-US" altLang="zh-CN" b="1" dirty="0"/>
              <a:t>= </a:t>
            </a:r>
            <a:r>
              <a:rPr lang="en-US" altLang="zh-CN" b="1" dirty="0" err="1"/>
              <a:t>sqrt</a:t>
            </a:r>
            <a:r>
              <a:rPr lang="en-US" altLang="zh-CN" b="1" dirty="0"/>
              <a:t>(3.0)/2 * </a:t>
            </a:r>
            <a:r>
              <a:rPr lang="en-US" altLang="zh-CN" b="1" dirty="0" err="1"/>
              <a:t>csize</a:t>
            </a:r>
            <a:r>
              <a:rPr lang="en-US" altLang="zh-CN" b="1" dirty="0"/>
              <a:t>;</a:t>
            </a:r>
          </a:p>
          <a:p>
            <a:pPr marL="400050" lvl="1" indent="0">
              <a:buNone/>
            </a:pPr>
            <a:r>
              <a:rPr lang="en-US" altLang="zh-CN" b="1" dirty="0"/>
              <a:t>double x[3] = {</a:t>
            </a:r>
            <a:r>
              <a:rPr lang="en-US" altLang="zh-CN" b="1" dirty="0" err="1"/>
              <a:t>posx</a:t>
            </a:r>
            <a:r>
              <a:rPr lang="en-US" altLang="zh-CN" b="1" dirty="0"/>
              <a:t>, </a:t>
            </a:r>
            <a:r>
              <a:rPr lang="en-US" altLang="zh-CN" b="1" dirty="0" err="1"/>
              <a:t>posx+csize</a:t>
            </a:r>
            <a:r>
              <a:rPr lang="en-US" altLang="zh-CN" b="1" dirty="0"/>
              <a:t>, </a:t>
            </a:r>
            <a:r>
              <a:rPr lang="en-US" altLang="zh-CN" b="1" dirty="0" err="1"/>
              <a:t>posx+csize</a:t>
            </a:r>
            <a:r>
              <a:rPr lang="en-US" altLang="zh-CN" b="1" dirty="0"/>
              <a:t>/2};</a:t>
            </a:r>
          </a:p>
          <a:p>
            <a:pPr marL="400050" lvl="1" indent="0">
              <a:buNone/>
            </a:pPr>
            <a:r>
              <a:rPr lang="en-US" altLang="zh-CN" b="1" dirty="0"/>
              <a:t>double y[3] = {posy, posy, posy - height };</a:t>
            </a:r>
          </a:p>
          <a:p>
            <a:pPr marL="400050" lvl="1" indent="0">
              <a:buNone/>
            </a:pPr>
            <a:r>
              <a:rPr lang="en-US" altLang="zh-CN" b="1" dirty="0" err="1"/>
              <a:t>int</a:t>
            </a:r>
            <a:r>
              <a:rPr lang="en-US" altLang="zh-CN" b="1" dirty="0"/>
              <a:t> k;</a:t>
            </a:r>
          </a:p>
          <a:p>
            <a:pPr marL="400050" lvl="1" indent="0">
              <a:buNone/>
            </a:pPr>
            <a:r>
              <a:rPr lang="en-US" altLang="zh-CN" b="1" dirty="0" err="1"/>
              <a:t>SDL_SetRenderDrawColor</a:t>
            </a:r>
            <a:r>
              <a:rPr lang="en-US" altLang="zh-CN" b="1" dirty="0"/>
              <a:t>(</a:t>
            </a:r>
            <a:r>
              <a:rPr lang="en-US" altLang="zh-CN" b="1" dirty="0" err="1"/>
              <a:t>gMainRenderer</a:t>
            </a:r>
            <a:r>
              <a:rPr lang="en-US" altLang="zh-CN" b="1" dirty="0"/>
              <a:t>, 0, 255, 255, 255);</a:t>
            </a:r>
          </a:p>
          <a:p>
            <a:pPr marL="400050" lvl="1" indent="0">
              <a:buNone/>
            </a:pPr>
            <a:r>
              <a:rPr lang="nn-NO" altLang="zh-CN" b="1" dirty="0"/>
              <a:t>for( k = 0; k&lt;3; k++ ) {</a:t>
            </a:r>
          </a:p>
          <a:p>
            <a:pPr marL="400050" lvl="1" indent="0"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drawKochCurve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gMainRenderer</a:t>
            </a:r>
            <a:r>
              <a:rPr lang="en-US" altLang="zh-CN" b="1" dirty="0"/>
              <a:t>, </a:t>
            </a:r>
            <a:endParaRPr lang="en-US" altLang="zh-CN" b="1" dirty="0" smtClean="0"/>
          </a:p>
          <a:p>
            <a:pPr marL="400050" lvl="1" indent="0"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	x[k</a:t>
            </a:r>
            <a:r>
              <a:rPr lang="en-US" altLang="zh-CN" b="1" dirty="0"/>
              <a:t>],y[k],x[(k+1)%3], y[(k+1)%3], 6);</a:t>
            </a:r>
          </a:p>
          <a:p>
            <a:pPr marL="400050" lvl="1" indent="0">
              <a:buNone/>
            </a:pPr>
            <a:r>
              <a:rPr lang="en-US" altLang="zh-CN" b="1" dirty="0"/>
              <a:t>}</a:t>
            </a:r>
          </a:p>
          <a:p>
            <a:pPr marL="0" indent="0">
              <a:buNone/>
            </a:pPr>
            <a:r>
              <a:rPr lang="en-US" altLang="zh-CN" b="1" dirty="0" smtClean="0"/>
              <a:t>}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4158433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绘制雪花曲线（</a:t>
            </a:r>
            <a:r>
              <a:rPr lang="en-US" altLang="zh-CN" dirty="0" err="1"/>
              <a:t>koch</a:t>
            </a:r>
            <a:r>
              <a:rPr lang="en-US" altLang="zh-CN" dirty="0"/>
              <a:t> curve)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drawKochCurve</a:t>
            </a:r>
            <a:r>
              <a:rPr lang="en-US" altLang="zh-CN" dirty="0"/>
              <a:t>(</a:t>
            </a:r>
            <a:r>
              <a:rPr lang="en-US" altLang="zh-CN" dirty="0" err="1"/>
              <a:t>SDL_Renderer</a:t>
            </a:r>
            <a:r>
              <a:rPr lang="en-US" altLang="zh-CN" dirty="0"/>
              <a:t> *</a:t>
            </a:r>
            <a:r>
              <a:rPr lang="en-US" altLang="zh-CN" dirty="0" err="1"/>
              <a:t>gMainRenderer</a:t>
            </a:r>
            <a:r>
              <a:rPr lang="en-US" altLang="zh-CN" dirty="0"/>
              <a:t>, double x0, double y0, double x1, double y1, </a:t>
            </a:r>
            <a:r>
              <a:rPr lang="en-US" altLang="zh-CN" dirty="0" err="1"/>
              <a:t>int</a:t>
            </a:r>
            <a:r>
              <a:rPr lang="en-US" altLang="zh-CN" dirty="0"/>
              <a:t> k)</a:t>
            </a:r>
          </a:p>
          <a:p>
            <a:pPr marL="0" indent="0">
              <a:buNone/>
            </a:pPr>
            <a:r>
              <a:rPr lang="en-US" altLang="zh-CN" dirty="0" smtClean="0"/>
              <a:t>{  //                   /\4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//                 /    \</a:t>
            </a:r>
          </a:p>
          <a:p>
            <a:pPr marL="0" indent="0">
              <a:buNone/>
            </a:pPr>
            <a:r>
              <a:rPr lang="en-US" altLang="zh-CN" dirty="0" smtClean="0"/>
              <a:t>   //     ____ /____\_____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//    0         2          3         1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double x2, y2, x3, y3, x4, y4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x2 = 2.0/3 * x0 + 1.0/3 * x1;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y2 </a:t>
            </a:r>
            <a:r>
              <a:rPr lang="en-US" altLang="zh-CN" dirty="0"/>
              <a:t>= 2.0/3 * y0 + 1.0/3 * y1;</a:t>
            </a:r>
          </a:p>
          <a:p>
            <a:pPr marL="0" indent="0">
              <a:buNone/>
            </a:pPr>
            <a:r>
              <a:rPr lang="en-US" altLang="zh-CN" dirty="0"/>
              <a:t>    x3 = 1.0/3 * x0 + 2.0/3 * x1;</a:t>
            </a:r>
          </a:p>
          <a:p>
            <a:pPr marL="0" indent="0">
              <a:buNone/>
            </a:pPr>
            <a:r>
              <a:rPr lang="en-US" altLang="zh-CN" dirty="0"/>
              <a:t>    y3 = 1.0/3 * y0 + 2.0/3 * y1;</a:t>
            </a:r>
          </a:p>
          <a:p>
            <a:pPr marL="0" indent="0">
              <a:buNone/>
            </a:pPr>
            <a:r>
              <a:rPr lang="en-US" altLang="zh-CN" dirty="0"/>
              <a:t>    x4 = 1.0/2 * (x0 + x1) - </a:t>
            </a:r>
            <a:r>
              <a:rPr lang="en-US" altLang="zh-CN" dirty="0" err="1"/>
              <a:t>sqrt</a:t>
            </a:r>
            <a:r>
              <a:rPr lang="en-US" altLang="zh-CN" dirty="0"/>
              <a:t>(3.0)/6 * (y1 - y0);</a:t>
            </a:r>
          </a:p>
          <a:p>
            <a:pPr marL="0" indent="0">
              <a:buNone/>
            </a:pPr>
            <a:r>
              <a:rPr lang="en-US" altLang="zh-CN" dirty="0"/>
              <a:t>    y4 = 1.0/2 * (y0 + y1) + </a:t>
            </a:r>
            <a:r>
              <a:rPr lang="en-US" altLang="zh-CN" dirty="0" err="1"/>
              <a:t>sqrt</a:t>
            </a:r>
            <a:r>
              <a:rPr lang="en-US" altLang="zh-CN" dirty="0"/>
              <a:t>(3.0)/6 * (x1 - x0</a:t>
            </a:r>
            <a:r>
              <a:rPr lang="en-US" altLang="zh-CN" dirty="0" smtClean="0"/>
              <a:t>);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85438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绘制雪花曲线（</a:t>
            </a:r>
            <a:r>
              <a:rPr lang="en-US" altLang="zh-CN" dirty="0" err="1"/>
              <a:t>koch</a:t>
            </a:r>
            <a:r>
              <a:rPr lang="en-US" altLang="zh-CN" dirty="0"/>
              <a:t> curve)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    if</a:t>
            </a:r>
            <a:r>
              <a:rPr lang="en-US" altLang="zh-CN" dirty="0"/>
              <a:t>( k &gt; 1)    /*</a:t>
            </a:r>
            <a:r>
              <a:rPr lang="zh-CN" altLang="en-US" dirty="0"/>
              <a:t>如果迭代次数大于</a:t>
            </a:r>
            <a:r>
              <a:rPr lang="en-US" altLang="zh-CN" dirty="0"/>
              <a:t>1</a:t>
            </a:r>
            <a:r>
              <a:rPr lang="zh-CN" altLang="en-US" dirty="0"/>
              <a:t>，就继续迭代下去，即执行以下程序*</a:t>
            </a:r>
            <a:r>
              <a:rPr lang="en-US" altLang="zh-CN" dirty="0"/>
              <a:t>/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{   /*</a:t>
            </a:r>
            <a:r>
              <a:rPr lang="zh-CN" altLang="en-US" dirty="0" smtClean="0"/>
              <a:t>对线段</a:t>
            </a:r>
            <a:r>
              <a:rPr lang="en-US" altLang="zh-CN" dirty="0"/>
              <a:t>(x0, y0)</a:t>
            </a:r>
            <a:r>
              <a:rPr lang="zh-CN" altLang="en-US" dirty="0"/>
              <a:t>和</a:t>
            </a:r>
            <a:r>
              <a:rPr lang="en-US" altLang="zh-CN" dirty="0"/>
              <a:t>(x2, y2</a:t>
            </a:r>
            <a:r>
              <a:rPr lang="en-US" altLang="zh-CN" dirty="0" smtClean="0"/>
              <a:t>)</a:t>
            </a:r>
            <a:r>
              <a:rPr lang="zh-CN" altLang="en-US" dirty="0" smtClean="0"/>
              <a:t> 进行</a:t>
            </a:r>
            <a:r>
              <a:rPr lang="zh-CN" altLang="en-US" dirty="0"/>
              <a:t>迭代运算</a:t>
            </a:r>
            <a:r>
              <a:rPr lang="zh-CN" altLang="en-US" dirty="0" smtClean="0"/>
              <a:t>，其余类同</a:t>
            </a:r>
            <a:r>
              <a:rPr lang="zh-CN" altLang="en-US" dirty="0"/>
              <a:t>*</a:t>
            </a:r>
            <a:r>
              <a:rPr lang="en-US" altLang="zh-CN" dirty="0"/>
              <a:t>/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drawKochCurve</a:t>
            </a:r>
            <a:r>
              <a:rPr lang="en-US" altLang="zh-CN" dirty="0"/>
              <a:t>(</a:t>
            </a:r>
            <a:r>
              <a:rPr lang="en-US" altLang="zh-CN" dirty="0" err="1"/>
              <a:t>gMainRenderer</a:t>
            </a:r>
            <a:r>
              <a:rPr lang="en-US" altLang="zh-CN" dirty="0"/>
              <a:t>, x0, y0, x2, y2, k - 1);  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drawKochCurve</a:t>
            </a:r>
            <a:r>
              <a:rPr lang="en-US" altLang="zh-CN" dirty="0"/>
              <a:t>(</a:t>
            </a:r>
            <a:r>
              <a:rPr lang="en-US" altLang="zh-CN" dirty="0" err="1"/>
              <a:t>gMainRenderer</a:t>
            </a:r>
            <a:r>
              <a:rPr lang="en-US" altLang="zh-CN" dirty="0"/>
              <a:t>, x2, y2, x4, y4, k - 1);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drawKochCurve</a:t>
            </a:r>
            <a:r>
              <a:rPr lang="en-US" altLang="zh-CN" dirty="0"/>
              <a:t>(</a:t>
            </a:r>
            <a:r>
              <a:rPr lang="en-US" altLang="zh-CN" dirty="0" err="1"/>
              <a:t>gMainRenderer</a:t>
            </a:r>
            <a:r>
              <a:rPr lang="en-US" altLang="zh-CN" dirty="0"/>
              <a:t>, x4, y4, x3, y3, k - 1);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drawKochCurve</a:t>
            </a:r>
            <a:r>
              <a:rPr lang="en-US" altLang="zh-CN" dirty="0"/>
              <a:t>(</a:t>
            </a:r>
            <a:r>
              <a:rPr lang="en-US" altLang="zh-CN" dirty="0" err="1"/>
              <a:t>gMainRenderer</a:t>
            </a:r>
            <a:r>
              <a:rPr lang="en-US" altLang="zh-CN" dirty="0"/>
              <a:t>, x3, y3, x1, y1, k - 1);</a:t>
            </a:r>
          </a:p>
          <a:p>
            <a:pPr marL="0" indent="0">
              <a:buNone/>
            </a:pPr>
            <a:r>
              <a:rPr lang="en-US" altLang="zh-CN" dirty="0"/>
              <a:t>    } else </a:t>
            </a:r>
            <a:r>
              <a:rPr lang="en-US" altLang="zh-CN" dirty="0" smtClean="0"/>
              <a:t>{/*</a:t>
            </a:r>
            <a:r>
              <a:rPr lang="zh-CN" altLang="en-US" dirty="0" smtClean="0"/>
              <a:t>迭代</a:t>
            </a:r>
            <a:r>
              <a:rPr lang="zh-CN" altLang="en-US" dirty="0"/>
              <a:t>次数等于</a:t>
            </a:r>
            <a:r>
              <a:rPr lang="en-US" altLang="zh-CN" dirty="0"/>
              <a:t>1</a:t>
            </a:r>
            <a:r>
              <a:rPr lang="zh-CN" altLang="en-US" dirty="0"/>
              <a:t>，停止</a:t>
            </a:r>
            <a:r>
              <a:rPr lang="zh-CN" altLang="en-US" dirty="0" smtClean="0"/>
              <a:t>迭代</a:t>
            </a:r>
            <a:r>
              <a:rPr lang="zh-CN" altLang="en-US" dirty="0"/>
              <a:t>，</a:t>
            </a:r>
            <a:r>
              <a:rPr lang="zh-CN" altLang="en-US" dirty="0" smtClean="0"/>
              <a:t>用</a:t>
            </a:r>
            <a:r>
              <a:rPr lang="zh-CN" altLang="en-US" dirty="0"/>
              <a:t>直线联结两</a:t>
            </a:r>
            <a:r>
              <a:rPr lang="zh-CN" altLang="en-US" dirty="0" smtClean="0"/>
              <a:t>点 </a:t>
            </a:r>
            <a:r>
              <a:rPr lang="en-US" altLang="zh-CN" dirty="0" smtClean="0"/>
              <a:t>*/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SDL_RenderDrawLine</a:t>
            </a:r>
            <a:r>
              <a:rPr lang="en-US" altLang="zh-CN" dirty="0"/>
              <a:t>(</a:t>
            </a:r>
            <a:r>
              <a:rPr lang="en-US" altLang="zh-CN" dirty="0" err="1"/>
              <a:t>gMainRenderer</a:t>
            </a:r>
            <a:r>
              <a:rPr lang="en-US" altLang="zh-CN" dirty="0"/>
              <a:t>, (</a:t>
            </a:r>
            <a:r>
              <a:rPr lang="en-US" altLang="zh-CN" dirty="0" err="1"/>
              <a:t>int</a:t>
            </a:r>
            <a:r>
              <a:rPr lang="en-US" altLang="zh-CN" dirty="0"/>
              <a:t>)x0, (</a:t>
            </a:r>
            <a:r>
              <a:rPr lang="en-US" altLang="zh-CN" dirty="0" err="1"/>
              <a:t>int</a:t>
            </a:r>
            <a:r>
              <a:rPr lang="en-US" altLang="zh-CN" dirty="0"/>
              <a:t>)y0, (</a:t>
            </a:r>
            <a:r>
              <a:rPr lang="en-US" altLang="zh-CN" dirty="0" err="1"/>
              <a:t>int</a:t>
            </a:r>
            <a:r>
              <a:rPr lang="en-US" altLang="zh-CN" dirty="0"/>
              <a:t>)x2, (</a:t>
            </a:r>
            <a:r>
              <a:rPr lang="en-US" altLang="zh-CN" dirty="0" err="1"/>
              <a:t>int</a:t>
            </a:r>
            <a:r>
              <a:rPr lang="en-US" altLang="zh-CN" dirty="0"/>
              <a:t>)y2);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SDL_RenderDrawLine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gMainRenderer</a:t>
            </a:r>
            <a:r>
              <a:rPr lang="en-US" altLang="zh-CN" dirty="0"/>
              <a:t>, (</a:t>
            </a:r>
            <a:r>
              <a:rPr lang="en-US" altLang="zh-CN" dirty="0" err="1"/>
              <a:t>int</a:t>
            </a:r>
            <a:r>
              <a:rPr lang="en-US" altLang="zh-CN" dirty="0"/>
              <a:t>)x2, (</a:t>
            </a:r>
            <a:r>
              <a:rPr lang="en-US" altLang="zh-CN" dirty="0" err="1"/>
              <a:t>int</a:t>
            </a:r>
            <a:r>
              <a:rPr lang="en-US" altLang="zh-CN" dirty="0"/>
              <a:t>)y2, (</a:t>
            </a:r>
            <a:r>
              <a:rPr lang="en-US" altLang="zh-CN" dirty="0" err="1"/>
              <a:t>int</a:t>
            </a:r>
            <a:r>
              <a:rPr lang="en-US" altLang="zh-CN" dirty="0"/>
              <a:t>)x4, (</a:t>
            </a:r>
            <a:r>
              <a:rPr lang="en-US" altLang="zh-CN" dirty="0" err="1"/>
              <a:t>int</a:t>
            </a:r>
            <a:r>
              <a:rPr lang="en-US" altLang="zh-CN" dirty="0"/>
              <a:t>)y4); 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SDL_RenderDrawLine</a:t>
            </a:r>
            <a:r>
              <a:rPr lang="en-US" altLang="zh-CN" dirty="0"/>
              <a:t>(</a:t>
            </a:r>
            <a:r>
              <a:rPr lang="en-US" altLang="zh-CN" dirty="0" err="1"/>
              <a:t>gMainRenderer</a:t>
            </a:r>
            <a:r>
              <a:rPr lang="en-US" altLang="zh-CN" dirty="0"/>
              <a:t>, (</a:t>
            </a:r>
            <a:r>
              <a:rPr lang="en-US" altLang="zh-CN" dirty="0" err="1"/>
              <a:t>int</a:t>
            </a:r>
            <a:r>
              <a:rPr lang="en-US" altLang="zh-CN" dirty="0"/>
              <a:t>)x4, (</a:t>
            </a:r>
            <a:r>
              <a:rPr lang="en-US" altLang="zh-CN" dirty="0" err="1"/>
              <a:t>int</a:t>
            </a:r>
            <a:r>
              <a:rPr lang="en-US" altLang="zh-CN" dirty="0"/>
              <a:t>)y4, (</a:t>
            </a:r>
            <a:r>
              <a:rPr lang="en-US" altLang="zh-CN" dirty="0" err="1"/>
              <a:t>int</a:t>
            </a:r>
            <a:r>
              <a:rPr lang="en-US" altLang="zh-CN" dirty="0"/>
              <a:t>)x3, (</a:t>
            </a:r>
            <a:r>
              <a:rPr lang="en-US" altLang="zh-CN" dirty="0" err="1"/>
              <a:t>int</a:t>
            </a:r>
            <a:r>
              <a:rPr lang="en-US" altLang="zh-CN" dirty="0"/>
              <a:t>)y3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SDL_RenderDrawLine</a:t>
            </a:r>
            <a:r>
              <a:rPr lang="en-US" altLang="zh-CN" dirty="0"/>
              <a:t>(</a:t>
            </a:r>
            <a:r>
              <a:rPr lang="en-US" altLang="zh-CN" dirty="0" err="1"/>
              <a:t>gMainRenderer</a:t>
            </a:r>
            <a:r>
              <a:rPr lang="en-US" altLang="zh-CN" dirty="0"/>
              <a:t>, (</a:t>
            </a:r>
            <a:r>
              <a:rPr lang="en-US" altLang="zh-CN" dirty="0" err="1"/>
              <a:t>int</a:t>
            </a:r>
            <a:r>
              <a:rPr lang="en-US" altLang="zh-CN" dirty="0"/>
              <a:t>)x3, (</a:t>
            </a:r>
            <a:r>
              <a:rPr lang="en-US" altLang="zh-CN" dirty="0" err="1"/>
              <a:t>int</a:t>
            </a:r>
            <a:r>
              <a:rPr lang="en-US" altLang="zh-CN" dirty="0"/>
              <a:t>)y3, (</a:t>
            </a:r>
            <a:r>
              <a:rPr lang="en-US" altLang="zh-CN" dirty="0" err="1"/>
              <a:t>int</a:t>
            </a:r>
            <a:r>
              <a:rPr lang="en-US" altLang="zh-CN" dirty="0"/>
              <a:t>)x1, (</a:t>
            </a:r>
            <a:r>
              <a:rPr lang="en-US" altLang="zh-CN" dirty="0" err="1"/>
              <a:t>int</a:t>
            </a:r>
            <a:r>
              <a:rPr lang="en-US" altLang="zh-CN" dirty="0"/>
              <a:t>)y1); 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89443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SDL</a:t>
            </a:r>
            <a:r>
              <a:rPr lang="zh-CN" altLang="en-US" dirty="0" smtClean="0"/>
              <a:t>几何作图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现场演示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39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err="1" smtClean="0"/>
              <a:t>SDL_mixer</a:t>
            </a:r>
            <a:r>
              <a:rPr lang="zh-CN" altLang="en-US" dirty="0" smtClean="0"/>
              <a:t>播放</a:t>
            </a:r>
            <a:r>
              <a:rPr lang="zh-CN" altLang="en-US" dirty="0"/>
              <a:t>声乐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例程：</a:t>
            </a:r>
            <a:r>
              <a:rPr lang="en-US" altLang="zh-CN" dirty="0" err="1" smtClean="0">
                <a:solidFill>
                  <a:srgbClr val="0070C0"/>
                </a:solidFill>
              </a:rPr>
              <a:t>PlaySound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39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>
                <a:solidFill>
                  <a:srgbClr val="0070C0"/>
                </a:solidFill>
              </a:rPr>
              <a:t>SDL_mixer</a:t>
            </a:r>
            <a:r>
              <a:rPr lang="zh-CN" altLang="en-US" dirty="0"/>
              <a:t>播放声乐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包含</a:t>
            </a:r>
            <a:r>
              <a:rPr lang="en-US" altLang="zh-CN" dirty="0" smtClean="0"/>
              <a:t>Mixer</a:t>
            </a:r>
            <a:r>
              <a:rPr lang="zh-CN" altLang="en-US" dirty="0" smtClean="0"/>
              <a:t>头文件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#</a:t>
            </a:r>
            <a:r>
              <a:rPr lang="en-US" altLang="zh-CN" dirty="0">
                <a:solidFill>
                  <a:srgbClr val="0070C0"/>
                </a:solidFill>
              </a:rPr>
              <a:t>include &lt;</a:t>
            </a:r>
            <a:r>
              <a:rPr lang="en-US" altLang="zh-CN" dirty="0" err="1">
                <a:solidFill>
                  <a:srgbClr val="0070C0"/>
                </a:solidFill>
              </a:rPr>
              <a:t>SDL_mixer.h</a:t>
            </a:r>
            <a:r>
              <a:rPr lang="en-US" altLang="zh-CN" dirty="0" smtClean="0">
                <a:solidFill>
                  <a:srgbClr val="0070C0"/>
                </a:solidFill>
              </a:rPr>
              <a:t>&gt;</a:t>
            </a:r>
            <a:endParaRPr lang="en-US" altLang="zh-CN" dirty="0" smtClean="0"/>
          </a:p>
          <a:p>
            <a:pPr marL="457200" indent="-457200"/>
            <a:r>
              <a:rPr lang="zh-CN" altLang="en-US" dirty="0"/>
              <a:t>初始化</a:t>
            </a:r>
            <a:r>
              <a:rPr lang="en-US" altLang="zh-CN" dirty="0"/>
              <a:t>Audio</a:t>
            </a:r>
            <a:r>
              <a:rPr lang="zh-CN" altLang="en-US" dirty="0"/>
              <a:t>子系统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err="1" smtClean="0">
                <a:solidFill>
                  <a:srgbClr val="0070C0"/>
                </a:solidFill>
              </a:rPr>
              <a:t>SDL_Init</a:t>
            </a:r>
            <a:r>
              <a:rPr lang="en-US" altLang="zh-CN" dirty="0" smtClean="0">
                <a:solidFill>
                  <a:srgbClr val="0070C0"/>
                </a:solidFill>
              </a:rPr>
              <a:t>(SDL_INIT_VIDEO </a:t>
            </a:r>
            <a:r>
              <a:rPr lang="en-US" altLang="zh-CN" dirty="0">
                <a:solidFill>
                  <a:srgbClr val="0070C0"/>
                </a:solidFill>
              </a:rPr>
              <a:t>| </a:t>
            </a:r>
            <a:r>
              <a:rPr lang="en-US" altLang="zh-CN" dirty="0">
                <a:solidFill>
                  <a:srgbClr val="FF0000"/>
                </a:solidFill>
              </a:rPr>
              <a:t>SDL_INIT_AUDIO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</a:p>
          <a:p>
            <a:r>
              <a:rPr lang="zh-CN" altLang="en-US" dirty="0" smtClean="0"/>
              <a:t>打开音响设备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sz="2900" dirty="0" err="1">
                <a:solidFill>
                  <a:srgbClr val="0070C0"/>
                </a:solidFill>
              </a:rPr>
              <a:t>int</a:t>
            </a:r>
            <a:r>
              <a:rPr lang="en-US" altLang="zh-CN" sz="2900" dirty="0">
                <a:solidFill>
                  <a:srgbClr val="0070C0"/>
                </a:solidFill>
              </a:rPr>
              <a:t> </a:t>
            </a:r>
            <a:r>
              <a:rPr lang="en-US" altLang="zh-CN" sz="2900" dirty="0" err="1" smtClean="0">
                <a:solidFill>
                  <a:srgbClr val="0070C0"/>
                </a:solidFill>
              </a:rPr>
              <a:t>Mix_OpenAudio</a:t>
            </a:r>
            <a:r>
              <a:rPr lang="en-US" altLang="zh-CN" sz="2900" dirty="0" smtClean="0">
                <a:solidFill>
                  <a:srgbClr val="0070C0"/>
                </a:solidFill>
              </a:rPr>
              <a:t>( </a:t>
            </a:r>
            <a:r>
              <a:rPr lang="en-US" altLang="zh-CN" sz="2900" dirty="0" err="1" smtClean="0">
                <a:solidFill>
                  <a:srgbClr val="0070C0"/>
                </a:solidFill>
              </a:rPr>
              <a:t>int</a:t>
            </a:r>
            <a:r>
              <a:rPr lang="en-US" altLang="zh-CN" sz="2900" dirty="0" smtClean="0">
                <a:solidFill>
                  <a:srgbClr val="0070C0"/>
                </a:solidFill>
              </a:rPr>
              <a:t> </a:t>
            </a:r>
            <a:r>
              <a:rPr lang="en-US" altLang="zh-CN" sz="2900" dirty="0">
                <a:solidFill>
                  <a:srgbClr val="0070C0"/>
                </a:solidFill>
              </a:rPr>
              <a:t>frequency, </a:t>
            </a:r>
            <a:endParaRPr lang="en-US" altLang="zh-CN" sz="2900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	</a:t>
            </a:r>
            <a:r>
              <a:rPr lang="en-US" altLang="zh-CN" sz="2900" dirty="0" smtClean="0">
                <a:solidFill>
                  <a:srgbClr val="0070C0"/>
                </a:solidFill>
              </a:rPr>
              <a:t>Uint16 </a:t>
            </a:r>
            <a:r>
              <a:rPr lang="en-US" altLang="zh-CN" sz="2900" dirty="0">
                <a:solidFill>
                  <a:srgbClr val="0070C0"/>
                </a:solidFill>
              </a:rPr>
              <a:t>format, </a:t>
            </a:r>
            <a:endParaRPr lang="en-US" altLang="zh-CN" sz="2900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	</a:t>
            </a:r>
            <a:r>
              <a:rPr lang="en-US" altLang="zh-CN" sz="2900" dirty="0" err="1" smtClean="0">
                <a:solidFill>
                  <a:srgbClr val="0070C0"/>
                </a:solidFill>
              </a:rPr>
              <a:t>int</a:t>
            </a:r>
            <a:r>
              <a:rPr lang="en-US" altLang="zh-CN" sz="2900" dirty="0" smtClean="0">
                <a:solidFill>
                  <a:srgbClr val="0070C0"/>
                </a:solidFill>
              </a:rPr>
              <a:t> </a:t>
            </a:r>
            <a:r>
              <a:rPr lang="en-US" altLang="zh-CN" sz="2900" dirty="0">
                <a:solidFill>
                  <a:srgbClr val="0070C0"/>
                </a:solidFill>
              </a:rPr>
              <a:t>channels, </a:t>
            </a:r>
            <a:endParaRPr lang="en-US" altLang="zh-CN" sz="2900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	</a:t>
            </a:r>
            <a:r>
              <a:rPr lang="en-US" altLang="zh-CN" sz="2900" dirty="0" err="1" smtClean="0">
                <a:solidFill>
                  <a:srgbClr val="0070C0"/>
                </a:solidFill>
              </a:rPr>
              <a:t>int</a:t>
            </a:r>
            <a:r>
              <a:rPr lang="en-US" altLang="zh-CN" sz="2900" dirty="0" smtClean="0">
                <a:solidFill>
                  <a:srgbClr val="0070C0"/>
                </a:solidFill>
              </a:rPr>
              <a:t> </a:t>
            </a:r>
            <a:r>
              <a:rPr lang="en-US" altLang="zh-CN" sz="2900" dirty="0" err="1">
                <a:solidFill>
                  <a:srgbClr val="0070C0"/>
                </a:solidFill>
              </a:rPr>
              <a:t>chunksize</a:t>
            </a:r>
            <a:r>
              <a:rPr lang="en-US" altLang="zh-CN" sz="2900" dirty="0" smtClean="0">
                <a:solidFill>
                  <a:srgbClr val="0070C0"/>
                </a:solidFill>
              </a:rPr>
              <a:t>);</a:t>
            </a:r>
            <a:endParaRPr lang="en-US" altLang="zh-CN" sz="29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230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SDL2 </a:t>
            </a:r>
            <a:r>
              <a:rPr lang="zh-CN" altLang="en-US" dirty="0"/>
              <a:t>配置（</a:t>
            </a:r>
            <a:r>
              <a:rPr lang="en-US" altLang="zh-CN" dirty="0">
                <a:solidFill>
                  <a:srgbClr val="FF0000"/>
                </a:solidFill>
              </a:rPr>
              <a:t>windows + visual studio</a:t>
            </a:r>
            <a:r>
              <a:rPr lang="zh-CN" altLang="en-US" dirty="0"/>
              <a:t>）</a:t>
            </a:r>
            <a:endParaRPr lang="zh-CN" altLang="en-US" sz="7200" dirty="0">
              <a:solidFill>
                <a:srgbClr val="FFC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具体阅读 </a:t>
            </a:r>
            <a:r>
              <a:rPr lang="en-US" altLang="zh-CN" dirty="0" smtClean="0"/>
              <a:t>00SDL-Setup-VisualStudio.ppt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721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>
                <a:solidFill>
                  <a:srgbClr val="0070C0"/>
                </a:solidFill>
              </a:rPr>
              <a:t>SDL_mixer</a:t>
            </a:r>
            <a:r>
              <a:rPr lang="zh-CN" altLang="en-US" dirty="0"/>
              <a:t>播放声乐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00050" lvl="1" indent="0"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载入声音文件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dirty="0" err="1">
                <a:solidFill>
                  <a:srgbClr val="0070C0"/>
                </a:solidFill>
              </a:rPr>
              <a:t>Mix_Music</a:t>
            </a:r>
            <a:r>
              <a:rPr lang="en-US" altLang="zh-CN" dirty="0">
                <a:solidFill>
                  <a:srgbClr val="0070C0"/>
                </a:solidFill>
              </a:rPr>
              <a:t> * </a:t>
            </a:r>
            <a:r>
              <a:rPr lang="en-US" altLang="zh-CN" dirty="0" err="1">
                <a:solidFill>
                  <a:srgbClr val="0070C0"/>
                </a:solidFill>
              </a:rPr>
              <a:t>Mix_LoadMUS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const</a:t>
            </a:r>
            <a:r>
              <a:rPr lang="en-US" altLang="zh-CN" dirty="0">
                <a:solidFill>
                  <a:srgbClr val="0070C0"/>
                </a:solidFill>
              </a:rPr>
              <a:t> char *file)</a:t>
            </a:r>
          </a:p>
          <a:p>
            <a:pPr marL="400050" lvl="1" indent="0">
              <a:buNone/>
            </a:pPr>
            <a:endParaRPr lang="en-US" altLang="zh-CN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dirty="0" err="1" smtClean="0">
                <a:solidFill>
                  <a:srgbClr val="0070C0"/>
                </a:solidFill>
              </a:rPr>
              <a:t>Mix_Music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*music; </a:t>
            </a:r>
            <a:r>
              <a:rPr lang="en-US" altLang="zh-CN" dirty="0" smtClean="0">
                <a:solidFill>
                  <a:srgbClr val="0070C0"/>
                </a:solidFill>
              </a:rPr>
              <a:t>music = </a:t>
            </a:r>
            <a:r>
              <a:rPr lang="en-US" altLang="zh-CN" dirty="0" err="1" smtClean="0">
                <a:solidFill>
                  <a:srgbClr val="0070C0"/>
                </a:solidFill>
              </a:rPr>
              <a:t>Mix_LoadMUS</a:t>
            </a:r>
            <a:r>
              <a:rPr lang="en-US" altLang="zh-CN" dirty="0">
                <a:solidFill>
                  <a:srgbClr val="0070C0"/>
                </a:solidFill>
              </a:rPr>
              <a:t>("music.mp3"); 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if( ! music ) </a:t>
            </a:r>
            <a:r>
              <a:rPr lang="en-US" altLang="zh-CN" dirty="0">
                <a:solidFill>
                  <a:srgbClr val="0070C0"/>
                </a:solidFill>
              </a:rPr>
              <a:t>{ 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</a:t>
            </a:r>
            <a:r>
              <a:rPr lang="en-US" altLang="zh-CN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dirty="0">
                <a:solidFill>
                  <a:srgbClr val="0070C0"/>
                </a:solidFill>
              </a:rPr>
              <a:t>("</a:t>
            </a:r>
            <a:r>
              <a:rPr lang="en-US" altLang="zh-CN" dirty="0" err="1">
                <a:solidFill>
                  <a:srgbClr val="0070C0"/>
                </a:solidFill>
              </a:rPr>
              <a:t>Mix_LoadMUS</a:t>
            </a:r>
            <a:r>
              <a:rPr lang="en-US" altLang="zh-CN" dirty="0">
                <a:solidFill>
                  <a:srgbClr val="0070C0"/>
                </a:solidFill>
              </a:rPr>
              <a:t>(\"music.mp3\"): %s\n", 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</a:t>
            </a:r>
            <a:r>
              <a:rPr lang="en-US" altLang="zh-CN" dirty="0" smtClean="0">
                <a:solidFill>
                  <a:srgbClr val="0070C0"/>
                </a:solidFill>
              </a:rPr>
              <a:t>	</a:t>
            </a:r>
            <a:r>
              <a:rPr lang="en-US" altLang="zh-CN" dirty="0" err="1" smtClean="0">
                <a:solidFill>
                  <a:srgbClr val="0070C0"/>
                </a:solidFill>
              </a:rPr>
              <a:t>Mix_GetError</a:t>
            </a:r>
            <a:r>
              <a:rPr lang="en-US" altLang="zh-CN" dirty="0" smtClean="0">
                <a:solidFill>
                  <a:srgbClr val="0070C0"/>
                </a:solidFill>
              </a:rPr>
              <a:t>());</a:t>
            </a: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}</a:t>
            </a:r>
            <a:endParaRPr lang="en-US" altLang="zh-CN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576611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>
                <a:solidFill>
                  <a:srgbClr val="0070C0"/>
                </a:solidFill>
              </a:rPr>
              <a:t>SDL_mixer</a:t>
            </a:r>
            <a:r>
              <a:rPr lang="zh-CN" altLang="en-US" dirty="0"/>
              <a:t>播放声乐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 </a:t>
            </a:r>
            <a:r>
              <a:rPr lang="en-US" altLang="zh-CN" b="1" dirty="0" err="1"/>
              <a:t>Mix_PlayChannel</a:t>
            </a:r>
            <a:r>
              <a:rPr lang="en-US" altLang="zh-CN" dirty="0" smtClean="0"/>
              <a:t>(</a:t>
            </a:r>
          </a:p>
          <a:p>
            <a:pPr marL="457200" lvl="1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/>
              <a:t> </a:t>
            </a:r>
            <a:r>
              <a:rPr lang="en-US" altLang="zh-CN" i="1" dirty="0"/>
              <a:t>channel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Mix_Chunk</a:t>
            </a:r>
            <a:r>
              <a:rPr lang="en-US" altLang="zh-CN" dirty="0" smtClean="0"/>
              <a:t> </a:t>
            </a:r>
            <a:r>
              <a:rPr lang="en-US" altLang="zh-CN" dirty="0"/>
              <a:t>*</a:t>
            </a:r>
            <a:r>
              <a:rPr lang="en-US" altLang="zh-CN" i="1" dirty="0"/>
              <a:t>chunk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/>
              <a:t> </a:t>
            </a:r>
            <a:r>
              <a:rPr lang="en-US" altLang="zh-CN" i="1" dirty="0"/>
              <a:t>loops</a:t>
            </a:r>
            <a:r>
              <a:rPr lang="en-US" altLang="zh-CN" dirty="0" smtClean="0"/>
              <a:t>)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57150" indent="0">
              <a:buNone/>
            </a:pPr>
            <a:r>
              <a:rPr lang="en-US" altLang="zh-CN" i="1" dirty="0" err="1">
                <a:solidFill>
                  <a:srgbClr val="0070C0"/>
                </a:solidFill>
              </a:rPr>
              <a:t>c</a:t>
            </a:r>
            <a:r>
              <a:rPr lang="en-US" altLang="zh-CN" i="1" dirty="0" err="1" smtClean="0">
                <a:solidFill>
                  <a:srgbClr val="0070C0"/>
                </a:solidFill>
              </a:rPr>
              <a:t>hanne</a:t>
            </a:r>
            <a:r>
              <a:rPr lang="zh-CN" altLang="en-US" i="1" dirty="0" smtClean="0">
                <a:solidFill>
                  <a:srgbClr val="0070C0"/>
                </a:solidFill>
              </a:rPr>
              <a:t>：</a:t>
            </a:r>
            <a:r>
              <a:rPr lang="en-US" altLang="zh-CN" dirty="0" smtClean="0">
                <a:solidFill>
                  <a:srgbClr val="0070C0"/>
                </a:solidFill>
              </a:rPr>
              <a:t>Channel </a:t>
            </a:r>
            <a:r>
              <a:rPr lang="en-US" altLang="zh-CN" dirty="0">
                <a:solidFill>
                  <a:srgbClr val="0070C0"/>
                </a:solidFill>
              </a:rPr>
              <a:t>to play on, 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5715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                or </a:t>
            </a:r>
            <a:r>
              <a:rPr lang="en-US" altLang="zh-CN" dirty="0">
                <a:solidFill>
                  <a:srgbClr val="0070C0"/>
                </a:solidFill>
              </a:rPr>
              <a:t>-1 for the first free unreserved channel</a:t>
            </a:r>
            <a:r>
              <a:rPr lang="en-US" altLang="zh-CN" dirty="0" smtClean="0">
                <a:solidFill>
                  <a:srgbClr val="0070C0"/>
                </a:solidFill>
              </a:rPr>
              <a:t>.</a:t>
            </a:r>
          </a:p>
          <a:p>
            <a:pPr marL="57150" indent="0">
              <a:buNone/>
            </a:pPr>
            <a:r>
              <a:rPr lang="en-US" altLang="zh-CN" i="1" dirty="0">
                <a:solidFill>
                  <a:srgbClr val="0070C0"/>
                </a:solidFill>
              </a:rPr>
              <a:t>c</a:t>
            </a:r>
            <a:r>
              <a:rPr lang="en-US" altLang="zh-CN" i="1" dirty="0" smtClean="0">
                <a:solidFill>
                  <a:srgbClr val="0070C0"/>
                </a:solidFill>
              </a:rPr>
              <a:t>hunk</a:t>
            </a:r>
            <a:r>
              <a:rPr lang="zh-CN" altLang="en-US" i="1" dirty="0" smtClean="0">
                <a:solidFill>
                  <a:srgbClr val="0070C0"/>
                </a:solidFill>
              </a:rPr>
              <a:t>：</a:t>
            </a:r>
            <a:r>
              <a:rPr lang="en-US" altLang="zh-CN" dirty="0" smtClean="0">
                <a:solidFill>
                  <a:srgbClr val="0070C0"/>
                </a:solidFill>
              </a:rPr>
              <a:t>Sample </a:t>
            </a:r>
            <a:r>
              <a:rPr lang="en-US" altLang="zh-CN" dirty="0">
                <a:solidFill>
                  <a:srgbClr val="0070C0"/>
                </a:solidFill>
              </a:rPr>
              <a:t>to play</a:t>
            </a:r>
            <a:r>
              <a:rPr lang="en-US" altLang="zh-CN" dirty="0" smtClean="0">
                <a:solidFill>
                  <a:srgbClr val="0070C0"/>
                </a:solidFill>
              </a:rPr>
              <a:t>.</a:t>
            </a:r>
          </a:p>
          <a:p>
            <a:pPr marL="57150" indent="0">
              <a:buNone/>
            </a:pPr>
            <a:r>
              <a:rPr lang="en-US" altLang="zh-CN" i="1" dirty="0" smtClean="0">
                <a:solidFill>
                  <a:srgbClr val="0070C0"/>
                </a:solidFill>
              </a:rPr>
              <a:t>loops</a:t>
            </a:r>
            <a:r>
              <a:rPr lang="zh-CN" altLang="en-US" i="1" dirty="0" smtClean="0">
                <a:solidFill>
                  <a:srgbClr val="0070C0"/>
                </a:solidFill>
              </a:rPr>
              <a:t>：</a:t>
            </a:r>
            <a:r>
              <a:rPr lang="en-US" altLang="zh-CN" dirty="0" smtClean="0">
                <a:solidFill>
                  <a:srgbClr val="0070C0"/>
                </a:solidFill>
              </a:rPr>
              <a:t>Number </a:t>
            </a:r>
            <a:r>
              <a:rPr lang="en-US" altLang="zh-CN" dirty="0">
                <a:solidFill>
                  <a:srgbClr val="0070C0"/>
                </a:solidFill>
              </a:rPr>
              <a:t>of loops, -1 is infinite </a:t>
            </a:r>
            <a:r>
              <a:rPr lang="en-US" altLang="zh-CN" dirty="0" smtClean="0">
                <a:solidFill>
                  <a:srgbClr val="0070C0"/>
                </a:solidFill>
              </a:rPr>
              <a:t>loops. </a:t>
            </a:r>
          </a:p>
          <a:p>
            <a:pPr marL="5715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             Passing </a:t>
            </a:r>
            <a:r>
              <a:rPr lang="en-US" altLang="zh-CN" dirty="0">
                <a:solidFill>
                  <a:srgbClr val="0070C0"/>
                </a:solidFill>
              </a:rPr>
              <a:t>one here plays the sample twice (1 loop).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8464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>
                <a:solidFill>
                  <a:srgbClr val="0070C0"/>
                </a:solidFill>
              </a:rPr>
              <a:t>SDL_mixer</a:t>
            </a:r>
            <a:r>
              <a:rPr lang="zh-CN" altLang="en-US" dirty="0"/>
              <a:t>播放声乐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其他函数：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Mix_PlayingMusic</a:t>
            </a:r>
            <a:r>
              <a:rPr lang="en-US" altLang="zh-CN" dirty="0" smtClean="0"/>
              <a:t>  -</a:t>
            </a:r>
            <a:r>
              <a:rPr lang="zh-CN" altLang="en-US" dirty="0" smtClean="0">
                <a:solidFill>
                  <a:srgbClr val="0070C0"/>
                </a:solidFill>
              </a:rPr>
              <a:t>是否在播放音乐？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err="1" smtClean="0"/>
              <a:t>Mix_PlayMusic</a:t>
            </a:r>
            <a:r>
              <a:rPr lang="en-US" altLang="zh-CN" dirty="0" smtClean="0"/>
              <a:t>        - </a:t>
            </a:r>
            <a:r>
              <a:rPr lang="zh-CN" altLang="en-US" dirty="0" smtClean="0">
                <a:solidFill>
                  <a:srgbClr val="0070C0"/>
                </a:solidFill>
              </a:rPr>
              <a:t>播放指定音乐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err="1" smtClean="0"/>
              <a:t>Mix_PausedMusic</a:t>
            </a:r>
            <a:r>
              <a:rPr lang="en-US" altLang="zh-CN" dirty="0" smtClean="0"/>
              <a:t>  - </a:t>
            </a:r>
            <a:r>
              <a:rPr lang="zh-CN" altLang="en-US" dirty="0" smtClean="0">
                <a:solidFill>
                  <a:srgbClr val="0070C0"/>
                </a:solidFill>
              </a:rPr>
              <a:t>暂停播放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err="1" smtClean="0"/>
              <a:t>Mix_ResumeMusic</a:t>
            </a:r>
            <a:r>
              <a:rPr lang="en-US" altLang="zh-CN" dirty="0"/>
              <a:t> -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0070C0"/>
                </a:solidFill>
              </a:rPr>
              <a:t>恢复播放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4797152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更多资料查询：</a:t>
            </a:r>
            <a:r>
              <a:rPr lang="en-US" altLang="zh-CN" sz="2400" dirty="0" smtClean="0">
                <a:solidFill>
                  <a:srgbClr val="0070C0"/>
                </a:solidFill>
              </a:rPr>
              <a:t>https</a:t>
            </a:r>
            <a:r>
              <a:rPr lang="en-US" altLang="zh-CN" sz="2400" dirty="0">
                <a:solidFill>
                  <a:srgbClr val="0070C0"/>
                </a:solidFill>
              </a:rPr>
              <a:t>://www.libsdl.org/projects/SDL_mixer/docs/SDL_mixer_toc.html#SEC_Contents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1496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149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2060"/>
                </a:solidFill>
              </a:rPr>
              <a:t>第一个</a:t>
            </a:r>
            <a:r>
              <a:rPr lang="en-US" altLang="zh-CN" dirty="0">
                <a:solidFill>
                  <a:srgbClr val="002060"/>
                </a:solidFill>
              </a:rPr>
              <a:t>SDL</a:t>
            </a:r>
            <a:r>
              <a:rPr lang="zh-CN" altLang="en-US" dirty="0" smtClean="0">
                <a:solidFill>
                  <a:srgbClr val="002060"/>
                </a:solidFill>
              </a:rPr>
              <a:t>程序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Hello SDL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67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0226"/>
          </a:xfrm>
        </p:spPr>
        <p:txBody>
          <a:bodyPr>
            <a:noAutofit/>
          </a:bodyPr>
          <a:lstStyle/>
          <a:p>
            <a:r>
              <a:rPr lang="en-US" altLang="zh-CN" sz="6000" dirty="0" smtClean="0">
                <a:solidFill>
                  <a:srgbClr val="0070C0"/>
                </a:solidFill>
              </a:rPr>
              <a:t>Hello SDL</a:t>
            </a:r>
            <a:endParaRPr lang="zh-CN" altLang="en-US" sz="6000" dirty="0">
              <a:solidFill>
                <a:srgbClr val="0070C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4893047" cy="3858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18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SDL</a:t>
            </a:r>
            <a:r>
              <a:rPr lang="zh-CN" altLang="en-US" dirty="0" smtClean="0"/>
              <a:t>程序设计基本要点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包含</a:t>
            </a:r>
            <a:r>
              <a:rPr lang="en-US" altLang="zh-CN" dirty="0" smtClean="0"/>
              <a:t>SDL</a:t>
            </a:r>
            <a:r>
              <a:rPr lang="zh-CN" altLang="en-US" dirty="0" smtClean="0"/>
              <a:t>头文件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#include “</a:t>
            </a:r>
            <a:r>
              <a:rPr lang="en-US" altLang="zh-CN" dirty="0" err="1" smtClean="0"/>
              <a:t>SDL.h</a:t>
            </a:r>
            <a:r>
              <a:rPr lang="en-US" altLang="zh-CN" dirty="0" smtClean="0"/>
              <a:t>”</a:t>
            </a:r>
          </a:p>
          <a:p>
            <a:pPr marL="457200" lvl="1" indent="0">
              <a:buNone/>
            </a:pPr>
            <a:r>
              <a:rPr lang="en-US" altLang="zh-CN" dirty="0" smtClean="0"/>
              <a:t>#include “</a:t>
            </a:r>
            <a:r>
              <a:rPr lang="en-US" altLang="zh-CN" dirty="0" err="1" smtClean="0"/>
              <a:t>SDL_ttf.h</a:t>
            </a:r>
            <a:r>
              <a:rPr lang="en-US" altLang="zh-CN" dirty="0" smtClean="0"/>
              <a:t>”        // </a:t>
            </a:r>
            <a:r>
              <a:rPr lang="zh-CN" altLang="en-US" dirty="0" smtClean="0"/>
              <a:t>如果使用字体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#include “</a:t>
            </a:r>
            <a:r>
              <a:rPr lang="en-US" altLang="zh-CN" dirty="0" err="1" smtClean="0"/>
              <a:t>SDL_image.h</a:t>
            </a:r>
            <a:r>
              <a:rPr lang="en-US" altLang="zh-CN" dirty="0" smtClean="0"/>
              <a:t>” // </a:t>
            </a:r>
            <a:r>
              <a:rPr lang="zh-CN" altLang="en-US" dirty="0" smtClean="0"/>
              <a:t>如果需载入图像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#include “</a:t>
            </a:r>
            <a:r>
              <a:rPr lang="en-US" altLang="zh-CN" dirty="0" err="1" smtClean="0"/>
              <a:t>SDL_mixer.h</a:t>
            </a:r>
            <a:r>
              <a:rPr lang="en-US" altLang="zh-CN" dirty="0" smtClean="0"/>
              <a:t>”  // </a:t>
            </a:r>
            <a:r>
              <a:rPr lang="zh-CN" altLang="en-US" dirty="0" smtClean="0"/>
              <a:t>如果需播放声乐</a:t>
            </a:r>
            <a:endParaRPr lang="en-US" altLang="zh-CN" dirty="0"/>
          </a:p>
          <a:p>
            <a:pPr marL="5715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/>
              <a:t>确定</a:t>
            </a:r>
            <a:r>
              <a:rPr lang="zh-CN" altLang="en-US" dirty="0" smtClean="0"/>
              <a:t>图形窗口的位置尺寸</a:t>
            </a:r>
            <a:endParaRPr lang="en-US" altLang="zh-CN" dirty="0"/>
          </a:p>
          <a:p>
            <a:pPr marL="5715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定义窗口及图形相关的指针变量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9266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PPT192006191672</Template>
  <TotalTime>4942</TotalTime>
  <Words>2148</Words>
  <Application>Microsoft Office PowerPoint</Application>
  <PresentationFormat>全屏显示(4:3)</PresentationFormat>
  <Paragraphs>504</Paragraphs>
  <Slides>63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4" baseType="lpstr">
      <vt:lpstr>Office 主题​​</vt:lpstr>
      <vt:lpstr>图形程序设计  刘新国</vt:lpstr>
      <vt:lpstr>SDL (Simple  DirectMedia  Layer) </vt:lpstr>
      <vt:lpstr>SDL开发库</vt:lpstr>
      <vt:lpstr>SDL2 配置（windows + visual studio）</vt:lpstr>
      <vt:lpstr>SDL2（windows）开发包下载</vt:lpstr>
      <vt:lpstr>SDL2 配置（windows + visual studio）</vt:lpstr>
      <vt:lpstr>第一个SDL程序</vt:lpstr>
      <vt:lpstr>Hello SDL</vt:lpstr>
      <vt:lpstr>SDL程序设计基本要点</vt:lpstr>
      <vt:lpstr>Hello SDL例程</vt:lpstr>
      <vt:lpstr>Hello SDL例程 – 创建窗口</vt:lpstr>
      <vt:lpstr>Hello SDL例程 -载入一幅图像</vt:lpstr>
      <vt:lpstr>Hello SDL例程 -将图像显示在窗口</vt:lpstr>
      <vt:lpstr>Hello SDL例程 – 进入事件处理循环</vt:lpstr>
      <vt:lpstr>Hello SDL例程 – 清理结束</vt:lpstr>
      <vt:lpstr>Hello SDL例程</vt:lpstr>
      <vt:lpstr>下一个SDL程序</vt:lpstr>
      <vt:lpstr>使用TTF绘制文字要点</vt:lpstr>
      <vt:lpstr>PowerPoint 演示文稿</vt:lpstr>
      <vt:lpstr>PowerPoint 演示文稿</vt:lpstr>
      <vt:lpstr>使用TTF绘制文字要点</vt:lpstr>
      <vt:lpstr>绘制文字SDL程序演示</vt:lpstr>
      <vt:lpstr>结构化SDL程序设计</vt:lpstr>
      <vt:lpstr>结构化SDL程序设计</vt:lpstr>
      <vt:lpstr>1. 自定义一些全局变量</vt:lpstr>
      <vt:lpstr>1. 自定义函数initApp() </vt:lpstr>
      <vt:lpstr>2. 自定义函数handleEvent() </vt:lpstr>
      <vt:lpstr>3. 自定义函数display() </vt:lpstr>
      <vt:lpstr>4. 自定义函数endApp() </vt:lpstr>
      <vt:lpstr>SDL常用数据结构</vt:lpstr>
      <vt:lpstr>SDL常用数据结构</vt:lpstr>
      <vt:lpstr>SDL_Event 成员</vt:lpstr>
      <vt:lpstr>SDL_Event 成员（续）</vt:lpstr>
      <vt:lpstr>SDL事件处理 - 鼠标和键盘</vt:lpstr>
      <vt:lpstr>记录鼠标、键盘状态</vt:lpstr>
      <vt:lpstr>int handelEven()</vt:lpstr>
      <vt:lpstr>PowerPoint 演示文稿</vt:lpstr>
      <vt:lpstr>PowerPoint 演示文稿</vt:lpstr>
      <vt:lpstr>主程序相关代码</vt:lpstr>
      <vt:lpstr>void display()</vt:lpstr>
      <vt:lpstr>void display()</vt:lpstr>
      <vt:lpstr>void display()</vt:lpstr>
      <vt:lpstr>void display()</vt:lpstr>
      <vt:lpstr>SDL几何作图</vt:lpstr>
      <vt:lpstr>SDL 基本作图函数</vt:lpstr>
      <vt:lpstr>SDL_RenderDrawLine 绘制一折线段</vt:lpstr>
      <vt:lpstr>SDL_RenderDrawLines 绘制首尾相接的折线段</vt:lpstr>
      <vt:lpstr>SDL_RenderDrawPoint 绘制一个点（像素）</vt:lpstr>
      <vt:lpstr>SDL_RenderDrawPoints 绘制一系列点（像素）</vt:lpstr>
      <vt:lpstr>SDL_RenderDrawRect 绘制一个矩形（边框，不填充）</vt:lpstr>
      <vt:lpstr>SDL_RenderFillRect 填充一个矩形</vt:lpstr>
      <vt:lpstr>绘制一系列矩形</vt:lpstr>
      <vt:lpstr>绘制雪花曲线（koch curve)</vt:lpstr>
      <vt:lpstr>绘制雪花曲线（koch curve)</vt:lpstr>
      <vt:lpstr>绘制雪花曲线（koch curve)</vt:lpstr>
      <vt:lpstr>绘制雪花曲线（koch curve)</vt:lpstr>
      <vt:lpstr>SDL几何作图 – 现场演示</vt:lpstr>
      <vt:lpstr>用SDL_mixer播放声乐</vt:lpstr>
      <vt:lpstr>用SDL_mixer播放声乐</vt:lpstr>
      <vt:lpstr>用SDL_mixer播放声乐</vt:lpstr>
      <vt:lpstr>用SDL_mixer播放声乐</vt:lpstr>
      <vt:lpstr>用SDL_mixer播放声乐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SDL</dc:title>
  <dc:creator>gabriel</dc:creator>
  <cp:lastModifiedBy>xinguo</cp:lastModifiedBy>
  <cp:revision>858</cp:revision>
  <dcterms:created xsi:type="dcterms:W3CDTF">2015-09-02T01:55:16Z</dcterms:created>
  <dcterms:modified xsi:type="dcterms:W3CDTF">2017-05-02T01:11:33Z</dcterms:modified>
</cp:coreProperties>
</file>