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AA3DCA-2A51-4886-A412-0809C413242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148461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A3DCA-2A51-4886-A412-0809C413242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295944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A3DCA-2A51-4886-A412-0809C413242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240926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AA3DCA-2A51-4886-A412-0809C413242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381558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AA3DCA-2A51-4886-A412-0809C4132420}"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365500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AA3DCA-2A51-4886-A412-0809C413242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12128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AA3DCA-2A51-4886-A412-0809C4132420}"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334948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AA3DCA-2A51-4886-A412-0809C4132420}"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157379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A3DCA-2A51-4886-A412-0809C4132420}"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388406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A3DCA-2A51-4886-A412-0809C413242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12127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AA3DCA-2A51-4886-A412-0809C4132420}"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B7413-C9BD-4CC8-A863-7267859D27F2}" type="slidenum">
              <a:rPr lang="en-US" smtClean="0"/>
              <a:t>‹#›</a:t>
            </a:fld>
            <a:endParaRPr lang="en-US"/>
          </a:p>
        </p:txBody>
      </p:sp>
    </p:spTree>
    <p:extLst>
      <p:ext uri="{BB962C8B-B14F-4D97-AF65-F5344CB8AC3E}">
        <p14:creationId xmlns:p14="http://schemas.microsoft.com/office/powerpoint/2010/main" val="125907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A3DCA-2A51-4886-A412-0809C4132420}" type="datetimeFigureOut">
              <a:rPr lang="en-US" smtClean="0"/>
              <a:t>9/20/2022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B7413-C9BD-4CC8-A863-7267859D27F2}" type="slidenum">
              <a:rPr lang="en-US" smtClean="0"/>
              <a:t>‹#›</a:t>
            </a:fld>
            <a:endParaRPr lang="en-US"/>
          </a:p>
        </p:txBody>
      </p:sp>
    </p:spTree>
    <p:extLst>
      <p:ext uri="{BB962C8B-B14F-4D97-AF65-F5344CB8AC3E}">
        <p14:creationId xmlns:p14="http://schemas.microsoft.com/office/powerpoint/2010/main" val="274301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Files in Python</a:t>
            </a:r>
            <a:endParaRPr lang="en-US" dirty="0"/>
          </a:p>
        </p:txBody>
      </p:sp>
      <p:sp>
        <p:nvSpPr>
          <p:cNvPr id="3" name="Subtitle 2"/>
          <p:cNvSpPr>
            <a:spLocks noGrp="1"/>
          </p:cNvSpPr>
          <p:nvPr>
            <p:ph type="subTitle" idx="1"/>
          </p:nvPr>
        </p:nvSpPr>
        <p:spPr/>
        <p:txBody>
          <a:bodyPr/>
          <a:lstStyle/>
          <a:p>
            <a:r>
              <a:rPr lang="en-US" dirty="0" smtClean="0"/>
              <a:t>Data Structures CS 236</a:t>
            </a:r>
          </a:p>
          <a:p>
            <a:r>
              <a:rPr lang="en-US" dirty="0" smtClean="0"/>
              <a:t>Dr. Baker Al Smadi</a:t>
            </a:r>
          </a:p>
          <a:p>
            <a:r>
              <a:rPr lang="en-US" dirty="0" smtClean="0"/>
              <a:t>Grambling State University</a:t>
            </a:r>
            <a:endParaRPr lang="en-US" dirty="0"/>
          </a:p>
        </p:txBody>
      </p:sp>
    </p:spTree>
    <p:extLst>
      <p:ext uri="{BB962C8B-B14F-4D97-AF65-F5344CB8AC3E}">
        <p14:creationId xmlns:p14="http://schemas.microsoft.com/office/powerpoint/2010/main" val="369081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to the existing file in Python</a:t>
            </a:r>
            <a:endParaRPr lang="en-US" dirty="0"/>
          </a:p>
        </p:txBody>
      </p:sp>
      <p:sp>
        <p:nvSpPr>
          <p:cNvPr id="3" name="Content Placeholder 2"/>
          <p:cNvSpPr>
            <a:spLocks noGrp="1"/>
          </p:cNvSpPr>
          <p:nvPr>
            <p:ph idx="1"/>
          </p:nvPr>
        </p:nvSpPr>
        <p:spPr/>
        <p:txBody>
          <a:bodyPr/>
          <a:lstStyle/>
          <a:p>
            <a:r>
              <a:rPr lang="en-US" sz="2000" dirty="0"/>
              <a:t>If you want to add more data to an already created file, then the access mode should be </a:t>
            </a:r>
            <a:r>
              <a:rPr lang="en-US" sz="2000" b="1" dirty="0"/>
              <a:t>‘a’ </a:t>
            </a:r>
            <a:r>
              <a:rPr lang="en-US" sz="2000" dirty="0"/>
              <a:t>which is append mode, if we select </a:t>
            </a:r>
            <a:r>
              <a:rPr lang="en-US" sz="2000" b="1" dirty="0"/>
              <a:t>‘w’ </a:t>
            </a:r>
            <a:r>
              <a:rPr lang="en-US" sz="2000" dirty="0"/>
              <a:t>mode then the existing text will be overwritten by the new data.</a:t>
            </a:r>
            <a:endParaRPr lang="en-US" sz="2000" dirty="0" smtClean="0"/>
          </a:p>
          <a:p>
            <a:r>
              <a:rPr lang="en-US" sz="2000" dirty="0" smtClean="0"/>
              <a:t>Example #2:</a:t>
            </a:r>
          </a:p>
          <a:p>
            <a:endParaRPr lang="en-US" sz="2000" dirty="0"/>
          </a:p>
        </p:txBody>
      </p:sp>
      <p:sp>
        <p:nvSpPr>
          <p:cNvPr id="4" name="Rectangle 1"/>
          <p:cNvSpPr>
            <a:spLocks noChangeArrowheads="1"/>
          </p:cNvSpPr>
          <p:nvPr/>
        </p:nvSpPr>
        <p:spPr bwMode="auto">
          <a:xfrm>
            <a:off x="1006763" y="2927067"/>
            <a:ext cx="9938328"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smtClean="0">
                <a:ln>
                  <a:noFill/>
                </a:ln>
                <a:solidFill>
                  <a:srgbClr val="A9B7C6"/>
                </a:solidFill>
                <a:effectLst/>
                <a:latin typeface="JetBrains Mono"/>
              </a:rPr>
              <a:t>file1 = </a:t>
            </a:r>
            <a:r>
              <a:rPr kumimoji="0" lang="en-US" altLang="en-US" sz="2000" b="0" i="0" u="none" strike="noStrike" cap="none" normalizeH="0" baseline="0" dirty="0" smtClean="0">
                <a:ln>
                  <a:noFill/>
                </a:ln>
                <a:solidFill>
                  <a:srgbClr val="8888C6"/>
                </a:solidFill>
                <a:effectLst/>
                <a:latin typeface="JetBrains Mono"/>
              </a:rPr>
              <a:t>open</a:t>
            </a:r>
            <a:r>
              <a:rPr kumimoji="0" lang="en-US" altLang="en-US" sz="2000" b="0" i="0" u="none" strike="noStrike" cap="none" normalizeH="0" baseline="0" dirty="0" smtClean="0">
                <a:ln>
                  <a:noFill/>
                </a:ln>
                <a:solidFill>
                  <a:srgbClr val="A9B7C6"/>
                </a:solidFill>
                <a:effectLst/>
                <a:latin typeface="JetBrains Mono"/>
              </a:rPr>
              <a:t>(</a:t>
            </a:r>
            <a:r>
              <a:rPr kumimoji="0" lang="en-US" altLang="en-US" sz="2000" b="0" i="0" u="none" strike="noStrike" cap="none" normalizeH="0" baseline="0" dirty="0" err="1" smtClean="0">
                <a:ln>
                  <a:noFill/>
                </a:ln>
                <a:solidFill>
                  <a:srgbClr val="6A8759"/>
                </a:solidFill>
                <a:effectLst/>
                <a:latin typeface="JetBrains Mono"/>
              </a:rPr>
              <a:t>r“Your</a:t>
            </a:r>
            <a:r>
              <a:rPr kumimoji="0" lang="en-US" altLang="en-US" sz="2000" b="0" i="0" u="none" strike="noStrike" cap="none" normalizeH="0" baseline="0" dirty="0" smtClean="0">
                <a:ln>
                  <a:noFill/>
                </a:ln>
                <a:solidFill>
                  <a:srgbClr val="6A8759"/>
                </a:solidFill>
                <a:effectLst/>
                <a:latin typeface="JetBrains Mono"/>
              </a:rPr>
              <a:t> file.txt"</a:t>
            </a:r>
            <a:r>
              <a:rPr kumimoji="0" lang="en-US" altLang="en-US" sz="2000" b="0" i="0" u="none" strike="noStrike" cap="none" normalizeH="0" baseline="0" dirty="0" smtClean="0">
                <a:ln>
                  <a:noFill/>
                </a:ln>
                <a:solidFill>
                  <a:srgbClr val="CC7832"/>
                </a:solidFill>
                <a:effectLst/>
                <a:latin typeface="JetBrains Mono"/>
              </a:rPr>
              <a:t>, </a:t>
            </a:r>
            <a:r>
              <a:rPr kumimoji="0" lang="en-US" altLang="en-US" sz="2000" b="0" i="0" u="none" strike="noStrike" cap="none" normalizeH="0" baseline="0" dirty="0" smtClean="0">
                <a:ln>
                  <a:noFill/>
                </a:ln>
                <a:solidFill>
                  <a:srgbClr val="6A8759"/>
                </a:solidFill>
                <a:effectLst/>
                <a:latin typeface="JetBrains Mono"/>
              </a:rPr>
              <a:t>'a'</a:t>
            </a:r>
            <a:r>
              <a:rPr kumimoji="0" lang="en-US" altLang="en-US" sz="2000" b="0" i="0" u="none" strike="noStrike" cap="none" normalizeH="0" baseline="0" dirty="0" smtClean="0">
                <a:ln>
                  <a:noFill/>
                </a:ln>
                <a:solidFill>
                  <a:srgbClr val="A9B7C6"/>
                </a:solidFill>
                <a:effectLst/>
                <a:latin typeface="JetBrains Mono"/>
              </a:rPr>
              <a:t>)</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808080"/>
                </a:solidFill>
                <a:effectLst/>
                <a:latin typeface="JetBrains Mono"/>
              </a:rPr>
              <a:t># Writing to file</a:t>
            </a:r>
            <a:br>
              <a:rPr kumimoji="0" lang="en-US" altLang="en-US" sz="2000" b="0" i="0" u="none" strike="noStrike" cap="none" normalizeH="0" baseline="0" dirty="0" smtClean="0">
                <a:ln>
                  <a:noFill/>
                </a:ln>
                <a:solidFill>
                  <a:srgbClr val="808080"/>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file1.write(</a:t>
            </a:r>
            <a:r>
              <a:rPr kumimoji="0" lang="en-US" altLang="en-US" sz="2000" b="0" i="0" u="none" strike="noStrike" cap="none" normalizeH="0" baseline="0" dirty="0" smtClean="0">
                <a:ln>
                  <a:noFill/>
                </a:ln>
                <a:solidFill>
                  <a:srgbClr val="6A8759"/>
                </a:solidFill>
                <a:effectLst/>
                <a:latin typeface="JetBrains Mono"/>
              </a:rPr>
              <a:t>" Writing to file:</a:t>
            </a:r>
            <a:r>
              <a:rPr kumimoji="0" lang="en-US" altLang="en-US" sz="2000" b="0" i="0" u="none" strike="noStrike" cap="none" normalizeH="0" baseline="0" dirty="0" smtClean="0">
                <a:ln>
                  <a:noFill/>
                </a:ln>
                <a:solidFill>
                  <a:srgbClr val="CC7832"/>
                </a:solidFill>
                <a:effectLst/>
                <a:latin typeface="JetBrains Mono"/>
              </a:rPr>
              <a:t>\n</a:t>
            </a:r>
            <a:r>
              <a:rPr kumimoji="0" lang="en-US" altLang="en-US" sz="2000" b="0" i="0" u="none" strike="noStrike" cap="none" normalizeH="0" baseline="0" dirty="0" smtClean="0">
                <a:ln>
                  <a:noFill/>
                </a:ln>
                <a:solidFill>
                  <a:srgbClr val="6A8759"/>
                </a:solidFill>
                <a:effectLst/>
                <a:latin typeface="JetBrains Mono"/>
              </a:rPr>
              <a:t>"</a:t>
            </a:r>
            <a:r>
              <a:rPr kumimoji="0" lang="en-US" altLang="en-US" sz="2000" b="0" i="0" u="none" strike="noStrike" cap="none" normalizeH="0" baseline="0" dirty="0" smtClean="0">
                <a:ln>
                  <a:noFill/>
                </a:ln>
                <a:solidFill>
                  <a:srgbClr val="A9B7C6"/>
                </a:solidFill>
                <a:effectLst/>
                <a:latin typeface="JetBrains Mono"/>
              </a:rPr>
              <a:t>)</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808080"/>
                </a:solidFill>
                <a:effectLst/>
                <a:latin typeface="JetBrains Mono"/>
              </a:rPr>
              <a:t># Closing file</a:t>
            </a:r>
            <a:br>
              <a:rPr kumimoji="0" lang="en-US" altLang="en-US" sz="2000" b="0" i="0" u="none" strike="noStrike" cap="none" normalizeH="0" baseline="0" dirty="0" smtClean="0">
                <a:ln>
                  <a:noFill/>
                </a:ln>
                <a:solidFill>
                  <a:srgbClr val="808080"/>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file1.close()</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497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files</a:t>
            </a:r>
            <a:endParaRPr lang="en-US" dirty="0"/>
          </a:p>
        </p:txBody>
      </p:sp>
      <p:sp>
        <p:nvSpPr>
          <p:cNvPr id="3" name="Content Placeholder 2"/>
          <p:cNvSpPr>
            <a:spLocks noGrp="1"/>
          </p:cNvSpPr>
          <p:nvPr>
            <p:ph idx="1"/>
          </p:nvPr>
        </p:nvSpPr>
        <p:spPr/>
        <p:txBody>
          <a:bodyPr/>
          <a:lstStyle/>
          <a:p>
            <a:r>
              <a:rPr lang="en-US" dirty="0" smtClean="0"/>
              <a:t>Example #3:</a:t>
            </a:r>
          </a:p>
          <a:p>
            <a:r>
              <a:rPr lang="en-US" dirty="0" smtClean="0"/>
              <a:t>Read numbers from files and find the sum:</a:t>
            </a:r>
          </a:p>
          <a:p>
            <a:endParaRPr lang="en-US" dirty="0"/>
          </a:p>
        </p:txBody>
      </p:sp>
      <p:sp>
        <p:nvSpPr>
          <p:cNvPr id="4" name="Rectangle 1"/>
          <p:cNvSpPr>
            <a:spLocks noChangeArrowheads="1"/>
          </p:cNvSpPr>
          <p:nvPr/>
        </p:nvSpPr>
        <p:spPr bwMode="auto">
          <a:xfrm>
            <a:off x="1173018" y="3020244"/>
            <a:ext cx="9513455"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JetBrains Mono"/>
              </a:rPr>
              <a:t>file = </a:t>
            </a:r>
            <a:r>
              <a:rPr kumimoji="0" lang="en-US" altLang="en-US" sz="2000" b="0" i="0" u="none" strike="noStrike" cap="none" normalizeH="0" baseline="0" dirty="0" smtClean="0">
                <a:ln>
                  <a:noFill/>
                </a:ln>
                <a:solidFill>
                  <a:srgbClr val="8888C6"/>
                </a:solidFill>
                <a:effectLst/>
                <a:latin typeface="JetBrains Mono"/>
              </a:rPr>
              <a:t>open</a:t>
            </a:r>
            <a:r>
              <a:rPr kumimoji="0" lang="en-US" altLang="en-US" sz="2000" b="0" i="0" u="none" strike="noStrike" cap="none" normalizeH="0" baseline="0" dirty="0" smtClean="0">
                <a:ln>
                  <a:noFill/>
                </a:ln>
                <a:solidFill>
                  <a:srgbClr val="A9B7C6"/>
                </a:solidFill>
                <a:effectLst/>
                <a:latin typeface="JetBrains Mono"/>
              </a:rPr>
              <a:t>(</a:t>
            </a:r>
            <a:r>
              <a:rPr kumimoji="0" lang="en-US" altLang="en-US" sz="2000" b="0" i="0" u="none" strike="noStrike" cap="none" normalizeH="0" baseline="0" dirty="0" err="1" smtClean="0">
                <a:ln>
                  <a:noFill/>
                </a:ln>
                <a:solidFill>
                  <a:srgbClr val="6A8759"/>
                </a:solidFill>
                <a:effectLst/>
                <a:latin typeface="JetBrains Mono"/>
              </a:rPr>
              <a:t>r"C</a:t>
            </a:r>
            <a:r>
              <a:rPr kumimoji="0" lang="en-US" altLang="en-US" sz="2000" b="0" i="0" u="none" strike="noStrike" cap="none" normalizeH="0" baseline="0" dirty="0" smtClean="0">
                <a:ln>
                  <a:noFill/>
                </a:ln>
                <a:solidFill>
                  <a:srgbClr val="6A8759"/>
                </a:solidFill>
                <a:effectLst/>
                <a:latin typeface="JetBrains Mono"/>
              </a:rPr>
              <a:t>:\Users\Dr. Smadi\Pictures\numbers.txt"</a:t>
            </a:r>
            <a:r>
              <a:rPr kumimoji="0" lang="en-US" altLang="en-US" sz="2000" b="0" i="0" u="none" strike="noStrike" cap="none" normalizeH="0" baseline="0" dirty="0" smtClean="0">
                <a:ln>
                  <a:noFill/>
                </a:ln>
                <a:solidFill>
                  <a:srgbClr val="CC7832"/>
                </a:solidFill>
                <a:effectLst/>
                <a:latin typeface="JetBrains Mono"/>
              </a:rPr>
              <a:t>, </a:t>
            </a:r>
            <a:r>
              <a:rPr kumimoji="0" lang="en-US" altLang="en-US" sz="2000" b="0" i="0" u="none" strike="noStrike" cap="none" normalizeH="0" baseline="0" dirty="0" smtClean="0">
                <a:ln>
                  <a:noFill/>
                </a:ln>
                <a:solidFill>
                  <a:srgbClr val="6A8759"/>
                </a:solidFill>
                <a:effectLst/>
                <a:latin typeface="JetBrains Mono"/>
              </a:rPr>
              <a:t>'r'</a:t>
            </a:r>
            <a:r>
              <a:rPr kumimoji="0" lang="en-US" altLang="en-US" sz="2000" b="0" i="0" u="none" strike="noStrike" cap="none" normalizeH="0" baseline="0" dirty="0" smtClean="0">
                <a:ln>
                  <a:noFill/>
                </a:ln>
                <a:solidFill>
                  <a:srgbClr val="A9B7C6"/>
                </a:solidFill>
                <a:effectLst/>
                <a:latin typeface="JetBrains Mono"/>
              </a:rPr>
              <a:t>)</a:t>
            </a:r>
            <a:br>
              <a:rPr kumimoji="0" lang="en-US" altLang="en-US" sz="2000" b="0" i="0" u="none" strike="noStrike" cap="none" normalizeH="0" baseline="0" dirty="0" smtClean="0">
                <a:ln>
                  <a:noFill/>
                </a:ln>
                <a:solidFill>
                  <a:srgbClr val="A9B7C6"/>
                </a:solidFill>
                <a:effectLst/>
                <a:latin typeface="JetBrains Mono"/>
              </a:rPr>
            </a:br>
            <a:r>
              <a:rPr lang="en-US" altLang="en-US" sz="2000" dirty="0">
                <a:solidFill>
                  <a:srgbClr val="A9B7C6"/>
                </a:solidFill>
                <a:latin typeface="JetBrains Mono"/>
              </a:rPr>
              <a:t>s</a:t>
            </a:r>
            <a:r>
              <a:rPr kumimoji="0" lang="en-US" altLang="en-US" sz="2000" b="0" i="0" u="none" strike="noStrike" cap="none" normalizeH="0" baseline="0" dirty="0" smtClean="0">
                <a:ln>
                  <a:noFill/>
                </a:ln>
                <a:solidFill>
                  <a:srgbClr val="A9B7C6"/>
                </a:solidFill>
                <a:effectLst/>
                <a:latin typeface="JetBrains Mono"/>
              </a:rPr>
              <a:t>um = </a:t>
            </a:r>
            <a:r>
              <a:rPr kumimoji="0" lang="en-US" altLang="en-US" sz="2000" b="0" i="0" u="none" strike="noStrike" cap="none" normalizeH="0" baseline="0" dirty="0" smtClean="0">
                <a:ln>
                  <a:noFill/>
                </a:ln>
                <a:solidFill>
                  <a:srgbClr val="6897BB"/>
                </a:solidFill>
                <a:effectLst/>
                <a:latin typeface="JetBrains Mono"/>
              </a:rPr>
              <a:t>0</a:t>
            </a:r>
            <a:br>
              <a:rPr kumimoji="0" lang="en-US" altLang="en-US" sz="2000" b="0" i="0" u="none" strike="noStrike" cap="none" normalizeH="0" baseline="0" dirty="0" smtClean="0">
                <a:ln>
                  <a:noFill/>
                </a:ln>
                <a:solidFill>
                  <a:srgbClr val="6897BB"/>
                </a:solidFill>
                <a:effectLst/>
                <a:latin typeface="JetBrains Mono"/>
              </a:rPr>
            </a:br>
            <a:r>
              <a:rPr kumimoji="0" lang="en-US" altLang="en-US" sz="2000" b="0" i="0" u="none" strike="noStrike" cap="none" normalizeH="0" baseline="0" dirty="0" smtClean="0">
                <a:ln>
                  <a:noFill/>
                </a:ln>
                <a:solidFill>
                  <a:srgbClr val="CC7832"/>
                </a:solidFill>
                <a:effectLst/>
                <a:latin typeface="JetBrains Mono"/>
              </a:rPr>
              <a:t>for </a:t>
            </a:r>
            <a:r>
              <a:rPr kumimoji="0" lang="en-US" altLang="en-US" sz="2000" b="0" i="0" u="none" strike="noStrike" cap="none" normalizeH="0" baseline="0" dirty="0" smtClean="0">
                <a:ln>
                  <a:noFill/>
                </a:ln>
                <a:solidFill>
                  <a:srgbClr val="A9B7C6"/>
                </a:solidFill>
                <a:effectLst/>
                <a:latin typeface="JetBrains Mono"/>
              </a:rPr>
              <a:t>line </a:t>
            </a:r>
            <a:r>
              <a:rPr kumimoji="0" lang="en-US" altLang="en-US" sz="2000" b="0" i="0" u="none" strike="noStrike" cap="none" normalizeH="0" baseline="0" dirty="0" smtClean="0">
                <a:ln>
                  <a:noFill/>
                </a:ln>
                <a:solidFill>
                  <a:srgbClr val="CC7832"/>
                </a:solidFill>
                <a:effectLst/>
                <a:latin typeface="JetBrains Mono"/>
              </a:rPr>
              <a:t>in </a:t>
            </a:r>
            <a:r>
              <a:rPr kumimoji="0" lang="en-US" altLang="en-US" sz="2000" b="0" i="0" u="none" strike="noStrike" cap="none" normalizeH="0" baseline="0" dirty="0" smtClean="0">
                <a:ln>
                  <a:noFill/>
                </a:ln>
                <a:solidFill>
                  <a:srgbClr val="A9B7C6"/>
                </a:solidFill>
                <a:effectLst/>
                <a:latin typeface="JetBrains Mono"/>
              </a:rPr>
              <a:t>file:</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    line = </a:t>
            </a:r>
            <a:r>
              <a:rPr kumimoji="0" lang="en-US" altLang="en-US" sz="2000" b="0" i="0" u="none" strike="noStrike" cap="none" normalizeH="0" baseline="0" dirty="0" err="1" smtClean="0">
                <a:ln>
                  <a:noFill/>
                </a:ln>
                <a:solidFill>
                  <a:srgbClr val="A9B7C6"/>
                </a:solidFill>
                <a:effectLst/>
                <a:latin typeface="JetBrains Mono"/>
              </a:rPr>
              <a:t>line.strip</a:t>
            </a:r>
            <a:r>
              <a:rPr kumimoji="0" lang="en-US" altLang="en-US" sz="2000" b="0" i="0" u="none" strike="noStrike" cap="none" normalizeH="0" baseline="0" dirty="0" smtClean="0">
                <a:ln>
                  <a:noFill/>
                </a:ln>
                <a:solidFill>
                  <a:srgbClr val="A9B7C6"/>
                </a:solidFill>
                <a:effectLst/>
                <a:latin typeface="JetBrains Mono"/>
              </a:rPr>
              <a:t>()</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    number = </a:t>
            </a:r>
            <a:r>
              <a:rPr kumimoji="0" lang="en-US" altLang="en-US" sz="2000" b="0" i="0" u="none" strike="noStrike" cap="none" normalizeH="0" baseline="0" dirty="0" err="1" smtClean="0">
                <a:ln>
                  <a:noFill/>
                </a:ln>
                <a:solidFill>
                  <a:srgbClr val="8888C6"/>
                </a:solidFill>
                <a:effectLst/>
                <a:latin typeface="JetBrains Mono"/>
              </a:rPr>
              <a:t>int</a:t>
            </a:r>
            <a:r>
              <a:rPr kumimoji="0" lang="en-US" altLang="en-US" sz="2000" b="0" i="0" u="none" strike="noStrike" cap="none" normalizeH="0" baseline="0" dirty="0" smtClean="0">
                <a:ln>
                  <a:noFill/>
                </a:ln>
                <a:solidFill>
                  <a:srgbClr val="A9B7C6"/>
                </a:solidFill>
                <a:effectLst/>
                <a:latin typeface="JetBrains Mono"/>
              </a:rPr>
              <a:t>(line)</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    </a:t>
            </a:r>
            <a:r>
              <a:rPr lang="en-US" altLang="en-US" sz="2000" dirty="0">
                <a:solidFill>
                  <a:srgbClr val="A9B7C6"/>
                </a:solidFill>
                <a:latin typeface="JetBrains Mono"/>
              </a:rPr>
              <a:t>s</a:t>
            </a:r>
            <a:r>
              <a:rPr kumimoji="0" lang="en-US" altLang="en-US" sz="2000" b="0" i="0" u="none" strike="noStrike" cap="none" normalizeH="0" baseline="0" dirty="0" smtClean="0">
                <a:ln>
                  <a:noFill/>
                </a:ln>
                <a:solidFill>
                  <a:srgbClr val="A9B7C6"/>
                </a:solidFill>
                <a:effectLst/>
                <a:latin typeface="JetBrains Mono"/>
              </a:rPr>
              <a:t>um += number</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8888C6"/>
                </a:solidFill>
                <a:effectLst/>
                <a:latin typeface="JetBrains Mono"/>
              </a:rPr>
              <a:t>print</a:t>
            </a:r>
            <a:r>
              <a:rPr kumimoji="0" lang="en-US" altLang="en-US" sz="2000" b="0" i="0" u="none" strike="noStrike" cap="none" normalizeH="0" baseline="0" dirty="0" smtClean="0">
                <a:ln>
                  <a:noFill/>
                </a:ln>
                <a:solidFill>
                  <a:srgbClr val="A9B7C6"/>
                </a:solidFill>
                <a:effectLst/>
                <a:latin typeface="JetBrains Mono"/>
              </a:rPr>
              <a:t>(</a:t>
            </a:r>
            <a:r>
              <a:rPr kumimoji="0" lang="en-US" altLang="en-US" sz="2000" b="0" i="0" u="none" strike="noStrike" cap="none" normalizeH="0" baseline="0" dirty="0" smtClean="0">
                <a:ln>
                  <a:noFill/>
                </a:ln>
                <a:solidFill>
                  <a:srgbClr val="6A8759"/>
                </a:solidFill>
                <a:effectLst/>
                <a:latin typeface="JetBrains Mono"/>
              </a:rPr>
              <a:t>"The sum is"</a:t>
            </a:r>
            <a:r>
              <a:rPr kumimoji="0" lang="en-US" altLang="en-US" sz="2000" b="0" i="0" u="none" strike="noStrike" cap="none" normalizeH="0" baseline="0" dirty="0" smtClean="0">
                <a:ln>
                  <a:noFill/>
                </a:ln>
                <a:solidFill>
                  <a:srgbClr val="CC7832"/>
                </a:solidFill>
                <a:effectLst/>
                <a:latin typeface="JetBrains Mono"/>
              </a:rPr>
              <a:t>, </a:t>
            </a:r>
            <a:r>
              <a:rPr lang="en-US" altLang="en-US" sz="2000" dirty="0">
                <a:solidFill>
                  <a:srgbClr val="A9B7C6"/>
                </a:solidFill>
                <a:latin typeface="JetBrains Mono"/>
              </a:rPr>
              <a:t>s</a:t>
            </a:r>
            <a:r>
              <a:rPr kumimoji="0" lang="en-US" altLang="en-US" sz="2000" b="0" i="0" u="none" strike="noStrike" cap="none" normalizeH="0" baseline="0" dirty="0" smtClean="0">
                <a:ln>
                  <a:noFill/>
                </a:ln>
                <a:solidFill>
                  <a:srgbClr val="A9B7C6"/>
                </a:solidFill>
                <a:effectLst/>
                <a:latin typeface="JetBrains Mono"/>
              </a:rPr>
              <a:t>um)</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960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&amp; assignment</a:t>
            </a:r>
            <a:endParaRPr lang="en-US" dirty="0"/>
          </a:p>
        </p:txBody>
      </p:sp>
      <p:sp>
        <p:nvSpPr>
          <p:cNvPr id="3" name="Content Placeholder 2"/>
          <p:cNvSpPr>
            <a:spLocks noGrp="1"/>
          </p:cNvSpPr>
          <p:nvPr>
            <p:ph idx="1"/>
          </p:nvPr>
        </p:nvSpPr>
        <p:spPr/>
        <p:txBody>
          <a:bodyPr/>
          <a:lstStyle/>
          <a:p>
            <a:r>
              <a:rPr lang="en-US" dirty="0" smtClean="0"/>
              <a:t>Write a python code that askes the user to insert 5 grades and store them in a file named “grades”.</a:t>
            </a:r>
          </a:p>
          <a:p>
            <a:r>
              <a:rPr lang="en-US" dirty="0" smtClean="0"/>
              <a:t>Find the sum of the inserted grades.</a:t>
            </a:r>
          </a:p>
          <a:p>
            <a:r>
              <a:rPr lang="en-US" dirty="0" smtClean="0"/>
              <a:t>Find the average of the inserted grades.</a:t>
            </a:r>
            <a:endParaRPr lang="en-US" dirty="0"/>
          </a:p>
        </p:txBody>
      </p:sp>
    </p:spTree>
    <p:extLst>
      <p:ext uri="{BB962C8B-B14F-4D97-AF65-F5344CB8AC3E}">
        <p14:creationId xmlns:p14="http://schemas.microsoft.com/office/powerpoint/2010/main" val="398999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normAutofit lnSpcReduction="10000"/>
          </a:bodyPr>
          <a:lstStyle/>
          <a:p>
            <a:r>
              <a:rPr lang="en-US" dirty="0" smtClean="0"/>
              <a:t>Python provides inbuilt functions for creating, writing, and reading files. There are two types of files that can be handled in Python, normal text files and binary files (written in binary language, 0s, and 1s).</a:t>
            </a:r>
          </a:p>
          <a:p>
            <a:pPr fontAlgn="base"/>
            <a:r>
              <a:rPr lang="en-US" b="1" dirty="0"/>
              <a:t>Text files:</a:t>
            </a:r>
            <a:r>
              <a:rPr lang="en-US" dirty="0"/>
              <a:t> In this type of file, each line of text is terminated with a special character called </a:t>
            </a:r>
            <a:r>
              <a:rPr lang="en-US" b="1" dirty="0"/>
              <a:t>EOL (End of Line)</a:t>
            </a:r>
            <a:r>
              <a:rPr lang="en-US" dirty="0"/>
              <a:t>, which is the new line character (‘\n’) in Python by default. In the case of CSV(Comma Separated Files, the EOF is a comma by default.</a:t>
            </a:r>
          </a:p>
          <a:p>
            <a:pPr fontAlgn="base"/>
            <a:r>
              <a:rPr lang="en-US" b="1" dirty="0"/>
              <a:t>Binary files:</a:t>
            </a:r>
            <a:r>
              <a:rPr lang="en-US" dirty="0"/>
              <a:t> In this type of file, there is no terminator for a line, and the data is stored after converting it into machine-understandable binary language, i.e., 0 and 1 format.</a:t>
            </a:r>
          </a:p>
          <a:p>
            <a:endParaRPr lang="en-US" dirty="0"/>
          </a:p>
        </p:txBody>
      </p:sp>
    </p:spTree>
    <p:extLst>
      <p:ext uri="{BB962C8B-B14F-4D97-AF65-F5344CB8AC3E}">
        <p14:creationId xmlns:p14="http://schemas.microsoft.com/office/powerpoint/2010/main" val="1348456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 file</a:t>
            </a:r>
            <a:endParaRPr lang="en-US" dirty="0"/>
          </a:p>
        </p:txBody>
      </p:sp>
      <p:sp>
        <p:nvSpPr>
          <p:cNvPr id="3" name="Content Placeholder 2"/>
          <p:cNvSpPr>
            <a:spLocks noGrp="1"/>
          </p:cNvSpPr>
          <p:nvPr>
            <p:ph idx="1"/>
          </p:nvPr>
        </p:nvSpPr>
        <p:spPr>
          <a:xfrm>
            <a:off x="838200" y="1825624"/>
            <a:ext cx="10515600" cy="4473575"/>
          </a:xfrm>
        </p:spPr>
        <p:txBody>
          <a:bodyPr>
            <a:normAutofit lnSpcReduction="10000"/>
          </a:bodyPr>
          <a:lstStyle/>
          <a:p>
            <a:r>
              <a:rPr lang="en-US" dirty="0" smtClean="0"/>
              <a:t>Opening a file refers to getting the file ready either for reading or for writing. This can be done using the </a:t>
            </a:r>
            <a:r>
              <a:rPr lang="en-US" b="1" dirty="0" smtClean="0"/>
              <a:t>open() </a:t>
            </a:r>
            <a:r>
              <a:rPr lang="en-US" dirty="0" smtClean="0"/>
              <a:t>function.</a:t>
            </a:r>
          </a:p>
          <a:p>
            <a:r>
              <a:rPr lang="en-US" dirty="0" smtClean="0"/>
              <a:t> This function returns a file object and takes two arguments, one that accepts the </a:t>
            </a:r>
            <a:r>
              <a:rPr lang="en-US" u="sng" dirty="0" smtClean="0"/>
              <a:t>file name </a:t>
            </a:r>
            <a:r>
              <a:rPr lang="en-US" dirty="0" smtClean="0"/>
              <a:t>and another that accepts the </a:t>
            </a:r>
            <a:r>
              <a:rPr lang="en-US" u="sng" dirty="0" smtClean="0"/>
              <a:t>mode(Access Mode)</a:t>
            </a:r>
            <a:r>
              <a:rPr lang="en-US" dirty="0" smtClean="0"/>
              <a:t>. </a:t>
            </a:r>
          </a:p>
          <a:p>
            <a:r>
              <a:rPr lang="en-US" dirty="0" smtClean="0"/>
              <a:t>Now, the question arises what is the access mode? Access modes govern the type of operations possible in the opened file.</a:t>
            </a:r>
          </a:p>
          <a:p>
            <a:r>
              <a:rPr lang="en-US" dirty="0" smtClean="0"/>
              <a:t> It refers to how the file will be used once it’s opened. These modes also define the location of the File Handle in the file. File handle is like a cursor, which defines from where the data has to be read or written in the file.</a:t>
            </a:r>
            <a:endParaRPr lang="en-US" dirty="0"/>
          </a:p>
        </p:txBody>
      </p:sp>
    </p:spTree>
    <p:extLst>
      <p:ext uri="{BB962C8B-B14F-4D97-AF65-F5344CB8AC3E}">
        <p14:creationId xmlns:p14="http://schemas.microsoft.com/office/powerpoint/2010/main" val="597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 in python</a:t>
            </a:r>
            <a:endParaRPr lang="en-US" dirty="0"/>
          </a:p>
        </p:txBody>
      </p:sp>
      <p:sp>
        <p:nvSpPr>
          <p:cNvPr id="3" name="Content Placeholder 2"/>
          <p:cNvSpPr>
            <a:spLocks noGrp="1"/>
          </p:cNvSpPr>
          <p:nvPr>
            <p:ph idx="1"/>
          </p:nvPr>
        </p:nvSpPr>
        <p:spPr/>
        <p:txBody>
          <a:bodyPr/>
          <a:lstStyle/>
          <a:p>
            <a:r>
              <a:rPr lang="en-US" dirty="0" smtClean="0"/>
              <a:t>There are 6 main access modes in python:</a:t>
            </a:r>
          </a:p>
          <a:p>
            <a:pPr marL="0" indent="0" fontAlgn="base">
              <a:buNone/>
            </a:pPr>
            <a:r>
              <a:rPr lang="en-US" b="1" dirty="0" smtClean="0"/>
              <a:t>1- Read </a:t>
            </a:r>
            <a:r>
              <a:rPr lang="en-US" b="1" dirty="0"/>
              <a:t>Only (‘r’):</a:t>
            </a:r>
            <a:r>
              <a:rPr lang="en-US" dirty="0"/>
              <a:t> Open text file for reading. The handle is positioned at the beginning of the file. If the file does not exist, raises an I/O error. This is also the default mode in which the file is opened.</a:t>
            </a:r>
          </a:p>
          <a:p>
            <a:pPr marL="0" indent="0" fontAlgn="base">
              <a:buNone/>
            </a:pPr>
            <a:r>
              <a:rPr lang="en-US" b="1" dirty="0" smtClean="0"/>
              <a:t>2- Read </a:t>
            </a:r>
            <a:r>
              <a:rPr lang="en-US" b="1" dirty="0"/>
              <a:t>and Write (‘r+’):</a:t>
            </a:r>
            <a:r>
              <a:rPr lang="en-US" dirty="0"/>
              <a:t> Open the file for reading and writing. The handle is positioned at the beginning of the file. Raises I/O error if the file does not exist.</a:t>
            </a:r>
          </a:p>
          <a:p>
            <a:pPr marL="0" indent="0" fontAlgn="base">
              <a:buNone/>
            </a:pPr>
            <a:r>
              <a:rPr lang="en-US" b="1" dirty="0" smtClean="0"/>
              <a:t>3- Write </a:t>
            </a:r>
            <a:r>
              <a:rPr lang="en-US" b="1" dirty="0"/>
              <a:t>Only (‘w’):</a:t>
            </a:r>
            <a:r>
              <a:rPr lang="en-US" dirty="0"/>
              <a:t> Open the file for writing. For the existing files, the data is truncated and over-written. The handle is positioned at the beginning of the file. Creates the file if the file does not exist.</a:t>
            </a:r>
          </a:p>
          <a:p>
            <a:endParaRPr lang="en-US" dirty="0"/>
          </a:p>
        </p:txBody>
      </p:sp>
    </p:spTree>
    <p:extLst>
      <p:ext uri="{BB962C8B-B14F-4D97-AF65-F5344CB8AC3E}">
        <p14:creationId xmlns:p14="http://schemas.microsoft.com/office/powerpoint/2010/main" val="48397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 in python</a:t>
            </a:r>
            <a:endParaRPr lang="en-US" dirty="0"/>
          </a:p>
        </p:txBody>
      </p:sp>
      <p:sp>
        <p:nvSpPr>
          <p:cNvPr id="3" name="Content Placeholder 2"/>
          <p:cNvSpPr>
            <a:spLocks noGrp="1"/>
          </p:cNvSpPr>
          <p:nvPr>
            <p:ph idx="1"/>
          </p:nvPr>
        </p:nvSpPr>
        <p:spPr/>
        <p:txBody>
          <a:bodyPr/>
          <a:lstStyle/>
          <a:p>
            <a:pPr marL="0" indent="0">
              <a:buNone/>
            </a:pPr>
            <a:r>
              <a:rPr lang="en-US" b="1" dirty="0" smtClean="0"/>
              <a:t>4-</a:t>
            </a:r>
            <a:r>
              <a:rPr lang="en-US" dirty="0" smtClean="0"/>
              <a:t> </a:t>
            </a:r>
            <a:r>
              <a:rPr lang="en-US" b="1" dirty="0" smtClean="0"/>
              <a:t>Write and Read (‘w+’): </a:t>
            </a:r>
            <a:r>
              <a:rPr lang="en-US" dirty="0" smtClean="0"/>
              <a:t>Open the file for reading and writing. For existing files, data is truncated and over-written. The handle is positioned at the beginning of the file.</a:t>
            </a:r>
          </a:p>
          <a:p>
            <a:pPr marL="0" indent="0">
              <a:buNone/>
            </a:pPr>
            <a:r>
              <a:rPr lang="en-US" b="1" dirty="0" smtClean="0"/>
              <a:t>5-</a:t>
            </a:r>
            <a:r>
              <a:rPr lang="en-US" dirty="0" smtClean="0"/>
              <a:t> </a:t>
            </a:r>
            <a:r>
              <a:rPr lang="en-US" b="1" dirty="0" smtClean="0"/>
              <a:t>Append Only (‘a’): </a:t>
            </a:r>
            <a:r>
              <a:rPr lang="en-US" dirty="0" smtClean="0"/>
              <a:t>Open the file for writing. The file is created if it does not exist. The handle is positioned at the end of the file. The data being written will be inserted at the end, after the existing data.</a:t>
            </a:r>
          </a:p>
          <a:p>
            <a:pPr marL="0" indent="0">
              <a:buNone/>
            </a:pPr>
            <a:r>
              <a:rPr lang="en-US" b="1" dirty="0" smtClean="0"/>
              <a:t>6-</a:t>
            </a:r>
            <a:r>
              <a:rPr lang="en-US" dirty="0" smtClean="0"/>
              <a:t> </a:t>
            </a:r>
            <a:r>
              <a:rPr lang="en-US" b="1" dirty="0" smtClean="0"/>
              <a:t>Append and Read (‘a+’): </a:t>
            </a:r>
            <a:r>
              <a:rPr lang="en-US" dirty="0" smtClean="0"/>
              <a:t>Open the file for reading and writing. The file is created if it does not exist. The handle is positioned at the end of the file. The data being written will be inserted at the end, after the existing data.</a:t>
            </a:r>
            <a:endParaRPr lang="en-US" dirty="0"/>
          </a:p>
        </p:txBody>
      </p:sp>
    </p:spTree>
    <p:extLst>
      <p:ext uri="{BB962C8B-B14F-4D97-AF65-F5344CB8AC3E}">
        <p14:creationId xmlns:p14="http://schemas.microsoft.com/office/powerpoint/2010/main" val="2617592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 in python</a:t>
            </a:r>
            <a:endParaRPr lang="en-US" dirty="0"/>
          </a:p>
        </p:txBody>
      </p:sp>
      <p:sp>
        <p:nvSpPr>
          <p:cNvPr id="3" name="Content Placeholder 2"/>
          <p:cNvSpPr>
            <a:spLocks noGrp="1"/>
          </p:cNvSpPr>
          <p:nvPr>
            <p:ph idx="1"/>
          </p:nvPr>
        </p:nvSpPr>
        <p:spPr/>
        <p:txBody>
          <a:bodyPr/>
          <a:lstStyle/>
          <a:p>
            <a:pPr marL="0" indent="0">
              <a:buNone/>
            </a:pPr>
            <a:r>
              <a:rPr lang="en-US" b="1" dirty="0" smtClean="0"/>
              <a:t>7- Read Only in Binary format(‘</a:t>
            </a:r>
            <a:r>
              <a:rPr lang="en-US" b="1" dirty="0" err="1" smtClean="0"/>
              <a:t>rb</a:t>
            </a:r>
            <a:r>
              <a:rPr lang="en-US" b="1" dirty="0" smtClean="0"/>
              <a:t>’):  </a:t>
            </a:r>
            <a:r>
              <a:rPr lang="en-US" dirty="0" smtClean="0"/>
              <a:t>It lets the user open the file for reading in binary format.</a:t>
            </a:r>
          </a:p>
          <a:p>
            <a:pPr marL="0" indent="0">
              <a:buNone/>
            </a:pPr>
            <a:r>
              <a:rPr lang="en-US" b="1" dirty="0" smtClean="0"/>
              <a:t>8- Read and Write in Binary Format(‘</a:t>
            </a:r>
            <a:r>
              <a:rPr lang="en-US" b="1" dirty="0" err="1" smtClean="0"/>
              <a:t>rb</a:t>
            </a:r>
            <a:r>
              <a:rPr lang="en-US" b="1" dirty="0" smtClean="0"/>
              <a:t>+’): </a:t>
            </a:r>
            <a:r>
              <a:rPr lang="en-US" dirty="0" smtClean="0"/>
              <a:t>It lets the user open the file for reading and writing in binary format.</a:t>
            </a:r>
          </a:p>
          <a:p>
            <a:pPr marL="0" indent="0">
              <a:buNone/>
            </a:pPr>
            <a:r>
              <a:rPr lang="en-US" b="1" dirty="0" smtClean="0"/>
              <a:t>9- Write </a:t>
            </a:r>
            <a:r>
              <a:rPr lang="en-US" b="1" dirty="0"/>
              <a:t>Only in Binary Format(‘</a:t>
            </a:r>
            <a:r>
              <a:rPr lang="en-US" b="1" dirty="0" err="1"/>
              <a:t>wb</a:t>
            </a:r>
            <a:r>
              <a:rPr lang="en-US" b="1" dirty="0"/>
              <a:t>’): </a:t>
            </a:r>
            <a:r>
              <a:rPr lang="en-US" dirty="0"/>
              <a:t>It lets the user open the file for writing in binary format. When a file gets opened in this mode, there are two things that can happen mostly. A new file gets created if the file does not exist. The content within the file will get overwritten if the file exists and has some data stored in it.</a:t>
            </a:r>
          </a:p>
        </p:txBody>
      </p:sp>
    </p:spTree>
    <p:extLst>
      <p:ext uri="{BB962C8B-B14F-4D97-AF65-F5344CB8AC3E}">
        <p14:creationId xmlns:p14="http://schemas.microsoft.com/office/powerpoint/2010/main" val="344041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modes in python</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smtClean="0"/>
              <a:t>10- Write </a:t>
            </a:r>
            <a:r>
              <a:rPr lang="en-US" b="1" dirty="0"/>
              <a:t>and Read in Binary Format(‘</a:t>
            </a:r>
            <a:r>
              <a:rPr lang="en-US" b="1" dirty="0" err="1"/>
              <a:t>wb</a:t>
            </a:r>
            <a:r>
              <a:rPr lang="en-US" b="1" dirty="0"/>
              <a:t>+’):  </a:t>
            </a:r>
            <a:r>
              <a:rPr lang="en-US" dirty="0"/>
              <a:t>It lets the user open the file for reading as well as writing in binary format. When a file gets opened in this mode, there are two things that can mostly happen. A new file gets created for writing and reading if the file does not exist. The content within the file will get overwritten if the file exists and has some data stored in it. </a:t>
            </a:r>
          </a:p>
          <a:p>
            <a:pPr marL="0" indent="0" fontAlgn="base">
              <a:buNone/>
            </a:pPr>
            <a:r>
              <a:rPr lang="en-US" b="1" dirty="0" smtClean="0"/>
              <a:t>11- Append </a:t>
            </a:r>
            <a:r>
              <a:rPr lang="en-US" b="1" dirty="0"/>
              <a:t>only in Binary Format(‘ab’): </a:t>
            </a:r>
            <a:r>
              <a:rPr lang="en-US" dirty="0"/>
              <a:t>It lets the user open the file for appending in binary format. A new file gets created if there is no file. The data will be inserted at the end if the file exists and has some data stored in it. </a:t>
            </a:r>
          </a:p>
          <a:p>
            <a:pPr marL="0" indent="0" fontAlgn="base">
              <a:buNone/>
            </a:pPr>
            <a:r>
              <a:rPr lang="en-US" b="1" dirty="0" smtClean="0"/>
              <a:t>12- Append </a:t>
            </a:r>
            <a:r>
              <a:rPr lang="en-US" b="1" dirty="0"/>
              <a:t>and Read in Binary Format(‘ab+’): </a:t>
            </a:r>
            <a:r>
              <a:rPr lang="en-US" dirty="0"/>
              <a:t>It lets the user open the file for appending and reading in binary format. A new file will be created for reading and appending if the file does not exist. We can read and append if the file exists and has some data stored in it. </a:t>
            </a:r>
          </a:p>
          <a:p>
            <a:endParaRPr lang="en-US" dirty="0"/>
          </a:p>
        </p:txBody>
      </p:sp>
    </p:spTree>
    <p:extLst>
      <p:ext uri="{BB962C8B-B14F-4D97-AF65-F5344CB8AC3E}">
        <p14:creationId xmlns:p14="http://schemas.microsoft.com/office/powerpoint/2010/main" val="694374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4" name="Rectangle 1"/>
          <p:cNvSpPr>
            <a:spLocks noGrp="1" noChangeArrowheads="1"/>
          </p:cNvSpPr>
          <p:nvPr>
            <p:ph idx="1"/>
          </p:nvPr>
        </p:nvSpPr>
        <p:spPr bwMode="auto">
          <a:xfrm>
            <a:off x="838200" y="3815356"/>
            <a:ext cx="6687728" cy="3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73239"/>
                </a:solidFill>
                <a:effectLst/>
                <a:latin typeface="Consolas" panose="020B0609020204030204" pitchFamily="49" charset="0"/>
              </a:rPr>
              <a:t>File_object</a:t>
            </a:r>
            <a:r>
              <a:rPr kumimoji="0" lang="en-US" altLang="en-US" sz="2000" b="0" i="0" u="none" strike="noStrike" cap="none" normalizeH="0" baseline="0" dirty="0" smtClean="0">
                <a:ln>
                  <a:noFill/>
                </a:ln>
                <a:solidFill>
                  <a:srgbClr val="273239"/>
                </a:solidFill>
                <a:effectLst/>
                <a:latin typeface="Consolas" panose="020B0609020204030204" pitchFamily="49" charset="0"/>
              </a:rPr>
              <a:t> = open(</a:t>
            </a:r>
            <a:r>
              <a:rPr kumimoji="0" lang="en-US" altLang="en-US" sz="2000" b="0" i="0" u="none" strike="noStrike" cap="none" normalizeH="0" baseline="0" dirty="0" err="1" smtClean="0">
                <a:ln>
                  <a:noFill/>
                </a:ln>
                <a:solidFill>
                  <a:srgbClr val="273239"/>
                </a:solidFill>
                <a:effectLst/>
                <a:latin typeface="Consolas" panose="020B0609020204030204" pitchFamily="49" charset="0"/>
              </a:rPr>
              <a:t>r"File_Name</a:t>
            </a:r>
            <a:r>
              <a:rPr kumimoji="0" lang="en-US" altLang="en-US" sz="2000" b="0" i="0" u="none" strike="noStrike" cap="none" normalizeH="0" baseline="0" dirty="0" smtClean="0">
                <a:ln>
                  <a:noFill/>
                </a:ln>
                <a:solidFill>
                  <a:srgbClr val="273239"/>
                </a:solidFill>
                <a:effectLst/>
                <a:latin typeface="Consolas" panose="020B0609020204030204" pitchFamily="49" charset="0"/>
              </a:rPr>
              <a:t>", "</a:t>
            </a:r>
            <a:r>
              <a:rPr kumimoji="0" lang="en-US" altLang="en-US" sz="2000" b="0" i="0" u="none" strike="noStrike" cap="none" normalizeH="0" baseline="0" dirty="0" err="1" smtClean="0">
                <a:ln>
                  <a:noFill/>
                </a:ln>
                <a:solidFill>
                  <a:srgbClr val="273239"/>
                </a:solidFill>
                <a:effectLst/>
                <a:latin typeface="Consolas" panose="020B0609020204030204" pitchFamily="49" charset="0"/>
              </a:rPr>
              <a:t>Access_Mode</a:t>
            </a:r>
            <a:r>
              <a:rPr kumimoji="0" lang="en-US" altLang="en-US" sz="2000" b="0" i="0" u="none" strike="noStrike" cap="none" normalizeH="0" baseline="0" dirty="0" smtClean="0">
                <a:ln>
                  <a:noFill/>
                </a:ln>
                <a:solidFill>
                  <a:srgbClr val="273239"/>
                </a:solidFill>
                <a:effectLst/>
                <a:latin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067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 file in read mode in Python.</a:t>
            </a:r>
          </a:p>
        </p:txBody>
      </p:sp>
      <p:sp>
        <p:nvSpPr>
          <p:cNvPr id="3" name="Content Placeholder 2"/>
          <p:cNvSpPr>
            <a:spLocks noGrp="1"/>
          </p:cNvSpPr>
          <p:nvPr>
            <p:ph idx="1"/>
          </p:nvPr>
        </p:nvSpPr>
        <p:spPr/>
        <p:txBody>
          <a:bodyPr/>
          <a:lstStyle/>
          <a:p>
            <a:r>
              <a:rPr lang="en-US" dirty="0" smtClean="0"/>
              <a:t>Example- Try the following code:</a:t>
            </a:r>
          </a:p>
          <a:p>
            <a:endParaRPr lang="en-US" dirty="0"/>
          </a:p>
        </p:txBody>
      </p:sp>
      <p:sp>
        <p:nvSpPr>
          <p:cNvPr id="4" name="Rectangle 1"/>
          <p:cNvSpPr>
            <a:spLocks noChangeArrowheads="1"/>
          </p:cNvSpPr>
          <p:nvPr/>
        </p:nvSpPr>
        <p:spPr bwMode="auto">
          <a:xfrm>
            <a:off x="1034473" y="2870522"/>
            <a:ext cx="997527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A9B7C6"/>
                </a:solidFill>
                <a:effectLst/>
                <a:latin typeface="JetBrains Mono"/>
              </a:rPr>
              <a:t>file1 = </a:t>
            </a:r>
            <a:r>
              <a:rPr kumimoji="0" lang="en-US" altLang="en-US" sz="2000" b="0" i="0" u="none" strike="noStrike" cap="none" normalizeH="0" baseline="0" dirty="0" smtClean="0">
                <a:ln>
                  <a:noFill/>
                </a:ln>
                <a:solidFill>
                  <a:srgbClr val="8888C6"/>
                </a:solidFill>
                <a:effectLst/>
                <a:latin typeface="JetBrains Mono"/>
              </a:rPr>
              <a:t>open</a:t>
            </a:r>
            <a:r>
              <a:rPr kumimoji="0" lang="en-US" altLang="en-US" sz="2000" b="0" i="0" u="none" strike="noStrike" cap="none" normalizeH="0" baseline="0" dirty="0" smtClean="0">
                <a:ln>
                  <a:noFill/>
                </a:ln>
                <a:solidFill>
                  <a:srgbClr val="A9B7C6"/>
                </a:solidFill>
                <a:effectLst/>
                <a:latin typeface="JetBrains Mono"/>
              </a:rPr>
              <a:t>(</a:t>
            </a:r>
            <a:r>
              <a:rPr kumimoji="0" lang="en-US" altLang="en-US" sz="2000" b="0" i="0" u="none" strike="noStrike" cap="none" normalizeH="0" baseline="0" dirty="0" err="1" smtClean="0">
                <a:ln>
                  <a:noFill/>
                </a:ln>
                <a:solidFill>
                  <a:srgbClr val="6A8759"/>
                </a:solidFill>
                <a:effectLst/>
                <a:latin typeface="JetBrains Mono"/>
              </a:rPr>
              <a:t>r“your</a:t>
            </a:r>
            <a:r>
              <a:rPr kumimoji="0" lang="en-US" altLang="en-US" sz="2000" b="0" i="0" u="none" strike="noStrike" cap="none" normalizeH="0" baseline="0" dirty="0" smtClean="0">
                <a:ln>
                  <a:noFill/>
                </a:ln>
                <a:solidFill>
                  <a:srgbClr val="6A8759"/>
                </a:solidFill>
                <a:effectLst/>
                <a:latin typeface="JetBrains Mono"/>
              </a:rPr>
              <a:t> </a:t>
            </a:r>
            <a:r>
              <a:rPr kumimoji="0" lang="en-US" altLang="en-US" sz="2000" b="0" i="0" u="none" strike="noStrike" cap="none" normalizeH="0" baseline="0" dirty="0" err="1" smtClean="0">
                <a:ln>
                  <a:noFill/>
                </a:ln>
                <a:solidFill>
                  <a:srgbClr val="6A8759"/>
                </a:solidFill>
                <a:effectLst/>
                <a:latin typeface="JetBrains Mono"/>
              </a:rPr>
              <a:t>file.txt"</a:t>
            </a:r>
            <a:r>
              <a:rPr kumimoji="0" lang="en-US" altLang="en-US" sz="2000" b="0" i="0" u="none" strike="noStrike" cap="none" normalizeH="0" baseline="0" dirty="0" err="1" smtClean="0">
                <a:ln>
                  <a:noFill/>
                </a:ln>
                <a:solidFill>
                  <a:srgbClr val="CC7832"/>
                </a:solidFill>
                <a:effectLst/>
                <a:latin typeface="JetBrains Mono"/>
              </a:rPr>
              <a:t>,</a:t>
            </a:r>
            <a:r>
              <a:rPr kumimoji="0" lang="en-US" altLang="en-US" sz="2000" b="0" i="0" u="none" strike="noStrike" cap="none" normalizeH="0" baseline="0" dirty="0" err="1" smtClean="0">
                <a:ln>
                  <a:noFill/>
                </a:ln>
                <a:solidFill>
                  <a:srgbClr val="6A8759"/>
                </a:solidFill>
                <a:effectLst/>
                <a:latin typeface="JetBrains Mono"/>
              </a:rPr>
              <a:t>"r</a:t>
            </a:r>
            <a:r>
              <a:rPr kumimoji="0" lang="en-US" altLang="en-US" sz="2000" b="0" i="0" u="none" strike="noStrike" cap="none" normalizeH="0" baseline="0" dirty="0" smtClean="0">
                <a:ln>
                  <a:noFill/>
                </a:ln>
                <a:solidFill>
                  <a:srgbClr val="6A8759"/>
                </a:solidFill>
                <a:effectLst/>
                <a:latin typeface="JetBrains Mono"/>
              </a:rPr>
              <a:t>"</a:t>
            </a:r>
            <a:r>
              <a:rPr kumimoji="0" lang="en-US" altLang="en-US" sz="2000" b="0" i="0" u="none" strike="noStrike" cap="none" normalizeH="0" baseline="0" dirty="0" smtClean="0">
                <a:ln>
                  <a:noFill/>
                </a:ln>
                <a:solidFill>
                  <a:srgbClr val="A9B7C6"/>
                </a:solidFill>
                <a:effectLst/>
                <a:latin typeface="JetBrains Mono"/>
              </a:rPr>
              <a:t>)</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808080"/>
                </a:solidFill>
                <a:effectLst/>
                <a:latin typeface="JetBrains Mono"/>
              </a:rPr>
              <a:t># Reading from file</a:t>
            </a:r>
            <a:br>
              <a:rPr kumimoji="0" lang="en-US" altLang="en-US" sz="2000" b="0" i="0" u="none" strike="noStrike" cap="none" normalizeH="0" baseline="0" dirty="0" smtClean="0">
                <a:ln>
                  <a:noFill/>
                </a:ln>
                <a:solidFill>
                  <a:srgbClr val="808080"/>
                </a:solidFill>
                <a:effectLst/>
                <a:latin typeface="JetBrains Mono"/>
              </a:rPr>
            </a:br>
            <a:r>
              <a:rPr kumimoji="0" lang="en-US" altLang="en-US" sz="2000" b="0" i="0" u="none" strike="noStrike" cap="none" normalizeH="0" baseline="0" dirty="0" smtClean="0">
                <a:ln>
                  <a:noFill/>
                </a:ln>
                <a:solidFill>
                  <a:srgbClr val="8888C6"/>
                </a:solidFill>
                <a:effectLst/>
                <a:latin typeface="JetBrains Mono"/>
              </a:rPr>
              <a:t>print</a:t>
            </a:r>
            <a:r>
              <a:rPr kumimoji="0" lang="en-US" altLang="en-US" sz="2000" b="0" i="0" u="none" strike="noStrike" cap="none" normalizeH="0" baseline="0" dirty="0" smtClean="0">
                <a:ln>
                  <a:noFill/>
                </a:ln>
                <a:solidFill>
                  <a:srgbClr val="A9B7C6"/>
                </a:solidFill>
                <a:effectLst/>
                <a:latin typeface="JetBrains Mono"/>
              </a:rPr>
              <a:t>(file1.read())</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
            </a:r>
            <a:br>
              <a:rPr kumimoji="0" lang="en-US" altLang="en-US" sz="2000" b="0" i="0" u="none" strike="noStrike" cap="none" normalizeH="0" baseline="0" dirty="0" smtClean="0">
                <a:ln>
                  <a:noFill/>
                </a:ln>
                <a:solidFill>
                  <a:srgbClr val="A9B7C6"/>
                </a:solidFill>
                <a:effectLst/>
                <a:latin typeface="JetBrains Mono"/>
              </a:rPr>
            </a:br>
            <a:r>
              <a:rPr kumimoji="0" lang="en-US" altLang="en-US" sz="2000" b="0" i="0" u="none" strike="noStrike" cap="none" normalizeH="0" baseline="0" dirty="0" smtClean="0">
                <a:ln>
                  <a:noFill/>
                </a:ln>
                <a:solidFill>
                  <a:srgbClr val="A9B7C6"/>
                </a:solidFill>
                <a:effectLst/>
                <a:latin typeface="JetBrains Mono"/>
              </a:rPr>
              <a:t>file1.close()</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4139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1131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JetBrains Mono</vt:lpstr>
      <vt:lpstr>Office Theme</vt:lpstr>
      <vt:lpstr>Files in Python</vt:lpstr>
      <vt:lpstr>Files</vt:lpstr>
      <vt:lpstr>Opening a file</vt:lpstr>
      <vt:lpstr>Access modes in python</vt:lpstr>
      <vt:lpstr>Access modes in python</vt:lpstr>
      <vt:lpstr>Access modes in python</vt:lpstr>
      <vt:lpstr>Access modes in python</vt:lpstr>
      <vt:lpstr>Syntax:</vt:lpstr>
      <vt:lpstr>Opening a file in read mode in Python.</vt:lpstr>
      <vt:lpstr>Adding data to the existing file in Python</vt:lpstr>
      <vt:lpstr>Operations on files</vt:lpstr>
      <vt:lpstr>Exercise &amp;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 in Python</dc:title>
  <dc:creator>Dr. Smadi</dc:creator>
  <cp:lastModifiedBy>Dr. Smadi</cp:lastModifiedBy>
  <cp:revision>10</cp:revision>
  <dcterms:created xsi:type="dcterms:W3CDTF">2022-09-20T03:59:20Z</dcterms:created>
  <dcterms:modified xsi:type="dcterms:W3CDTF">2022-09-20T15:41:21Z</dcterms:modified>
</cp:coreProperties>
</file>