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5"/>
  </p:notesMasterIdLst>
  <p:handoutMasterIdLst>
    <p:handoutMasterId r:id="rId36"/>
  </p:handoutMasterIdLst>
  <p:sldIdLst>
    <p:sldId id="278" r:id="rId5"/>
    <p:sldId id="279" r:id="rId6"/>
    <p:sldId id="285" r:id="rId7"/>
    <p:sldId id="280" r:id="rId8"/>
    <p:sldId id="286" r:id="rId9"/>
    <p:sldId id="290" r:id="rId10"/>
    <p:sldId id="299" r:id="rId11"/>
    <p:sldId id="300" r:id="rId12"/>
    <p:sldId id="301" r:id="rId13"/>
    <p:sldId id="302" r:id="rId14"/>
    <p:sldId id="303" r:id="rId15"/>
    <p:sldId id="304" r:id="rId16"/>
    <p:sldId id="305" r:id="rId17"/>
    <p:sldId id="281" r:id="rId18"/>
    <p:sldId id="282" r:id="rId19"/>
    <p:sldId id="295" r:id="rId20"/>
    <p:sldId id="287" r:id="rId21"/>
    <p:sldId id="288" r:id="rId22"/>
    <p:sldId id="289" r:id="rId23"/>
    <p:sldId id="283" r:id="rId24"/>
    <p:sldId id="284" r:id="rId25"/>
    <p:sldId id="296" r:id="rId26"/>
    <p:sldId id="291" r:id="rId27"/>
    <p:sldId id="292" r:id="rId28"/>
    <p:sldId id="293" r:id="rId29"/>
    <p:sldId id="294" r:id="rId30"/>
    <p:sldId id="297" r:id="rId31"/>
    <p:sldId id="298" r:id="rId32"/>
    <p:sldId id="306" r:id="rId33"/>
    <p:sldId id="307" r:id="rId34"/>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0" d="100"/>
          <a:sy n="60" d="100"/>
        </p:scale>
        <p:origin x="840" y="44"/>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6FB012-E420-4B95-AE63-A8D98F1E9FF8}" type="datetime1">
              <a:rPr lang="es-ES" smtClean="0"/>
              <a:t>27/04/2022</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83E88-2765-4140-A04D-8B1D491FFF40}" type="slidenum">
              <a:rPr lang="es-ES" smtClean="0"/>
              <a:t>‹Nº›</a:t>
            </a:fld>
            <a:endParaRPr lang="es-ES" dirty="0"/>
          </a:p>
        </p:txBody>
      </p:sp>
    </p:spTree>
    <p:extLst>
      <p:ext uri="{BB962C8B-B14F-4D97-AF65-F5344CB8AC3E}">
        <p14:creationId xmlns:p14="http://schemas.microsoft.com/office/powerpoint/2010/main" val="1842889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BEC11F6-780B-4A70-BC74-0ABACE79CAA5}" type="datetime1">
              <a:rPr lang="es-ES" noProof="0" smtClean="0"/>
              <a:t>27/04/2022</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es-ES" noProof="0" smtClean="0"/>
              <a:t>‹Nº›</a:t>
            </a:fld>
            <a:endParaRPr lang="es-ES"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E6DE88F-1F85-4A27-9D34-D74A50E7B0DA}" type="slidenum">
              <a:rPr lang="es-ES" smtClean="0"/>
              <a:t>1</a:t>
            </a:fld>
            <a:endParaRPr lang="es-ES" dirty="0"/>
          </a:p>
        </p:txBody>
      </p:sp>
    </p:spTree>
    <p:extLst>
      <p:ext uri="{BB962C8B-B14F-4D97-AF65-F5344CB8AC3E}">
        <p14:creationId xmlns:p14="http://schemas.microsoft.com/office/powerpoint/2010/main" val="1417270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4" name="Marcador de fecha 3"/>
          <p:cNvSpPr>
            <a:spLocks noGrp="1"/>
          </p:cNvSpPr>
          <p:nvPr>
            <p:ph type="dt" sz="half" idx="10"/>
          </p:nvPr>
        </p:nvSpPr>
        <p:spPr/>
        <p:txBody>
          <a:bodyPr rtlCol="0"/>
          <a:lstStyle/>
          <a:p>
            <a:pPr rtl="0"/>
            <a:fld id="{931C7952-479D-4D4B-8F19-C6026F510D9E}" type="datetime1">
              <a:rPr lang="es-ES" noProof="0" smtClean="0"/>
              <a:t>27/04/2022</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pic>
        <p:nvPicPr>
          <p:cNvPr id="16" name="Imagen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ítulo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74758912-430E-46D1-BA95-7CF218A879F9}" type="datetime1">
              <a:rPr lang="es-ES" noProof="0" smtClean="0"/>
              <a:t>27/04/2022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8437"/>
            <a:ext cx="10353762" cy="3534344"/>
          </a:xfrm>
        </p:spPr>
        <p:txBody>
          <a:bodyPr rtlCol="0" anchor="ctr">
            <a:normAutofit/>
          </a:bodyPr>
          <a:lstStyle>
            <a:lvl1pPr>
              <a:defRPr sz="400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83D604E1-623C-4365-B688-201238FB20C0}" type="datetime1">
              <a:rPr lang="es-ES" noProof="0" smtClean="0"/>
              <a:t>27/04/2022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446212" y="609600"/>
            <a:ext cx="9302752" cy="2992904"/>
          </a:xfrm>
        </p:spPr>
        <p:txBody>
          <a:bodyPr rtlCol="0" anchor="ctr">
            <a:normAutofit/>
          </a:bodyPr>
          <a:lstStyle>
            <a:lvl1pPr>
              <a:defRPr sz="3600"/>
            </a:lvl1pPr>
          </a:lstStyle>
          <a:p>
            <a:pPr rtl="0"/>
            <a:r>
              <a:rPr lang="es-ES" noProof="0"/>
              <a:t>Haga clic para modificar el estilo de título del patrón</a:t>
            </a:r>
            <a:endParaRPr lang="es-ES" noProof="0" dirty="0"/>
          </a:p>
        </p:txBody>
      </p:sp>
      <p:sp>
        <p:nvSpPr>
          <p:cNvPr id="12" name="Marcador de texto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4" name="Marcador de posición de texto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86ADFC75-E87D-46C2-9102-15C11F0259DB}" type="datetime1">
              <a:rPr lang="es-ES" noProof="0" smtClean="0"/>
              <a:t>27/04/2022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
        <p:nvSpPr>
          <p:cNvPr id="11" name="Cuadro de texto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ES" sz="8000" noProof="0" dirty="0">
                <a:solidFill>
                  <a:schemeClr val="tx1"/>
                </a:solidFill>
                <a:effectLst/>
              </a:rPr>
              <a:t>“</a:t>
            </a:r>
          </a:p>
        </p:txBody>
      </p:sp>
      <p:sp>
        <p:nvSpPr>
          <p:cNvPr id="13" name="Cuadro de texto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913794" y="2126942"/>
            <a:ext cx="10353763" cy="2511835"/>
          </a:xfrm>
        </p:spPr>
        <p:txBody>
          <a:bodyPr rtlCol="0" anchor="b"/>
          <a:lstStyle>
            <a:lvl1pPr>
              <a:defRPr sz="320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12E54EC6-1219-49EE-8B80-3C24DE8E5A44}" type="datetime1">
              <a:rPr lang="es-ES" noProof="0" smtClean="0"/>
              <a:t>27/04/2022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ítulo 1"/>
          <p:cNvSpPr>
            <a:spLocks noGrp="1"/>
          </p:cNvSpPr>
          <p:nvPr>
            <p:ph type="title"/>
          </p:nvPr>
        </p:nvSpPr>
        <p:spPr>
          <a:xfrm>
            <a:off x="913795" y="609600"/>
            <a:ext cx="10353762" cy="970450"/>
          </a:xfrm>
        </p:spPr>
        <p:txBody>
          <a:bodyPr rtlCol="0"/>
          <a:lstStyle/>
          <a:p>
            <a:pPr rtl="0"/>
            <a:r>
              <a:rPr lang="es-ES" noProof="0"/>
              <a:t>Haga clic para modificar el estilo de título del patrón</a:t>
            </a:r>
            <a:endParaRPr lang="es-ES" noProof="0" dirty="0"/>
          </a:p>
        </p:txBody>
      </p:sp>
      <p:sp>
        <p:nvSpPr>
          <p:cNvPr id="7" name="Marcador de texto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8" name="Marcador de posición de texto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9" name="Marcador de texto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0" name="Marcador de posición de texto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1" name="Marcador de posición de texto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2" name="Marcador de posición de texto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B94DCC15-8F35-48A3-948F-896E04D77AE9}" type="datetime1">
              <a:rPr lang="es-ES" noProof="0" smtClean="0"/>
              <a:t>27/04/2022</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Imagen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Imagen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Imagen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ítulo 1"/>
          <p:cNvSpPr>
            <a:spLocks noGrp="1"/>
          </p:cNvSpPr>
          <p:nvPr>
            <p:ph type="title"/>
          </p:nvPr>
        </p:nvSpPr>
        <p:spPr>
          <a:xfrm>
            <a:off x="913794" y="609600"/>
            <a:ext cx="10353763" cy="970450"/>
          </a:xfrm>
        </p:spPr>
        <p:txBody>
          <a:bodyPr rtlCol="0"/>
          <a:lstStyle/>
          <a:p>
            <a:pPr rtl="0"/>
            <a:r>
              <a:rPr lang="es-ES" noProof="0"/>
              <a:t>Haga clic para modificar el estilo de título del patrón</a:t>
            </a:r>
            <a:endParaRPr lang="es-ES" noProof="0" dirty="0"/>
          </a:p>
        </p:txBody>
      </p:sp>
      <p:sp>
        <p:nvSpPr>
          <p:cNvPr id="19" name="Marcador de texto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0" name="Marcador de posición de imagen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1" name="Marcador de posición de texto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2" name="Marcador de posición de texto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3" name="Marcador de posición de imagen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4" name="Marcador de posición de texto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5" name="Marcador de posición de texto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6" name="Marcador de posición de imagen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7" name="Marcador de posición de texto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3776F276-4198-468B-A622-B7B7E3766911}" type="datetime1">
              <a:rPr lang="es-ES" noProof="0" smtClean="0"/>
              <a:t>27/04/2022</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p:cNvSpPr>
            <a:spLocks noGrp="1"/>
          </p:cNvSpPr>
          <p:nvPr>
            <p:ph type="dt" sz="half" idx="10"/>
          </p:nvPr>
        </p:nvSpPr>
        <p:spPr/>
        <p:txBody>
          <a:bodyPr rtlCol="0"/>
          <a:lstStyle/>
          <a:p>
            <a:pPr rtl="0"/>
            <a:fld id="{FD5F9175-B10B-4641-995C-12E45A3F36CD}" type="datetime1">
              <a:rPr lang="es-ES" noProof="0" smtClean="0"/>
              <a:t>27/04/2022</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295401" y="1761067"/>
            <a:ext cx="9590550" cy="1828813"/>
          </a:xfrm>
        </p:spPr>
        <p:txBody>
          <a:bodyPr rtlCol="0" anchor="b"/>
          <a:lstStyle>
            <a:lvl1pPr algn="ctr">
              <a:defRPr sz="4000" b="0" cap="none"/>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84CEA549-D5CD-4EAF-92DD-F120BAE2B00B}" type="datetime1">
              <a:rPr lang="es-ES" noProof="0" smtClean="0"/>
              <a:t>27/04/2022</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10353762" cy="1261872"/>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913795" y="2076450"/>
            <a:ext cx="4856841" cy="3622671"/>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410716" y="2076451"/>
            <a:ext cx="4856841" cy="3622672"/>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fecha 4"/>
          <p:cNvSpPr>
            <a:spLocks noGrp="1"/>
          </p:cNvSpPr>
          <p:nvPr>
            <p:ph type="dt" sz="half" idx="10"/>
          </p:nvPr>
        </p:nvSpPr>
        <p:spPr/>
        <p:txBody>
          <a:bodyPr rtlCol="0"/>
          <a:lstStyle/>
          <a:p>
            <a:pPr rtl="0"/>
            <a:fld id="{709D2F8E-7231-4034-8D2D-3DE6DA3442B3}" type="datetime1">
              <a:rPr lang="es-ES" noProof="0" smtClean="0"/>
              <a:t>27/04/2022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Imagen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Imagen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ítulo 1"/>
          <p:cNvSpPr>
            <a:spLocks noGrp="1"/>
          </p:cNvSpPr>
          <p:nvPr>
            <p:ph type="title"/>
          </p:nvPr>
        </p:nvSpPr>
        <p:spPr>
          <a:xfrm>
            <a:off x="913795" y="609600"/>
            <a:ext cx="10353762" cy="970450"/>
          </a:xfrm>
        </p:spPr>
        <p:txBody>
          <a:bodyPr rtlCol="0"/>
          <a:lstStyle>
            <a:lvl1pPr>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texto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p:cNvSpPr>
            <a:spLocks noGrp="1"/>
          </p:cNvSpPr>
          <p:nvPr>
            <p:ph type="dt" sz="half" idx="10"/>
          </p:nvPr>
        </p:nvSpPr>
        <p:spPr/>
        <p:txBody>
          <a:bodyPr rtlCol="0"/>
          <a:lstStyle/>
          <a:p>
            <a:pPr rtl="0"/>
            <a:fld id="{39E704EA-5CB1-494A-9524-E0FAE6BBE6C4}" type="datetime1">
              <a:rPr lang="es-ES" noProof="0" smtClean="0"/>
              <a:t>27/04/2022</a:t>
            </a:fld>
            <a:endParaRPr lang="es-ES" noProof="0" dirty="0"/>
          </a:p>
        </p:txBody>
      </p:sp>
      <p:sp>
        <p:nvSpPr>
          <p:cNvPr id="8" name="Marcador de pie de página 7"/>
          <p:cNvSpPr>
            <a:spLocks noGrp="1"/>
          </p:cNvSpPr>
          <p:nvPr>
            <p:ph type="ftr" sz="quarter" idx="11"/>
          </p:nvPr>
        </p:nvSpPr>
        <p:spPr/>
        <p:txBody>
          <a:bodyPr rtlCol="0"/>
          <a:lstStyle/>
          <a:p>
            <a:pPr rtl="0"/>
            <a:endParaRPr lang="es-ES" noProof="0" dirty="0"/>
          </a:p>
        </p:txBody>
      </p:sp>
      <p:sp>
        <p:nvSpPr>
          <p:cNvPr id="9" name="Marcador de número de diapositiva 8"/>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fecha 2"/>
          <p:cNvSpPr>
            <a:spLocks noGrp="1"/>
          </p:cNvSpPr>
          <p:nvPr>
            <p:ph type="dt" sz="half" idx="10"/>
          </p:nvPr>
        </p:nvSpPr>
        <p:spPr/>
        <p:txBody>
          <a:bodyPr rtlCol="0"/>
          <a:lstStyle/>
          <a:p>
            <a:pPr rtl="0"/>
            <a:fld id="{EE842E49-C804-4EEC-9941-A438EC0B005D}" type="datetime1">
              <a:rPr lang="es-ES" noProof="0" smtClean="0"/>
              <a:t>27/04/2022</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10CB7135-DC88-46C5-8577-B4652D9D518F}" type="datetime1">
              <a:rPr lang="es-ES" noProof="0" smtClean="0"/>
              <a:t>27/04/2022</a:t>
            </a:fld>
            <a:endParaRPr lang="es-ES" noProof="0" dirty="0"/>
          </a:p>
        </p:txBody>
      </p:sp>
      <p:sp>
        <p:nvSpPr>
          <p:cNvPr id="3" name="Marcador de pie de página 2"/>
          <p:cNvSpPr>
            <a:spLocks noGrp="1"/>
          </p:cNvSpPr>
          <p:nvPr>
            <p:ph type="ftr" sz="quarter" idx="11"/>
          </p:nvPr>
        </p:nvSpPr>
        <p:spPr/>
        <p:txBody>
          <a:bodyPr rtlCol="0"/>
          <a:lstStyle/>
          <a:p>
            <a:pPr rtl="0"/>
            <a:endParaRPr lang="es-ES" noProof="0" dirty="0"/>
          </a:p>
        </p:txBody>
      </p:sp>
      <p:sp>
        <p:nvSpPr>
          <p:cNvPr id="4" name="Marcador de número de diapositiva 3"/>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4855633" y="609600"/>
            <a:ext cx="6411924" cy="5080001"/>
          </a:xfrm>
        </p:spPr>
        <p:txBody>
          <a:bodyPr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DB0BDDAF-5FB4-4645-B812-33656A6F2B85}" type="datetime1">
              <a:rPr lang="es-ES" noProof="0" smtClean="0"/>
              <a:t>27/04/2022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22" name="Imagen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ítulo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C43182DB-EE2B-4FEC-B9F5-C787A05118D2}" type="datetime1">
              <a:rPr lang="es-ES" noProof="0" smtClean="0"/>
              <a:t>27/04/2022</a:t>
            </a:fld>
            <a:endParaRPr lang="es-ES" noProof="0" dirty="0"/>
          </a:p>
        </p:txBody>
      </p:sp>
      <p:sp>
        <p:nvSpPr>
          <p:cNvPr id="6" name="Marcador de pie de página 5"/>
          <p:cNvSpPr>
            <a:spLocks noGrp="1"/>
          </p:cNvSpPr>
          <p:nvPr>
            <p:ph type="ftr" sz="quarter" idx="11"/>
          </p:nvPr>
        </p:nvSpPr>
        <p:spPr/>
        <p:txBody>
          <a:bodyPr rtlCol="0"/>
          <a:lstStyle/>
          <a:p>
            <a:pPr algn="l"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7305C6AA-9D71-4080-8813-13E932244C60}" type="datetime1">
              <a:rPr lang="es-ES" noProof="0" smtClean="0"/>
              <a:t>27/04/2022</a:t>
            </a:fld>
            <a:endParaRPr lang="es-ES" noProof="0" dirty="0"/>
          </a:p>
        </p:txBody>
      </p:sp>
      <p:sp>
        <p:nvSpPr>
          <p:cNvPr id="5" name="Marcador de posición de pie de página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es-ES" noProof="0" dirty="0"/>
          </a:p>
        </p:txBody>
      </p:sp>
      <p:sp>
        <p:nvSpPr>
          <p:cNvPr id="6" name="Marcador de número de diapositiva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orma libre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prstClr val="white"/>
              </a:solidFill>
              <a:effectLst/>
              <a:uLnTx/>
              <a:uFillTx/>
              <a:latin typeface="Goudy Old Style"/>
              <a:ea typeface="+mn-ea"/>
              <a:cs typeface="+mn-cs"/>
            </a:endParaRPr>
          </a:p>
        </p:txBody>
      </p:sp>
      <p:sp>
        <p:nvSpPr>
          <p:cNvPr id="2" name="Título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rtlCol="0">
            <a:normAutofit/>
          </a:bodyPr>
          <a:lstStyle/>
          <a:p>
            <a:pPr algn="l"/>
            <a:r>
              <a:rPr lang="es-ES" sz="4000" dirty="0"/>
              <a:t>Análisis de Algoritmos</a:t>
            </a:r>
          </a:p>
        </p:txBody>
      </p:sp>
      <p:sp>
        <p:nvSpPr>
          <p:cNvPr id="3" name="Subtítulo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rtlCol="0">
            <a:normAutofit/>
          </a:bodyPr>
          <a:lstStyle/>
          <a:p>
            <a:pPr algn="l" rtl="0"/>
            <a:r>
              <a:rPr lang="es-ES" dirty="0"/>
              <a:t>Teoría de la complejidad</a:t>
            </a:r>
            <a:endParaRPr lang="es-E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445C357-8CA9-4984-8116-EA4540241DD2}"/>
              </a:ext>
            </a:extLst>
          </p:cNvPr>
          <p:cNvSpPr txBox="1"/>
          <p:nvPr/>
        </p:nvSpPr>
        <p:spPr>
          <a:xfrm>
            <a:off x="574158" y="425302"/>
            <a:ext cx="6730409" cy="369332"/>
          </a:xfrm>
          <a:prstGeom prst="rect">
            <a:avLst/>
          </a:prstGeom>
          <a:noFill/>
        </p:spPr>
        <p:txBody>
          <a:bodyPr wrap="square" rtlCol="0">
            <a:spAutoFit/>
          </a:bodyPr>
          <a:lstStyle/>
          <a:p>
            <a:r>
              <a:rPr lang="es-MX" b="1" dirty="0"/>
              <a:t>Ejercicio:</a:t>
            </a:r>
            <a:r>
              <a:rPr lang="es-MX" dirty="0"/>
              <a:t> Cual sería la notación asintótica de la función: 4n + log(n) + 1</a:t>
            </a:r>
          </a:p>
        </p:txBody>
      </p:sp>
      <p:grpSp>
        <p:nvGrpSpPr>
          <p:cNvPr id="21" name="Grupo 20">
            <a:extLst>
              <a:ext uri="{FF2B5EF4-FFF2-40B4-BE49-F238E27FC236}">
                <a16:creationId xmlns:a16="http://schemas.microsoft.com/office/drawing/2014/main" id="{A1CBD66B-5996-4D7D-B41F-230B31AAC726}"/>
              </a:ext>
            </a:extLst>
          </p:cNvPr>
          <p:cNvGrpSpPr/>
          <p:nvPr/>
        </p:nvGrpSpPr>
        <p:grpSpPr>
          <a:xfrm>
            <a:off x="5339316" y="1581125"/>
            <a:ext cx="1965251" cy="2055962"/>
            <a:chOff x="3928730" y="1878078"/>
            <a:chExt cx="1965251" cy="2055962"/>
          </a:xfrm>
        </p:grpSpPr>
        <p:sp>
          <p:nvSpPr>
            <p:cNvPr id="12" name="Arco 11">
              <a:extLst>
                <a:ext uri="{FF2B5EF4-FFF2-40B4-BE49-F238E27FC236}">
                  <a16:creationId xmlns:a16="http://schemas.microsoft.com/office/drawing/2014/main" id="{0BFF1B3D-8EC1-4BB1-916C-51401A71DE0B}"/>
                </a:ext>
              </a:extLst>
            </p:cNvPr>
            <p:cNvSpPr/>
            <p:nvPr/>
          </p:nvSpPr>
          <p:spPr>
            <a:xfrm flipH="1">
              <a:off x="3949995" y="2668775"/>
              <a:ext cx="1943986" cy="1265265"/>
            </a:xfrm>
            <a:prstGeom prst="arc">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grpSp>
          <p:nvGrpSpPr>
            <p:cNvPr id="20" name="Grupo 19">
              <a:extLst>
                <a:ext uri="{FF2B5EF4-FFF2-40B4-BE49-F238E27FC236}">
                  <a16:creationId xmlns:a16="http://schemas.microsoft.com/office/drawing/2014/main" id="{F2DC9E28-9C54-46C7-B514-071EEF17DDB1}"/>
                </a:ext>
              </a:extLst>
            </p:cNvPr>
            <p:cNvGrpSpPr/>
            <p:nvPr/>
          </p:nvGrpSpPr>
          <p:grpSpPr>
            <a:xfrm>
              <a:off x="3928730" y="1878078"/>
              <a:ext cx="1509823" cy="1440067"/>
              <a:chOff x="3928730" y="1878078"/>
              <a:chExt cx="1509823" cy="1440067"/>
            </a:xfrm>
          </p:grpSpPr>
          <p:cxnSp>
            <p:nvCxnSpPr>
              <p:cNvPr id="10" name="Conector recto 9">
                <a:extLst>
                  <a:ext uri="{FF2B5EF4-FFF2-40B4-BE49-F238E27FC236}">
                    <a16:creationId xmlns:a16="http://schemas.microsoft.com/office/drawing/2014/main" id="{9432846C-8ED3-4EB0-A0E4-02CDEA0894CC}"/>
                  </a:ext>
                </a:extLst>
              </p:cNvPr>
              <p:cNvCxnSpPr/>
              <p:nvPr/>
            </p:nvCxnSpPr>
            <p:spPr>
              <a:xfrm>
                <a:off x="3928730" y="2042238"/>
                <a:ext cx="0" cy="12652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F90100F4-05CE-40D6-A9FE-068F2426B6D9}"/>
                  </a:ext>
                </a:extLst>
              </p:cNvPr>
              <p:cNvCxnSpPr/>
              <p:nvPr/>
            </p:nvCxnSpPr>
            <p:spPr>
              <a:xfrm>
                <a:off x="3939362" y="3318145"/>
                <a:ext cx="149919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A04EC41E-2692-4EF9-AD05-83914D218BF2}"/>
                  </a:ext>
                </a:extLst>
              </p:cNvPr>
              <p:cNvSpPr txBox="1"/>
              <p:nvPr/>
            </p:nvSpPr>
            <p:spPr>
              <a:xfrm>
                <a:off x="4683643" y="1878078"/>
                <a:ext cx="754910" cy="369332"/>
              </a:xfrm>
              <a:prstGeom prst="rect">
                <a:avLst/>
              </a:prstGeom>
              <a:noFill/>
            </p:spPr>
            <p:txBody>
              <a:bodyPr wrap="square" rtlCol="0">
                <a:spAutoFit/>
              </a:bodyPr>
              <a:lstStyle/>
              <a:p>
                <a:pPr algn="ctr"/>
                <a:r>
                  <a:rPr lang="es-MX" dirty="0"/>
                  <a:t>log(n)</a:t>
                </a:r>
              </a:p>
            </p:txBody>
          </p:sp>
        </p:grpSp>
      </p:grpSp>
      <p:grpSp>
        <p:nvGrpSpPr>
          <p:cNvPr id="14" name="Grupo 13">
            <a:extLst>
              <a:ext uri="{FF2B5EF4-FFF2-40B4-BE49-F238E27FC236}">
                <a16:creationId xmlns:a16="http://schemas.microsoft.com/office/drawing/2014/main" id="{6D6611C2-71E5-451D-8FE2-401F450DACB0}"/>
              </a:ext>
            </a:extLst>
          </p:cNvPr>
          <p:cNvGrpSpPr/>
          <p:nvPr/>
        </p:nvGrpSpPr>
        <p:grpSpPr>
          <a:xfrm>
            <a:off x="8516679" y="1738420"/>
            <a:ext cx="1509824" cy="1275907"/>
            <a:chOff x="7042298" y="4267200"/>
            <a:chExt cx="1509824" cy="1275907"/>
          </a:xfrm>
        </p:grpSpPr>
        <p:cxnSp>
          <p:nvCxnSpPr>
            <p:cNvPr id="15" name="Conector recto 14">
              <a:extLst>
                <a:ext uri="{FF2B5EF4-FFF2-40B4-BE49-F238E27FC236}">
                  <a16:creationId xmlns:a16="http://schemas.microsoft.com/office/drawing/2014/main" id="{D1D62543-27DA-45B2-B50E-7F863801D1A2}"/>
                </a:ext>
              </a:extLst>
            </p:cNvPr>
            <p:cNvCxnSpPr/>
            <p:nvPr/>
          </p:nvCxnSpPr>
          <p:spPr>
            <a:xfrm>
              <a:off x="7042298" y="4267200"/>
              <a:ext cx="0" cy="12652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40D89C71-B90C-4059-86BB-FDC17555E45E}"/>
                </a:ext>
              </a:extLst>
            </p:cNvPr>
            <p:cNvCxnSpPr/>
            <p:nvPr/>
          </p:nvCxnSpPr>
          <p:spPr>
            <a:xfrm>
              <a:off x="7052930" y="5543107"/>
              <a:ext cx="14991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6440595B-77C5-44E3-9E88-0EBF19381185}"/>
                </a:ext>
              </a:extLst>
            </p:cNvPr>
            <p:cNvCxnSpPr/>
            <p:nvPr/>
          </p:nvCxnSpPr>
          <p:spPr>
            <a:xfrm>
              <a:off x="7060019" y="5252484"/>
              <a:ext cx="146729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396B1CA3-0100-42DB-B3E9-9F5246CB8031}"/>
                </a:ext>
              </a:extLst>
            </p:cNvPr>
            <p:cNvSpPr txBox="1"/>
            <p:nvPr/>
          </p:nvSpPr>
          <p:spPr>
            <a:xfrm>
              <a:off x="8254411" y="4821129"/>
              <a:ext cx="297711" cy="369332"/>
            </a:xfrm>
            <a:prstGeom prst="rect">
              <a:avLst/>
            </a:prstGeom>
            <a:noFill/>
          </p:spPr>
          <p:txBody>
            <a:bodyPr wrap="square" rtlCol="0">
              <a:spAutoFit/>
            </a:bodyPr>
            <a:lstStyle/>
            <a:p>
              <a:pPr algn="ctr"/>
              <a:r>
                <a:rPr lang="es-MX" dirty="0"/>
                <a:t>1</a:t>
              </a:r>
            </a:p>
          </p:txBody>
        </p:sp>
      </p:grpSp>
      <p:sp>
        <p:nvSpPr>
          <p:cNvPr id="22" name="Cruz 21">
            <a:extLst>
              <a:ext uri="{FF2B5EF4-FFF2-40B4-BE49-F238E27FC236}">
                <a16:creationId xmlns:a16="http://schemas.microsoft.com/office/drawing/2014/main" id="{62C6E286-62E8-4872-B0C0-17685AC4B084}"/>
              </a:ext>
            </a:extLst>
          </p:cNvPr>
          <p:cNvSpPr/>
          <p:nvPr/>
        </p:nvSpPr>
        <p:spPr>
          <a:xfrm>
            <a:off x="4524451" y="2168057"/>
            <a:ext cx="492641" cy="46074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Cruz 22">
            <a:extLst>
              <a:ext uri="{FF2B5EF4-FFF2-40B4-BE49-F238E27FC236}">
                <a16:creationId xmlns:a16="http://schemas.microsoft.com/office/drawing/2014/main" id="{5F575A88-2EDD-4E24-B243-69AACCB4FA72}"/>
              </a:ext>
            </a:extLst>
          </p:cNvPr>
          <p:cNvSpPr/>
          <p:nvPr/>
        </p:nvSpPr>
        <p:spPr>
          <a:xfrm>
            <a:off x="7417981" y="2140686"/>
            <a:ext cx="492641" cy="46074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9" name="Grupo 18">
            <a:extLst>
              <a:ext uri="{FF2B5EF4-FFF2-40B4-BE49-F238E27FC236}">
                <a16:creationId xmlns:a16="http://schemas.microsoft.com/office/drawing/2014/main" id="{19FF13F9-607A-4CC8-9FE4-B6335D7E18CA}"/>
              </a:ext>
            </a:extLst>
          </p:cNvPr>
          <p:cNvGrpSpPr/>
          <p:nvPr/>
        </p:nvGrpSpPr>
        <p:grpSpPr>
          <a:xfrm>
            <a:off x="2614428" y="1581125"/>
            <a:ext cx="1509823" cy="1460573"/>
            <a:chOff x="1402316" y="1868205"/>
            <a:chExt cx="1509823" cy="1460573"/>
          </a:xfrm>
        </p:grpSpPr>
        <p:cxnSp>
          <p:nvCxnSpPr>
            <p:cNvPr id="6" name="Conector recto 5">
              <a:extLst>
                <a:ext uri="{FF2B5EF4-FFF2-40B4-BE49-F238E27FC236}">
                  <a16:creationId xmlns:a16="http://schemas.microsoft.com/office/drawing/2014/main" id="{56A6110C-4678-4A0B-9907-28EA27542106}"/>
                </a:ext>
              </a:extLst>
            </p:cNvPr>
            <p:cNvCxnSpPr/>
            <p:nvPr/>
          </p:nvCxnSpPr>
          <p:spPr>
            <a:xfrm>
              <a:off x="1402316" y="2052871"/>
              <a:ext cx="0" cy="12652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54AC018B-382D-4A7A-A60E-5CDFC02FFDE4}"/>
                </a:ext>
              </a:extLst>
            </p:cNvPr>
            <p:cNvCxnSpPr/>
            <p:nvPr/>
          </p:nvCxnSpPr>
          <p:spPr>
            <a:xfrm>
              <a:off x="1412948" y="3328778"/>
              <a:ext cx="14991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984B113C-3C8D-4E6A-B56A-20909D73B052}"/>
                </a:ext>
              </a:extLst>
            </p:cNvPr>
            <p:cNvCxnSpPr/>
            <p:nvPr/>
          </p:nvCxnSpPr>
          <p:spPr>
            <a:xfrm flipV="1">
              <a:off x="1412948" y="2052871"/>
              <a:ext cx="749595" cy="1275907"/>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DB7ED2E1-F9EE-4EAB-BC4D-89FF785BB003}"/>
                </a:ext>
              </a:extLst>
            </p:cNvPr>
            <p:cNvSpPr txBox="1"/>
            <p:nvPr/>
          </p:nvSpPr>
          <p:spPr>
            <a:xfrm>
              <a:off x="2162543" y="1868205"/>
              <a:ext cx="497957" cy="379205"/>
            </a:xfrm>
            <a:prstGeom prst="rect">
              <a:avLst/>
            </a:prstGeom>
            <a:noFill/>
          </p:spPr>
          <p:txBody>
            <a:bodyPr wrap="square" rtlCol="0">
              <a:spAutoFit/>
            </a:bodyPr>
            <a:lstStyle/>
            <a:p>
              <a:pPr algn="ctr"/>
              <a:r>
                <a:rPr lang="es-MX" dirty="0"/>
                <a:t>4n</a:t>
              </a:r>
            </a:p>
          </p:txBody>
        </p:sp>
      </p:grpSp>
      <p:grpSp>
        <p:nvGrpSpPr>
          <p:cNvPr id="28" name="Grupo 27">
            <a:extLst>
              <a:ext uri="{FF2B5EF4-FFF2-40B4-BE49-F238E27FC236}">
                <a16:creationId xmlns:a16="http://schemas.microsoft.com/office/drawing/2014/main" id="{4ACEEDED-49C3-4033-A76F-67429C88CC25}"/>
              </a:ext>
            </a:extLst>
          </p:cNvPr>
          <p:cNvGrpSpPr/>
          <p:nvPr/>
        </p:nvGrpSpPr>
        <p:grpSpPr>
          <a:xfrm>
            <a:off x="2614428" y="1960330"/>
            <a:ext cx="1663405" cy="1081368"/>
            <a:chOff x="1955209" y="2172982"/>
            <a:chExt cx="1663405" cy="1081368"/>
          </a:xfrm>
        </p:grpSpPr>
        <p:cxnSp>
          <p:nvCxnSpPr>
            <p:cNvPr id="25" name="Conector recto 24">
              <a:extLst>
                <a:ext uri="{FF2B5EF4-FFF2-40B4-BE49-F238E27FC236}">
                  <a16:creationId xmlns:a16="http://schemas.microsoft.com/office/drawing/2014/main" id="{F80666C7-ADFE-4752-B7D6-E51DEA1B4CBD}"/>
                </a:ext>
              </a:extLst>
            </p:cNvPr>
            <p:cNvCxnSpPr/>
            <p:nvPr/>
          </p:nvCxnSpPr>
          <p:spPr>
            <a:xfrm flipV="1">
              <a:off x="1955209" y="2172982"/>
              <a:ext cx="1509823" cy="108136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6" name="CuadroTexto 25">
              <a:extLst>
                <a:ext uri="{FF2B5EF4-FFF2-40B4-BE49-F238E27FC236}">
                  <a16:creationId xmlns:a16="http://schemas.microsoft.com/office/drawing/2014/main" id="{58082A6D-B15E-4DEB-B176-33DA9AEC5889}"/>
                </a:ext>
              </a:extLst>
            </p:cNvPr>
            <p:cNvSpPr txBox="1"/>
            <p:nvPr/>
          </p:nvSpPr>
          <p:spPr>
            <a:xfrm>
              <a:off x="3120657" y="2267143"/>
              <a:ext cx="497957" cy="379205"/>
            </a:xfrm>
            <a:prstGeom prst="rect">
              <a:avLst/>
            </a:prstGeom>
            <a:noFill/>
          </p:spPr>
          <p:txBody>
            <a:bodyPr wrap="square" rtlCol="0">
              <a:spAutoFit/>
            </a:bodyPr>
            <a:lstStyle/>
            <a:p>
              <a:pPr algn="ctr"/>
              <a:r>
                <a:rPr lang="es-MX" dirty="0"/>
                <a:t>n</a:t>
              </a:r>
            </a:p>
          </p:txBody>
        </p:sp>
      </p:grpSp>
      <p:sp>
        <p:nvSpPr>
          <p:cNvPr id="29" name="CuadroTexto 28">
            <a:extLst>
              <a:ext uri="{FF2B5EF4-FFF2-40B4-BE49-F238E27FC236}">
                <a16:creationId xmlns:a16="http://schemas.microsoft.com/office/drawing/2014/main" id="{414C307E-7034-4902-9A6C-4D6F77E55927}"/>
              </a:ext>
            </a:extLst>
          </p:cNvPr>
          <p:cNvSpPr txBox="1"/>
          <p:nvPr/>
        </p:nvSpPr>
        <p:spPr>
          <a:xfrm>
            <a:off x="574158" y="3625620"/>
            <a:ext cx="6964323" cy="369332"/>
          </a:xfrm>
          <a:prstGeom prst="rect">
            <a:avLst/>
          </a:prstGeom>
          <a:noFill/>
        </p:spPr>
        <p:txBody>
          <a:bodyPr wrap="square" rtlCol="0">
            <a:spAutoFit/>
          </a:bodyPr>
          <a:lstStyle/>
          <a:p>
            <a:r>
              <a:rPr lang="es-MX" dirty="0"/>
              <a:t>Con base en lo anterior los términos de menor a mayor crecimiento son:</a:t>
            </a:r>
          </a:p>
        </p:txBody>
      </p:sp>
      <p:grpSp>
        <p:nvGrpSpPr>
          <p:cNvPr id="35" name="Grupo 34">
            <a:extLst>
              <a:ext uri="{FF2B5EF4-FFF2-40B4-BE49-F238E27FC236}">
                <a16:creationId xmlns:a16="http://schemas.microsoft.com/office/drawing/2014/main" id="{49C972B2-9314-411C-B30A-28A270D2E957}"/>
              </a:ext>
            </a:extLst>
          </p:cNvPr>
          <p:cNvGrpSpPr/>
          <p:nvPr/>
        </p:nvGrpSpPr>
        <p:grpSpPr>
          <a:xfrm>
            <a:off x="5017092" y="4264576"/>
            <a:ext cx="2080133" cy="1981795"/>
            <a:chOff x="5017092" y="4264576"/>
            <a:chExt cx="2080133" cy="1981795"/>
          </a:xfrm>
        </p:grpSpPr>
        <p:sp>
          <p:nvSpPr>
            <p:cNvPr id="30" name="CuadroTexto 29">
              <a:extLst>
                <a:ext uri="{FF2B5EF4-FFF2-40B4-BE49-F238E27FC236}">
                  <a16:creationId xmlns:a16="http://schemas.microsoft.com/office/drawing/2014/main" id="{68798765-0674-4D7A-B28B-40DA2701CFAE}"/>
                </a:ext>
              </a:extLst>
            </p:cNvPr>
            <p:cNvSpPr txBox="1"/>
            <p:nvPr/>
          </p:nvSpPr>
          <p:spPr>
            <a:xfrm>
              <a:off x="5360581" y="4307379"/>
              <a:ext cx="1010093" cy="1938992"/>
            </a:xfrm>
            <a:prstGeom prst="rect">
              <a:avLst/>
            </a:prstGeom>
            <a:noFill/>
          </p:spPr>
          <p:txBody>
            <a:bodyPr wrap="square" rtlCol="0">
              <a:spAutoFit/>
            </a:bodyPr>
            <a:lstStyle/>
            <a:p>
              <a:r>
                <a:rPr lang="es-MX" sz="2400" dirty="0"/>
                <a:t>2</a:t>
              </a:r>
              <a:r>
                <a:rPr lang="es-MX" sz="2400" baseline="30000" dirty="0"/>
                <a:t>n</a:t>
              </a:r>
            </a:p>
            <a:p>
              <a:r>
                <a:rPr lang="es-MX" sz="2400" dirty="0"/>
                <a:t>n</a:t>
              </a:r>
              <a:r>
                <a:rPr lang="es-MX" sz="2400" baseline="30000" dirty="0"/>
                <a:t>2</a:t>
              </a:r>
            </a:p>
            <a:p>
              <a:r>
                <a:rPr lang="es-MX" sz="2400" dirty="0"/>
                <a:t>n</a:t>
              </a:r>
            </a:p>
            <a:p>
              <a:r>
                <a:rPr lang="es-MX" sz="2400" dirty="0"/>
                <a:t>log(n)</a:t>
              </a:r>
            </a:p>
            <a:p>
              <a:r>
                <a:rPr lang="es-MX" sz="2400" dirty="0"/>
                <a:t>1</a:t>
              </a:r>
            </a:p>
          </p:txBody>
        </p:sp>
        <p:sp>
          <p:nvSpPr>
            <p:cNvPr id="31" name="CuadroTexto 30">
              <a:extLst>
                <a:ext uri="{FF2B5EF4-FFF2-40B4-BE49-F238E27FC236}">
                  <a16:creationId xmlns:a16="http://schemas.microsoft.com/office/drawing/2014/main" id="{6522B43F-081C-444F-9B24-9300D72420F6}"/>
                </a:ext>
              </a:extLst>
            </p:cNvPr>
            <p:cNvSpPr txBox="1"/>
            <p:nvPr/>
          </p:nvSpPr>
          <p:spPr>
            <a:xfrm>
              <a:off x="6282063" y="5875742"/>
              <a:ext cx="815162" cy="369332"/>
            </a:xfrm>
            <a:prstGeom prst="rect">
              <a:avLst/>
            </a:prstGeom>
            <a:noFill/>
          </p:spPr>
          <p:txBody>
            <a:bodyPr wrap="square" rtlCol="0">
              <a:spAutoFit/>
            </a:bodyPr>
            <a:lstStyle/>
            <a:p>
              <a:r>
                <a:rPr lang="es-MX" b="1" dirty="0">
                  <a:solidFill>
                    <a:srgbClr val="00B0F0"/>
                  </a:solidFill>
                </a:rPr>
                <a:t>menor</a:t>
              </a:r>
            </a:p>
          </p:txBody>
        </p:sp>
        <p:sp>
          <p:nvSpPr>
            <p:cNvPr id="32" name="CuadroTexto 31">
              <a:extLst>
                <a:ext uri="{FF2B5EF4-FFF2-40B4-BE49-F238E27FC236}">
                  <a16:creationId xmlns:a16="http://schemas.microsoft.com/office/drawing/2014/main" id="{1783AE2B-EE1B-4F65-AADE-1C573F7F68BA}"/>
                </a:ext>
              </a:extLst>
            </p:cNvPr>
            <p:cNvSpPr txBox="1"/>
            <p:nvPr/>
          </p:nvSpPr>
          <p:spPr>
            <a:xfrm>
              <a:off x="6276746" y="4264576"/>
              <a:ext cx="815162" cy="369332"/>
            </a:xfrm>
            <a:prstGeom prst="rect">
              <a:avLst/>
            </a:prstGeom>
            <a:noFill/>
          </p:spPr>
          <p:txBody>
            <a:bodyPr wrap="square" rtlCol="0">
              <a:spAutoFit/>
            </a:bodyPr>
            <a:lstStyle/>
            <a:p>
              <a:r>
                <a:rPr lang="es-MX" b="1" dirty="0">
                  <a:solidFill>
                    <a:srgbClr val="C00000"/>
                  </a:solidFill>
                </a:rPr>
                <a:t>mayor</a:t>
              </a:r>
            </a:p>
          </p:txBody>
        </p:sp>
        <p:cxnSp>
          <p:nvCxnSpPr>
            <p:cNvPr id="34" name="Conector recto de flecha 33">
              <a:extLst>
                <a:ext uri="{FF2B5EF4-FFF2-40B4-BE49-F238E27FC236}">
                  <a16:creationId xmlns:a16="http://schemas.microsoft.com/office/drawing/2014/main" id="{1C823A94-582B-4819-B795-84AA467AC2BD}"/>
                </a:ext>
              </a:extLst>
            </p:cNvPr>
            <p:cNvCxnSpPr/>
            <p:nvPr/>
          </p:nvCxnSpPr>
          <p:spPr>
            <a:xfrm flipV="1">
              <a:off x="5017092" y="4392816"/>
              <a:ext cx="0" cy="166759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817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down)">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35"/>
                                        </p:tgtEl>
                                        <p:attrNameLst>
                                          <p:attrName>style.visibility</p:attrName>
                                        </p:attrNameLst>
                                      </p:cBhvr>
                                      <p:to>
                                        <p:strVal val="visible"/>
                                      </p:to>
                                    </p:set>
                                    <p:anim calcmode="lin" valueType="num">
                                      <p:cBhvr>
                                        <p:cTn id="36" dur="1000" fill="hold"/>
                                        <p:tgtEl>
                                          <p:spTgt spid="35"/>
                                        </p:tgtEl>
                                        <p:attrNameLst>
                                          <p:attrName>ppt_w</p:attrName>
                                        </p:attrNameLst>
                                      </p:cBhvr>
                                      <p:tavLst>
                                        <p:tav tm="0">
                                          <p:val>
                                            <p:fltVal val="0"/>
                                          </p:val>
                                        </p:tav>
                                        <p:tav tm="100000">
                                          <p:val>
                                            <p:strVal val="#ppt_w"/>
                                          </p:val>
                                        </p:tav>
                                      </p:tavLst>
                                    </p:anim>
                                    <p:anim calcmode="lin" valueType="num">
                                      <p:cBhvr>
                                        <p:cTn id="37" dur="1000" fill="hold"/>
                                        <p:tgtEl>
                                          <p:spTgt spid="35"/>
                                        </p:tgtEl>
                                        <p:attrNameLst>
                                          <p:attrName>ppt_h</p:attrName>
                                        </p:attrNameLst>
                                      </p:cBhvr>
                                      <p:tavLst>
                                        <p:tav tm="0">
                                          <p:val>
                                            <p:fltVal val="0"/>
                                          </p:val>
                                        </p:tav>
                                        <p:tav tm="100000">
                                          <p:val>
                                            <p:strVal val="#ppt_h"/>
                                          </p:val>
                                        </p:tav>
                                      </p:tavLst>
                                    </p:anim>
                                    <p:anim calcmode="lin" valueType="num">
                                      <p:cBhvr>
                                        <p:cTn id="38" dur="1000" fill="hold"/>
                                        <p:tgtEl>
                                          <p:spTgt spid="35"/>
                                        </p:tgtEl>
                                        <p:attrNameLst>
                                          <p:attrName>style.rotation</p:attrName>
                                        </p:attrNameLst>
                                      </p:cBhvr>
                                      <p:tavLst>
                                        <p:tav tm="0">
                                          <p:val>
                                            <p:fltVal val="90"/>
                                          </p:val>
                                        </p:tav>
                                        <p:tav tm="100000">
                                          <p:val>
                                            <p:fltVal val="0"/>
                                          </p:val>
                                        </p:tav>
                                      </p:tavLst>
                                    </p:anim>
                                    <p:animEffect transition="in" filter="fade">
                                      <p:cBhvr>
                                        <p:cTn id="39"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F3FD7AEC-7004-425F-8BB4-92043FA175D3}"/>
              </a:ext>
            </a:extLst>
          </p:cNvPr>
          <p:cNvCxnSpPr/>
          <p:nvPr/>
        </p:nvCxnSpPr>
        <p:spPr>
          <a:xfrm>
            <a:off x="1690577" y="2530548"/>
            <a:ext cx="0" cy="27591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AA48747A-DCBE-4D7D-A0B2-982AF5F71389}"/>
              </a:ext>
            </a:extLst>
          </p:cNvPr>
          <p:cNvCxnSpPr/>
          <p:nvPr/>
        </p:nvCxnSpPr>
        <p:spPr>
          <a:xfrm>
            <a:off x="1701210" y="5289697"/>
            <a:ext cx="472085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83B046F8-9A2E-4ADB-9C3E-916815D863E5}"/>
              </a:ext>
            </a:extLst>
          </p:cNvPr>
          <p:cNvCxnSpPr/>
          <p:nvPr/>
        </p:nvCxnSpPr>
        <p:spPr>
          <a:xfrm flipV="1">
            <a:off x="1743740" y="2806995"/>
            <a:ext cx="4040372" cy="2482702"/>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742A8AC5-F04C-4F28-9E7A-10EF79531BFD}"/>
              </a:ext>
            </a:extLst>
          </p:cNvPr>
          <p:cNvCxnSpPr/>
          <p:nvPr/>
        </p:nvCxnSpPr>
        <p:spPr>
          <a:xfrm flipV="1">
            <a:off x="1690577" y="3466213"/>
            <a:ext cx="4908700" cy="118021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8E729A8B-54E4-48BD-BBAD-77004D756A74}"/>
              </a:ext>
            </a:extLst>
          </p:cNvPr>
          <p:cNvSpPr txBox="1"/>
          <p:nvPr/>
        </p:nvSpPr>
        <p:spPr>
          <a:xfrm>
            <a:off x="7612912" y="2456120"/>
            <a:ext cx="1488559" cy="1477328"/>
          </a:xfrm>
          <a:prstGeom prst="rect">
            <a:avLst/>
          </a:prstGeom>
          <a:noFill/>
        </p:spPr>
        <p:txBody>
          <a:bodyPr wrap="square" rtlCol="0">
            <a:spAutoFit/>
          </a:bodyPr>
          <a:lstStyle/>
          <a:p>
            <a:pPr algn="ctr"/>
            <a:r>
              <a:rPr lang="es-MX" b="1" dirty="0">
                <a:solidFill>
                  <a:srgbClr val="C00000"/>
                </a:solidFill>
              </a:rPr>
              <a:t>Reglas</a:t>
            </a:r>
          </a:p>
          <a:p>
            <a:endParaRPr lang="es-MX" dirty="0"/>
          </a:p>
          <a:p>
            <a:r>
              <a:rPr lang="es-MX" dirty="0"/>
              <a:t>T(n) = O(g(n))</a:t>
            </a:r>
          </a:p>
          <a:p>
            <a:endParaRPr lang="es-MX" dirty="0"/>
          </a:p>
          <a:p>
            <a:r>
              <a:rPr lang="es-MX" dirty="0"/>
              <a:t>g(n) * c </a:t>
            </a:r>
            <a:r>
              <a:rPr lang="es-MX" dirty="0">
                <a:sym typeface="Symbol" panose="05050102010706020507" pitchFamily="18" charset="2"/>
              </a:rPr>
              <a:t></a:t>
            </a:r>
            <a:r>
              <a:rPr lang="es-MX" dirty="0"/>
              <a:t> T(n)</a:t>
            </a:r>
          </a:p>
        </p:txBody>
      </p:sp>
      <p:grpSp>
        <p:nvGrpSpPr>
          <p:cNvPr id="27" name="Grupo 26">
            <a:extLst>
              <a:ext uri="{FF2B5EF4-FFF2-40B4-BE49-F238E27FC236}">
                <a16:creationId xmlns:a16="http://schemas.microsoft.com/office/drawing/2014/main" id="{DEBED16D-6EC2-432B-97F2-7FA5E8518929}"/>
              </a:ext>
            </a:extLst>
          </p:cNvPr>
          <p:cNvGrpSpPr/>
          <p:nvPr/>
        </p:nvGrpSpPr>
        <p:grpSpPr>
          <a:xfrm>
            <a:off x="3491029" y="4300879"/>
            <a:ext cx="7230130" cy="1440702"/>
            <a:chOff x="3076359" y="2440182"/>
            <a:chExt cx="7230130" cy="1440702"/>
          </a:xfrm>
        </p:grpSpPr>
        <p:sp>
          <p:nvSpPr>
            <p:cNvPr id="13" name="Rectángulo 12">
              <a:extLst>
                <a:ext uri="{FF2B5EF4-FFF2-40B4-BE49-F238E27FC236}">
                  <a16:creationId xmlns:a16="http://schemas.microsoft.com/office/drawing/2014/main" id="{C7DA8E60-2805-4344-9A69-E92A410CC89B}"/>
                </a:ext>
              </a:extLst>
            </p:cNvPr>
            <p:cNvSpPr/>
            <p:nvPr/>
          </p:nvSpPr>
          <p:spPr>
            <a:xfrm>
              <a:off x="6872173" y="2519916"/>
              <a:ext cx="3434316" cy="136096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MX" sz="2400" dirty="0"/>
                <a:t>La regla o condición se cumple a partir de aquí el punto n</a:t>
              </a:r>
              <a:r>
                <a:rPr lang="es-MX" sz="2400" baseline="-25000" dirty="0"/>
                <a:t>0</a:t>
              </a:r>
              <a:r>
                <a:rPr lang="es-MX" sz="2400" dirty="0"/>
                <a:t> en adelante</a:t>
              </a:r>
            </a:p>
          </p:txBody>
        </p:sp>
        <p:cxnSp>
          <p:nvCxnSpPr>
            <p:cNvPr id="17" name="Conector: angular 16">
              <a:extLst>
                <a:ext uri="{FF2B5EF4-FFF2-40B4-BE49-F238E27FC236}">
                  <a16:creationId xmlns:a16="http://schemas.microsoft.com/office/drawing/2014/main" id="{900C4E4E-9093-444D-B2EF-5D70C9D01AD1}"/>
                </a:ext>
              </a:extLst>
            </p:cNvPr>
            <p:cNvCxnSpPr>
              <a:cxnSpLocks/>
              <a:stCxn id="13" idx="1"/>
            </p:cNvCxnSpPr>
            <p:nvPr/>
          </p:nvCxnSpPr>
          <p:spPr>
            <a:xfrm rot="10800000">
              <a:off x="3076359" y="2440182"/>
              <a:ext cx="3795814" cy="760219"/>
            </a:xfrm>
            <a:prstGeom prst="bentConnector3">
              <a:avLst>
                <a:gd name="adj1" fmla="val 100140"/>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Rectángulo 25">
            <a:extLst>
              <a:ext uri="{FF2B5EF4-FFF2-40B4-BE49-F238E27FC236}">
                <a16:creationId xmlns:a16="http://schemas.microsoft.com/office/drawing/2014/main" id="{5EE7C531-43A2-42C2-8A7C-2C55DF709C3F}"/>
              </a:ext>
            </a:extLst>
          </p:cNvPr>
          <p:cNvSpPr/>
          <p:nvPr/>
        </p:nvSpPr>
        <p:spPr>
          <a:xfrm>
            <a:off x="3491029" y="2604993"/>
            <a:ext cx="3306716" cy="2684703"/>
          </a:xfrm>
          <a:prstGeom prst="rect">
            <a:avLst/>
          </a:prstGeom>
          <a:solidFill>
            <a:schemeClr val="accent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CuadroTexto 27">
            <a:extLst>
              <a:ext uri="{FF2B5EF4-FFF2-40B4-BE49-F238E27FC236}">
                <a16:creationId xmlns:a16="http://schemas.microsoft.com/office/drawing/2014/main" id="{EC7663C2-ED36-47DA-A42D-22967C36F678}"/>
              </a:ext>
            </a:extLst>
          </p:cNvPr>
          <p:cNvSpPr txBox="1"/>
          <p:nvPr/>
        </p:nvSpPr>
        <p:spPr>
          <a:xfrm>
            <a:off x="3080782" y="700735"/>
            <a:ext cx="6030436" cy="523220"/>
          </a:xfrm>
          <a:prstGeom prst="rect">
            <a:avLst/>
          </a:prstGeom>
          <a:noFill/>
        </p:spPr>
        <p:txBody>
          <a:bodyPr wrap="square" rtlCol="0">
            <a:spAutoFit/>
          </a:bodyPr>
          <a:lstStyle/>
          <a:p>
            <a:r>
              <a:rPr lang="es-MX" sz="2800" dirty="0">
                <a:solidFill>
                  <a:schemeClr val="accent5">
                    <a:lumMod val="40000"/>
                    <a:lumOff val="60000"/>
                  </a:schemeClr>
                </a:solidFill>
              </a:rPr>
              <a:t>¿A partir de donde se cumplen las reglas?</a:t>
            </a:r>
          </a:p>
        </p:txBody>
      </p:sp>
      <p:grpSp>
        <p:nvGrpSpPr>
          <p:cNvPr id="31" name="Grupo 30">
            <a:extLst>
              <a:ext uri="{FF2B5EF4-FFF2-40B4-BE49-F238E27FC236}">
                <a16:creationId xmlns:a16="http://schemas.microsoft.com/office/drawing/2014/main" id="{0587BEAD-FF4B-492D-B31F-4D8CCCF9F79E}"/>
              </a:ext>
            </a:extLst>
          </p:cNvPr>
          <p:cNvGrpSpPr/>
          <p:nvPr/>
        </p:nvGrpSpPr>
        <p:grpSpPr>
          <a:xfrm>
            <a:off x="3491027" y="1417615"/>
            <a:ext cx="3306715" cy="1154010"/>
            <a:chOff x="3491027" y="1417615"/>
            <a:chExt cx="3306715" cy="1154010"/>
          </a:xfrm>
        </p:grpSpPr>
        <p:sp>
          <p:nvSpPr>
            <p:cNvPr id="29" name="Abrir llave 28">
              <a:extLst>
                <a:ext uri="{FF2B5EF4-FFF2-40B4-BE49-F238E27FC236}">
                  <a16:creationId xmlns:a16="http://schemas.microsoft.com/office/drawing/2014/main" id="{9C7D26E1-E1CB-4014-A2CC-C0AEF45D5FA6}"/>
                </a:ext>
              </a:extLst>
            </p:cNvPr>
            <p:cNvSpPr/>
            <p:nvPr/>
          </p:nvSpPr>
          <p:spPr>
            <a:xfrm rot="5400000">
              <a:off x="4894522" y="668404"/>
              <a:ext cx="499726" cy="3306715"/>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0" name="CuadroTexto 29">
              <a:extLst>
                <a:ext uri="{FF2B5EF4-FFF2-40B4-BE49-F238E27FC236}">
                  <a16:creationId xmlns:a16="http://schemas.microsoft.com/office/drawing/2014/main" id="{7830788C-BC0C-4ADE-9E80-45FCF474A6D9}"/>
                </a:ext>
              </a:extLst>
            </p:cNvPr>
            <p:cNvSpPr txBox="1"/>
            <p:nvPr/>
          </p:nvSpPr>
          <p:spPr>
            <a:xfrm>
              <a:off x="4463901" y="1417615"/>
              <a:ext cx="1360967" cy="584775"/>
            </a:xfrm>
            <a:prstGeom prst="rect">
              <a:avLst/>
            </a:prstGeom>
            <a:noFill/>
          </p:spPr>
          <p:txBody>
            <a:bodyPr wrap="square" rtlCol="0">
              <a:spAutoFit/>
            </a:bodyPr>
            <a:lstStyle/>
            <a:p>
              <a:r>
                <a:rPr lang="es-MX" sz="3200" b="1" dirty="0"/>
                <a:t>n</a:t>
              </a:r>
              <a:r>
                <a:rPr lang="es-MX" sz="3200" b="1" baseline="-25000" dirty="0"/>
                <a:t>0</a:t>
              </a:r>
              <a:r>
                <a:rPr lang="es-MX" sz="3200" b="1" dirty="0"/>
                <a:t> </a:t>
              </a:r>
              <a:r>
                <a:rPr lang="es-MX" sz="3200" b="1" dirty="0">
                  <a:sym typeface="Symbol" panose="05050102010706020507" pitchFamily="18" charset="2"/>
                </a:rPr>
                <a:t> n</a:t>
              </a:r>
              <a:endParaRPr lang="es-MX" sz="3200" b="1" dirty="0"/>
            </a:p>
          </p:txBody>
        </p:sp>
      </p:grpSp>
    </p:spTree>
    <p:extLst>
      <p:ext uri="{BB962C8B-B14F-4D97-AF65-F5344CB8AC3E}">
        <p14:creationId xmlns:p14="http://schemas.microsoft.com/office/powerpoint/2010/main" val="134089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upo 36">
            <a:extLst>
              <a:ext uri="{FF2B5EF4-FFF2-40B4-BE49-F238E27FC236}">
                <a16:creationId xmlns:a16="http://schemas.microsoft.com/office/drawing/2014/main" id="{93BC7D2B-ACA4-4FD8-8252-4721F669B2FD}"/>
              </a:ext>
            </a:extLst>
          </p:cNvPr>
          <p:cNvGrpSpPr/>
          <p:nvPr/>
        </p:nvGrpSpPr>
        <p:grpSpPr>
          <a:xfrm>
            <a:off x="2235796" y="507002"/>
            <a:ext cx="9214293" cy="1460573"/>
            <a:chOff x="1246968" y="517634"/>
            <a:chExt cx="9214293" cy="1460573"/>
          </a:xfrm>
        </p:grpSpPr>
        <p:sp>
          <p:nvSpPr>
            <p:cNvPr id="4" name="CuadroTexto 3">
              <a:extLst>
                <a:ext uri="{FF2B5EF4-FFF2-40B4-BE49-F238E27FC236}">
                  <a16:creationId xmlns:a16="http://schemas.microsoft.com/office/drawing/2014/main" id="{ED64122C-738D-4180-A8FA-D4BCBA817D2C}"/>
                </a:ext>
              </a:extLst>
            </p:cNvPr>
            <p:cNvSpPr txBox="1"/>
            <p:nvPr/>
          </p:nvSpPr>
          <p:spPr>
            <a:xfrm>
              <a:off x="1246968" y="1148592"/>
              <a:ext cx="6262577" cy="372139"/>
            </a:xfrm>
            <a:prstGeom prst="rect">
              <a:avLst/>
            </a:prstGeom>
            <a:noFill/>
          </p:spPr>
          <p:txBody>
            <a:bodyPr wrap="square" rtlCol="0">
              <a:spAutoFit/>
            </a:bodyPr>
            <a:lstStyle/>
            <a:p>
              <a:r>
                <a:rPr lang="es-MX" dirty="0"/>
                <a:t>Big </a:t>
              </a:r>
              <a:r>
                <a:rPr lang="es-MX" dirty="0">
                  <a:sym typeface="Symbol" panose="05050102010706020507" pitchFamily="18" charset="2"/>
                </a:rPr>
                <a:t>. Limite asintótico inferior.  T(n) = (g(n)) </a:t>
              </a:r>
              <a:r>
                <a:rPr lang="es-MX" dirty="0">
                  <a:solidFill>
                    <a:srgbClr val="0070C0"/>
                  </a:solidFill>
                  <a:sym typeface="Symbol" panose="05050102010706020507" pitchFamily="18" charset="2"/>
                </a:rPr>
                <a:t>o</a:t>
              </a:r>
              <a:r>
                <a:rPr lang="es-MX" dirty="0">
                  <a:sym typeface="Symbol" panose="05050102010706020507" pitchFamily="18" charset="2"/>
                </a:rPr>
                <a:t> </a:t>
              </a:r>
              <a:r>
                <a:rPr lang="es-MX" dirty="0"/>
                <a:t>g(n) * c </a:t>
              </a:r>
              <a:r>
                <a:rPr lang="es-MX" dirty="0">
                  <a:sym typeface="Symbol" panose="05050102010706020507" pitchFamily="18" charset="2"/>
                </a:rPr>
                <a:t></a:t>
              </a:r>
              <a:r>
                <a:rPr lang="es-MX" dirty="0"/>
                <a:t> T(n)</a:t>
              </a:r>
            </a:p>
          </p:txBody>
        </p:sp>
        <p:grpSp>
          <p:nvGrpSpPr>
            <p:cNvPr id="13" name="Grupo 12">
              <a:extLst>
                <a:ext uri="{FF2B5EF4-FFF2-40B4-BE49-F238E27FC236}">
                  <a16:creationId xmlns:a16="http://schemas.microsoft.com/office/drawing/2014/main" id="{A35746DA-667D-4E43-AAD9-0B87196E7639}"/>
                </a:ext>
              </a:extLst>
            </p:cNvPr>
            <p:cNvGrpSpPr/>
            <p:nvPr/>
          </p:nvGrpSpPr>
          <p:grpSpPr>
            <a:xfrm>
              <a:off x="8100827" y="517634"/>
              <a:ext cx="2360434" cy="1460573"/>
              <a:chOff x="7707423" y="400677"/>
              <a:chExt cx="2360434" cy="1460573"/>
            </a:xfrm>
          </p:grpSpPr>
          <p:grpSp>
            <p:nvGrpSpPr>
              <p:cNvPr id="5" name="Grupo 4">
                <a:extLst>
                  <a:ext uri="{FF2B5EF4-FFF2-40B4-BE49-F238E27FC236}">
                    <a16:creationId xmlns:a16="http://schemas.microsoft.com/office/drawing/2014/main" id="{ED3696E9-BACA-4FE4-96BE-38C7DD25DAF6}"/>
                  </a:ext>
                </a:extLst>
              </p:cNvPr>
              <p:cNvGrpSpPr/>
              <p:nvPr/>
            </p:nvGrpSpPr>
            <p:grpSpPr>
              <a:xfrm>
                <a:off x="7707423" y="400677"/>
                <a:ext cx="1509823" cy="1460573"/>
                <a:chOff x="1402316" y="1868205"/>
                <a:chExt cx="1509823" cy="1460573"/>
              </a:xfrm>
            </p:grpSpPr>
            <p:cxnSp>
              <p:nvCxnSpPr>
                <p:cNvPr id="6" name="Conector recto 5">
                  <a:extLst>
                    <a:ext uri="{FF2B5EF4-FFF2-40B4-BE49-F238E27FC236}">
                      <a16:creationId xmlns:a16="http://schemas.microsoft.com/office/drawing/2014/main" id="{9DD8FBFC-EC2C-4F35-A440-9C9B1CBB1C7B}"/>
                    </a:ext>
                  </a:extLst>
                </p:cNvPr>
                <p:cNvCxnSpPr/>
                <p:nvPr/>
              </p:nvCxnSpPr>
              <p:spPr>
                <a:xfrm>
                  <a:off x="1402316" y="2052871"/>
                  <a:ext cx="0" cy="12652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3D052250-1B28-4D92-B6F6-8613FAEF16F7}"/>
                    </a:ext>
                  </a:extLst>
                </p:cNvPr>
                <p:cNvCxnSpPr/>
                <p:nvPr/>
              </p:nvCxnSpPr>
              <p:spPr>
                <a:xfrm>
                  <a:off x="1412948" y="3328778"/>
                  <a:ext cx="14991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5EE62BAC-F544-4FF1-8C62-DF5D72EAD611}"/>
                    </a:ext>
                  </a:extLst>
                </p:cNvPr>
                <p:cNvCxnSpPr/>
                <p:nvPr/>
              </p:nvCxnSpPr>
              <p:spPr>
                <a:xfrm flipV="1">
                  <a:off x="1412948" y="2052871"/>
                  <a:ext cx="749595" cy="1275907"/>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B3F138F4-FE25-49A9-85D4-DD81CF6B4DF2}"/>
                    </a:ext>
                  </a:extLst>
                </p:cNvPr>
                <p:cNvSpPr txBox="1"/>
                <p:nvPr/>
              </p:nvSpPr>
              <p:spPr>
                <a:xfrm>
                  <a:off x="2162542" y="1868205"/>
                  <a:ext cx="601915" cy="369332"/>
                </a:xfrm>
                <a:prstGeom prst="rect">
                  <a:avLst/>
                </a:prstGeom>
                <a:noFill/>
              </p:spPr>
              <p:txBody>
                <a:bodyPr wrap="square" rtlCol="0">
                  <a:spAutoFit/>
                </a:bodyPr>
                <a:lstStyle/>
                <a:p>
                  <a:pPr algn="ctr"/>
                  <a:r>
                    <a:rPr lang="es-MX" dirty="0"/>
                    <a:t>T(n)</a:t>
                  </a:r>
                </a:p>
              </p:txBody>
            </p:sp>
          </p:grpSp>
          <p:cxnSp>
            <p:nvCxnSpPr>
              <p:cNvPr id="11" name="Conector recto 10">
                <a:extLst>
                  <a:ext uri="{FF2B5EF4-FFF2-40B4-BE49-F238E27FC236}">
                    <a16:creationId xmlns:a16="http://schemas.microsoft.com/office/drawing/2014/main" id="{D743E304-F1E3-49BD-BB4A-4645616DAF9F}"/>
                  </a:ext>
                </a:extLst>
              </p:cNvPr>
              <p:cNvCxnSpPr/>
              <p:nvPr/>
            </p:nvCxnSpPr>
            <p:spPr>
              <a:xfrm flipV="1">
                <a:off x="7707423" y="946298"/>
                <a:ext cx="1509823" cy="9149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A4C1801A-B0B4-47F8-9D77-DD32C2260990}"/>
                  </a:ext>
                </a:extLst>
              </p:cNvPr>
              <p:cNvSpPr txBox="1"/>
              <p:nvPr/>
            </p:nvSpPr>
            <p:spPr>
              <a:xfrm>
                <a:off x="9227877" y="867105"/>
                <a:ext cx="839980" cy="369331"/>
              </a:xfrm>
              <a:prstGeom prst="rect">
                <a:avLst/>
              </a:prstGeom>
              <a:noFill/>
            </p:spPr>
            <p:txBody>
              <a:bodyPr wrap="square" rtlCol="0">
                <a:spAutoFit/>
              </a:bodyPr>
              <a:lstStyle/>
              <a:p>
                <a:pPr algn="ctr"/>
                <a:r>
                  <a:rPr lang="es-MX" dirty="0"/>
                  <a:t>g(n) * c</a:t>
                </a:r>
              </a:p>
            </p:txBody>
          </p:sp>
        </p:grpSp>
      </p:grpSp>
      <p:grpSp>
        <p:nvGrpSpPr>
          <p:cNvPr id="38" name="Grupo 37">
            <a:extLst>
              <a:ext uri="{FF2B5EF4-FFF2-40B4-BE49-F238E27FC236}">
                <a16:creationId xmlns:a16="http://schemas.microsoft.com/office/drawing/2014/main" id="{160F8A60-0D19-4078-B5A4-C58B2EDF8856}"/>
              </a:ext>
            </a:extLst>
          </p:cNvPr>
          <p:cNvGrpSpPr/>
          <p:nvPr/>
        </p:nvGrpSpPr>
        <p:grpSpPr>
          <a:xfrm>
            <a:off x="2235796" y="2281072"/>
            <a:ext cx="9224925" cy="1460573"/>
            <a:chOff x="1246968" y="2162873"/>
            <a:chExt cx="9224925" cy="1460573"/>
          </a:xfrm>
        </p:grpSpPr>
        <p:sp>
          <p:nvSpPr>
            <p:cNvPr id="14" name="CuadroTexto 13">
              <a:extLst>
                <a:ext uri="{FF2B5EF4-FFF2-40B4-BE49-F238E27FC236}">
                  <a16:creationId xmlns:a16="http://schemas.microsoft.com/office/drawing/2014/main" id="{0B832782-F309-494C-8652-13D32ABF1998}"/>
                </a:ext>
              </a:extLst>
            </p:cNvPr>
            <p:cNvSpPr txBox="1"/>
            <p:nvPr/>
          </p:nvSpPr>
          <p:spPr>
            <a:xfrm>
              <a:off x="1246968" y="2793832"/>
              <a:ext cx="5334585" cy="372138"/>
            </a:xfrm>
            <a:prstGeom prst="rect">
              <a:avLst/>
            </a:prstGeom>
            <a:noFill/>
          </p:spPr>
          <p:txBody>
            <a:bodyPr wrap="square" rtlCol="0">
              <a:spAutoFit/>
            </a:bodyPr>
            <a:lstStyle/>
            <a:p>
              <a:r>
                <a:rPr lang="es-MX" dirty="0"/>
                <a:t>Little </a:t>
              </a:r>
              <a:r>
                <a:rPr lang="es-MX" dirty="0">
                  <a:sym typeface="Symbol" panose="05050102010706020507" pitchFamily="18" charset="2"/>
                </a:rPr>
                <a:t>. Limite inferior. T(n) = (g(n)) </a:t>
              </a:r>
              <a:r>
                <a:rPr lang="es-MX" dirty="0">
                  <a:solidFill>
                    <a:srgbClr val="0070C0"/>
                  </a:solidFill>
                  <a:sym typeface="Symbol" panose="05050102010706020507" pitchFamily="18" charset="2"/>
                </a:rPr>
                <a:t>o</a:t>
              </a:r>
              <a:r>
                <a:rPr lang="es-MX" dirty="0">
                  <a:sym typeface="Symbol" panose="05050102010706020507" pitchFamily="18" charset="2"/>
                </a:rPr>
                <a:t> </a:t>
              </a:r>
              <a:r>
                <a:rPr lang="es-MX" dirty="0"/>
                <a:t>g(n) * c </a:t>
              </a:r>
              <a:r>
                <a:rPr lang="es-MX" dirty="0">
                  <a:sym typeface="Symbol" panose="05050102010706020507" pitchFamily="18" charset="2"/>
                </a:rPr>
                <a:t>&lt;</a:t>
              </a:r>
              <a:r>
                <a:rPr lang="es-MX" dirty="0"/>
                <a:t> T(n)</a:t>
              </a:r>
              <a:r>
                <a:rPr lang="es-MX" dirty="0">
                  <a:sym typeface="Symbol" panose="05050102010706020507" pitchFamily="18" charset="2"/>
                </a:rPr>
                <a:t> </a:t>
              </a:r>
              <a:endParaRPr lang="es-MX" dirty="0"/>
            </a:p>
          </p:txBody>
        </p:sp>
        <p:grpSp>
          <p:nvGrpSpPr>
            <p:cNvPr id="15" name="Grupo 14">
              <a:extLst>
                <a:ext uri="{FF2B5EF4-FFF2-40B4-BE49-F238E27FC236}">
                  <a16:creationId xmlns:a16="http://schemas.microsoft.com/office/drawing/2014/main" id="{35DDD9C6-6098-44CA-A2E2-FA08439FCDEA}"/>
                </a:ext>
              </a:extLst>
            </p:cNvPr>
            <p:cNvGrpSpPr/>
            <p:nvPr/>
          </p:nvGrpSpPr>
          <p:grpSpPr>
            <a:xfrm>
              <a:off x="8111459" y="2162873"/>
              <a:ext cx="2360434" cy="1460573"/>
              <a:chOff x="7707423" y="400677"/>
              <a:chExt cx="2360434" cy="1460573"/>
            </a:xfrm>
          </p:grpSpPr>
          <p:grpSp>
            <p:nvGrpSpPr>
              <p:cNvPr id="16" name="Grupo 15">
                <a:extLst>
                  <a:ext uri="{FF2B5EF4-FFF2-40B4-BE49-F238E27FC236}">
                    <a16:creationId xmlns:a16="http://schemas.microsoft.com/office/drawing/2014/main" id="{00B3B34B-CABB-4999-9F07-155F72492658}"/>
                  </a:ext>
                </a:extLst>
              </p:cNvPr>
              <p:cNvGrpSpPr/>
              <p:nvPr/>
            </p:nvGrpSpPr>
            <p:grpSpPr>
              <a:xfrm>
                <a:off x="7707423" y="400677"/>
                <a:ext cx="1509823" cy="1460573"/>
                <a:chOff x="1402316" y="1868205"/>
                <a:chExt cx="1509823" cy="1460573"/>
              </a:xfrm>
            </p:grpSpPr>
            <p:cxnSp>
              <p:nvCxnSpPr>
                <p:cNvPr id="19" name="Conector recto 18">
                  <a:extLst>
                    <a:ext uri="{FF2B5EF4-FFF2-40B4-BE49-F238E27FC236}">
                      <a16:creationId xmlns:a16="http://schemas.microsoft.com/office/drawing/2014/main" id="{B393293D-F277-4DA7-8EB2-8ADD1E33A019}"/>
                    </a:ext>
                  </a:extLst>
                </p:cNvPr>
                <p:cNvCxnSpPr/>
                <p:nvPr/>
              </p:nvCxnSpPr>
              <p:spPr>
                <a:xfrm>
                  <a:off x="1402316" y="2052871"/>
                  <a:ext cx="0" cy="12652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E38403E5-6FBC-4943-9D34-53F95EBDC11A}"/>
                    </a:ext>
                  </a:extLst>
                </p:cNvPr>
                <p:cNvCxnSpPr/>
                <p:nvPr/>
              </p:nvCxnSpPr>
              <p:spPr>
                <a:xfrm>
                  <a:off x="1412948" y="3328778"/>
                  <a:ext cx="14991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594DBE62-916B-40B5-BEA4-F0F15B85F873}"/>
                    </a:ext>
                  </a:extLst>
                </p:cNvPr>
                <p:cNvCxnSpPr/>
                <p:nvPr/>
              </p:nvCxnSpPr>
              <p:spPr>
                <a:xfrm flipV="1">
                  <a:off x="1412948" y="2052871"/>
                  <a:ext cx="749595" cy="1275907"/>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CuadroTexto 21">
                  <a:extLst>
                    <a:ext uri="{FF2B5EF4-FFF2-40B4-BE49-F238E27FC236}">
                      <a16:creationId xmlns:a16="http://schemas.microsoft.com/office/drawing/2014/main" id="{9F8A123F-DF43-4F25-BC92-56AEF8AC24C1}"/>
                    </a:ext>
                  </a:extLst>
                </p:cNvPr>
                <p:cNvSpPr txBox="1"/>
                <p:nvPr/>
              </p:nvSpPr>
              <p:spPr>
                <a:xfrm>
                  <a:off x="2162542" y="1868205"/>
                  <a:ext cx="601915" cy="369332"/>
                </a:xfrm>
                <a:prstGeom prst="rect">
                  <a:avLst/>
                </a:prstGeom>
                <a:noFill/>
              </p:spPr>
              <p:txBody>
                <a:bodyPr wrap="square" rtlCol="0">
                  <a:spAutoFit/>
                </a:bodyPr>
                <a:lstStyle/>
                <a:p>
                  <a:pPr algn="ctr"/>
                  <a:r>
                    <a:rPr lang="es-MX" dirty="0"/>
                    <a:t>T(n)</a:t>
                  </a:r>
                </a:p>
              </p:txBody>
            </p:sp>
          </p:grpSp>
          <p:cxnSp>
            <p:nvCxnSpPr>
              <p:cNvPr id="17" name="Conector recto 16">
                <a:extLst>
                  <a:ext uri="{FF2B5EF4-FFF2-40B4-BE49-F238E27FC236}">
                    <a16:creationId xmlns:a16="http://schemas.microsoft.com/office/drawing/2014/main" id="{EB958757-D133-401D-9B86-0411A196FACD}"/>
                  </a:ext>
                </a:extLst>
              </p:cNvPr>
              <p:cNvCxnSpPr/>
              <p:nvPr/>
            </p:nvCxnSpPr>
            <p:spPr>
              <a:xfrm flipV="1">
                <a:off x="7707423" y="946298"/>
                <a:ext cx="1509823" cy="9149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AC9BADC8-97A7-42A5-B3D0-93D11DA47B2B}"/>
                  </a:ext>
                </a:extLst>
              </p:cNvPr>
              <p:cNvSpPr txBox="1"/>
              <p:nvPr/>
            </p:nvSpPr>
            <p:spPr>
              <a:xfrm>
                <a:off x="9227877" y="867105"/>
                <a:ext cx="839980" cy="369331"/>
              </a:xfrm>
              <a:prstGeom prst="rect">
                <a:avLst/>
              </a:prstGeom>
              <a:noFill/>
            </p:spPr>
            <p:txBody>
              <a:bodyPr wrap="square" rtlCol="0">
                <a:spAutoFit/>
              </a:bodyPr>
              <a:lstStyle/>
              <a:p>
                <a:pPr algn="ctr"/>
                <a:r>
                  <a:rPr lang="es-MX" dirty="0"/>
                  <a:t>g(n) * c</a:t>
                </a:r>
              </a:p>
            </p:txBody>
          </p:sp>
        </p:grpSp>
      </p:grpSp>
      <p:grpSp>
        <p:nvGrpSpPr>
          <p:cNvPr id="39" name="Grupo 38">
            <a:extLst>
              <a:ext uri="{FF2B5EF4-FFF2-40B4-BE49-F238E27FC236}">
                <a16:creationId xmlns:a16="http://schemas.microsoft.com/office/drawing/2014/main" id="{85A1DD80-36A7-4BFE-9E20-B6BD6A5935DE}"/>
              </a:ext>
            </a:extLst>
          </p:cNvPr>
          <p:cNvGrpSpPr/>
          <p:nvPr/>
        </p:nvGrpSpPr>
        <p:grpSpPr>
          <a:xfrm>
            <a:off x="2235796" y="4070290"/>
            <a:ext cx="9410393" cy="2170791"/>
            <a:chOff x="1246968" y="4080922"/>
            <a:chExt cx="9410393" cy="2170791"/>
          </a:xfrm>
        </p:grpSpPr>
        <p:sp>
          <p:nvSpPr>
            <p:cNvPr id="23" name="CuadroTexto 22">
              <a:extLst>
                <a:ext uri="{FF2B5EF4-FFF2-40B4-BE49-F238E27FC236}">
                  <a16:creationId xmlns:a16="http://schemas.microsoft.com/office/drawing/2014/main" id="{7EE43848-293C-40A9-9B1A-6D8806F1B42D}"/>
                </a:ext>
              </a:extLst>
            </p:cNvPr>
            <p:cNvSpPr txBox="1"/>
            <p:nvPr/>
          </p:nvSpPr>
          <p:spPr>
            <a:xfrm>
              <a:off x="1246968" y="4080922"/>
              <a:ext cx="7918291" cy="369332"/>
            </a:xfrm>
            <a:prstGeom prst="rect">
              <a:avLst/>
            </a:prstGeom>
            <a:noFill/>
          </p:spPr>
          <p:txBody>
            <a:bodyPr wrap="square" rtlCol="0">
              <a:spAutoFit/>
            </a:bodyPr>
            <a:lstStyle/>
            <a:p>
              <a:r>
                <a:rPr lang="es-MX" dirty="0"/>
                <a:t>Big </a:t>
              </a:r>
              <a:r>
                <a:rPr lang="es-MX" dirty="0">
                  <a:sym typeface="Symbol" panose="05050102010706020507" pitchFamily="18" charset="2"/>
                </a:rPr>
                <a:t>. Limite asintótico inferior.  T(n) = (g(n)) </a:t>
              </a:r>
              <a:r>
                <a:rPr lang="es-MX" dirty="0">
                  <a:solidFill>
                    <a:srgbClr val="0070C0"/>
                  </a:solidFill>
                  <a:sym typeface="Symbol" panose="05050102010706020507" pitchFamily="18" charset="2"/>
                </a:rPr>
                <a:t>o</a:t>
              </a:r>
              <a:r>
                <a:rPr lang="es-MX" dirty="0">
                  <a:sym typeface="Symbol" panose="05050102010706020507" pitchFamily="18" charset="2"/>
                </a:rPr>
                <a:t> </a:t>
              </a:r>
              <a:r>
                <a:rPr lang="es-MX" b="1" dirty="0">
                  <a:solidFill>
                    <a:srgbClr val="00B050"/>
                  </a:solidFill>
                  <a:sym typeface="Symbol" panose="05050102010706020507" pitchFamily="18" charset="2"/>
                </a:rPr>
                <a:t>(</a:t>
              </a:r>
              <a:r>
                <a:rPr lang="es-MX" dirty="0"/>
                <a:t>g(n) * c</a:t>
              </a:r>
              <a:r>
                <a:rPr lang="es-MX" baseline="-25000" dirty="0"/>
                <a:t>1</a:t>
              </a:r>
              <a:r>
                <a:rPr lang="es-MX" dirty="0"/>
                <a:t> </a:t>
              </a:r>
              <a:r>
                <a:rPr lang="es-MX" dirty="0">
                  <a:sym typeface="Symbol" panose="05050102010706020507" pitchFamily="18" charset="2"/>
                </a:rPr>
                <a:t></a:t>
              </a:r>
              <a:r>
                <a:rPr lang="es-MX" dirty="0"/>
                <a:t> T(n) </a:t>
              </a:r>
              <a:r>
                <a:rPr lang="es-MX" dirty="0">
                  <a:solidFill>
                    <a:srgbClr val="C00000"/>
                  </a:solidFill>
                </a:rPr>
                <a:t>y</a:t>
              </a:r>
              <a:r>
                <a:rPr lang="es-MX" dirty="0"/>
                <a:t> g(n) * c</a:t>
              </a:r>
              <a:r>
                <a:rPr lang="es-MX" baseline="-25000" dirty="0"/>
                <a:t>2</a:t>
              </a:r>
              <a:r>
                <a:rPr lang="es-MX" dirty="0"/>
                <a:t> </a:t>
              </a:r>
              <a:r>
                <a:rPr lang="es-MX" dirty="0">
                  <a:sym typeface="Symbol" panose="05050102010706020507" pitchFamily="18" charset="2"/>
                </a:rPr>
                <a:t></a:t>
              </a:r>
              <a:r>
                <a:rPr lang="es-MX" dirty="0"/>
                <a:t> T(n)</a:t>
              </a:r>
              <a:r>
                <a:rPr lang="es-MX" b="1" dirty="0">
                  <a:solidFill>
                    <a:srgbClr val="00B050"/>
                  </a:solidFill>
                </a:rPr>
                <a:t>)</a:t>
              </a:r>
            </a:p>
          </p:txBody>
        </p:sp>
        <p:grpSp>
          <p:nvGrpSpPr>
            <p:cNvPr id="36" name="Grupo 35">
              <a:extLst>
                <a:ext uri="{FF2B5EF4-FFF2-40B4-BE49-F238E27FC236}">
                  <a16:creationId xmlns:a16="http://schemas.microsoft.com/office/drawing/2014/main" id="{4D67C5F3-1BCC-4539-ADA8-DB742235E064}"/>
                </a:ext>
              </a:extLst>
            </p:cNvPr>
            <p:cNvGrpSpPr/>
            <p:nvPr/>
          </p:nvGrpSpPr>
          <p:grpSpPr>
            <a:xfrm>
              <a:off x="8122091" y="4619776"/>
              <a:ext cx="2535270" cy="1631937"/>
              <a:chOff x="7732824" y="4346598"/>
              <a:chExt cx="2535270" cy="1631937"/>
            </a:xfrm>
          </p:grpSpPr>
          <p:cxnSp>
            <p:nvCxnSpPr>
              <p:cNvPr id="28" name="Conector recto 27">
                <a:extLst>
                  <a:ext uri="{FF2B5EF4-FFF2-40B4-BE49-F238E27FC236}">
                    <a16:creationId xmlns:a16="http://schemas.microsoft.com/office/drawing/2014/main" id="{9A543FFD-CE94-44A4-9D22-2EE7EDA6B5EA}"/>
                  </a:ext>
                </a:extLst>
              </p:cNvPr>
              <p:cNvCxnSpPr/>
              <p:nvPr/>
            </p:nvCxnSpPr>
            <p:spPr>
              <a:xfrm>
                <a:off x="7732824" y="4702628"/>
                <a:ext cx="0" cy="126527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6D1317C8-0931-4B20-AB9B-1516BA072EB0}"/>
                  </a:ext>
                </a:extLst>
              </p:cNvPr>
              <p:cNvCxnSpPr/>
              <p:nvPr/>
            </p:nvCxnSpPr>
            <p:spPr>
              <a:xfrm>
                <a:off x="7743456" y="5978535"/>
                <a:ext cx="149919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E459FD2B-AED6-48E8-86C5-A876AF964DE8}"/>
                  </a:ext>
                </a:extLst>
              </p:cNvPr>
              <p:cNvCxnSpPr>
                <a:cxnSpLocks/>
              </p:cNvCxnSpPr>
              <p:nvPr/>
            </p:nvCxnSpPr>
            <p:spPr>
              <a:xfrm flipV="1">
                <a:off x="7743456" y="4702628"/>
                <a:ext cx="1336740" cy="1275907"/>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81D67CBA-4C97-43C6-B13C-A8138E5881C6}"/>
                  </a:ext>
                </a:extLst>
              </p:cNvPr>
              <p:cNvSpPr txBox="1"/>
              <p:nvPr/>
            </p:nvSpPr>
            <p:spPr>
              <a:xfrm>
                <a:off x="9174714" y="4797792"/>
                <a:ext cx="601915" cy="369332"/>
              </a:xfrm>
              <a:prstGeom prst="rect">
                <a:avLst/>
              </a:prstGeom>
              <a:noFill/>
              <a:ln w="19050">
                <a:noFill/>
              </a:ln>
            </p:spPr>
            <p:txBody>
              <a:bodyPr wrap="square" rtlCol="0">
                <a:spAutoFit/>
              </a:bodyPr>
              <a:lstStyle/>
              <a:p>
                <a:pPr algn="ctr"/>
                <a:r>
                  <a:rPr lang="es-MX" dirty="0"/>
                  <a:t>T(n)</a:t>
                </a:r>
              </a:p>
            </p:txBody>
          </p:sp>
          <p:cxnSp>
            <p:nvCxnSpPr>
              <p:cNvPr id="26" name="Conector recto 25">
                <a:extLst>
                  <a:ext uri="{FF2B5EF4-FFF2-40B4-BE49-F238E27FC236}">
                    <a16:creationId xmlns:a16="http://schemas.microsoft.com/office/drawing/2014/main" id="{2F7D271D-32D2-4A8C-A9CA-460C22F7D235}"/>
                  </a:ext>
                </a:extLst>
              </p:cNvPr>
              <p:cNvCxnSpPr/>
              <p:nvPr/>
            </p:nvCxnSpPr>
            <p:spPr>
              <a:xfrm flipV="1">
                <a:off x="7732824" y="5063583"/>
                <a:ext cx="1509823" cy="91495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CuadroTexto 26">
                <a:extLst>
                  <a:ext uri="{FF2B5EF4-FFF2-40B4-BE49-F238E27FC236}">
                    <a16:creationId xmlns:a16="http://schemas.microsoft.com/office/drawing/2014/main" id="{50135A49-120B-4165-9A25-30C94A484633}"/>
                  </a:ext>
                </a:extLst>
              </p:cNvPr>
              <p:cNvSpPr txBox="1"/>
              <p:nvPr/>
            </p:nvSpPr>
            <p:spPr>
              <a:xfrm>
                <a:off x="9314116" y="5258709"/>
                <a:ext cx="953978" cy="369332"/>
              </a:xfrm>
              <a:prstGeom prst="rect">
                <a:avLst/>
              </a:prstGeom>
              <a:noFill/>
            </p:spPr>
            <p:txBody>
              <a:bodyPr wrap="square" rtlCol="0">
                <a:spAutoFit/>
              </a:bodyPr>
              <a:lstStyle/>
              <a:p>
                <a:pPr algn="ctr"/>
                <a:r>
                  <a:rPr lang="es-MX" dirty="0"/>
                  <a:t>g(n) * c</a:t>
                </a:r>
                <a:r>
                  <a:rPr lang="es-MX" baseline="-25000" dirty="0"/>
                  <a:t>1</a:t>
                </a:r>
              </a:p>
            </p:txBody>
          </p:sp>
          <p:cxnSp>
            <p:nvCxnSpPr>
              <p:cNvPr id="34" name="Conector recto 33">
                <a:extLst>
                  <a:ext uri="{FF2B5EF4-FFF2-40B4-BE49-F238E27FC236}">
                    <a16:creationId xmlns:a16="http://schemas.microsoft.com/office/drawing/2014/main" id="{5FD6455F-63EB-4DEE-BA0E-2A107FAFD0DA}"/>
                  </a:ext>
                </a:extLst>
              </p:cNvPr>
              <p:cNvCxnSpPr/>
              <p:nvPr/>
            </p:nvCxnSpPr>
            <p:spPr>
              <a:xfrm flipV="1">
                <a:off x="7743456" y="5335265"/>
                <a:ext cx="1687623" cy="64327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35" name="CuadroTexto 34">
                <a:extLst>
                  <a:ext uri="{FF2B5EF4-FFF2-40B4-BE49-F238E27FC236}">
                    <a16:creationId xmlns:a16="http://schemas.microsoft.com/office/drawing/2014/main" id="{C3D85399-2EC1-429C-987C-C2C12CE8925D}"/>
                  </a:ext>
                </a:extLst>
              </p:cNvPr>
              <p:cNvSpPr txBox="1"/>
              <p:nvPr/>
            </p:nvSpPr>
            <p:spPr>
              <a:xfrm>
                <a:off x="8911552" y="4346598"/>
                <a:ext cx="953978" cy="369332"/>
              </a:xfrm>
              <a:prstGeom prst="rect">
                <a:avLst/>
              </a:prstGeom>
              <a:noFill/>
            </p:spPr>
            <p:txBody>
              <a:bodyPr wrap="square" rtlCol="0">
                <a:spAutoFit/>
              </a:bodyPr>
              <a:lstStyle/>
              <a:p>
                <a:pPr algn="ctr"/>
                <a:r>
                  <a:rPr lang="es-MX" dirty="0"/>
                  <a:t>g(n) * c</a:t>
                </a:r>
                <a:r>
                  <a:rPr lang="es-MX" baseline="-25000" dirty="0"/>
                  <a:t>2</a:t>
                </a:r>
              </a:p>
            </p:txBody>
          </p:sp>
        </p:grpSp>
      </p:grpSp>
      <p:sp>
        <p:nvSpPr>
          <p:cNvPr id="40" name="CuadroTexto 39">
            <a:extLst>
              <a:ext uri="{FF2B5EF4-FFF2-40B4-BE49-F238E27FC236}">
                <a16:creationId xmlns:a16="http://schemas.microsoft.com/office/drawing/2014/main" id="{9CE727CB-A4FC-43CE-8064-61BB2A1496EF}"/>
              </a:ext>
            </a:extLst>
          </p:cNvPr>
          <p:cNvSpPr txBox="1"/>
          <p:nvPr/>
        </p:nvSpPr>
        <p:spPr>
          <a:xfrm rot="16200000">
            <a:off x="-690749" y="3075057"/>
            <a:ext cx="3795823" cy="707886"/>
          </a:xfrm>
          <a:prstGeom prst="rect">
            <a:avLst/>
          </a:prstGeom>
          <a:noFill/>
        </p:spPr>
        <p:txBody>
          <a:bodyPr wrap="square" rtlCol="0">
            <a:spAutoFit/>
          </a:bodyPr>
          <a:lstStyle/>
          <a:p>
            <a:r>
              <a:rPr lang="es-MX" sz="4000" b="1" dirty="0">
                <a:solidFill>
                  <a:schemeClr val="accent6">
                    <a:lumMod val="40000"/>
                    <a:lumOff val="60000"/>
                  </a:schemeClr>
                </a:solidFill>
                <a:latin typeface="+mj-lt"/>
              </a:rPr>
              <a:t>Otras notaciones</a:t>
            </a:r>
          </a:p>
        </p:txBody>
      </p:sp>
    </p:spTree>
    <p:extLst>
      <p:ext uri="{BB962C8B-B14F-4D97-AF65-F5344CB8AC3E}">
        <p14:creationId xmlns:p14="http://schemas.microsoft.com/office/powerpoint/2010/main" val="173101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E54141AC-D689-483A-9BC1-15B7A8964B48}"/>
              </a:ext>
            </a:extLst>
          </p:cNvPr>
          <p:cNvGrpSpPr/>
          <p:nvPr/>
        </p:nvGrpSpPr>
        <p:grpSpPr>
          <a:xfrm>
            <a:off x="1240907" y="756092"/>
            <a:ext cx="9710185" cy="5345815"/>
            <a:chOff x="1198817" y="735633"/>
            <a:chExt cx="9710185" cy="5345815"/>
          </a:xfrm>
        </p:grpSpPr>
        <p:sp>
          <p:nvSpPr>
            <p:cNvPr id="4" name="CuadroTexto 3">
              <a:extLst>
                <a:ext uri="{FF2B5EF4-FFF2-40B4-BE49-F238E27FC236}">
                  <a16:creationId xmlns:a16="http://schemas.microsoft.com/office/drawing/2014/main" id="{E1B168FE-8846-459A-8D0C-EC82CBBD2E25}"/>
                </a:ext>
              </a:extLst>
            </p:cNvPr>
            <p:cNvSpPr txBox="1"/>
            <p:nvPr/>
          </p:nvSpPr>
          <p:spPr>
            <a:xfrm>
              <a:off x="1577162" y="735633"/>
              <a:ext cx="8846288" cy="1077218"/>
            </a:xfrm>
            <a:prstGeom prst="rect">
              <a:avLst/>
            </a:prstGeom>
            <a:noFill/>
          </p:spPr>
          <p:txBody>
            <a:bodyPr wrap="square" rtlCol="0">
              <a:spAutoFit/>
            </a:bodyPr>
            <a:lstStyle/>
            <a:p>
              <a:pPr algn="ctr"/>
              <a:r>
                <a:rPr lang="es-MX" sz="3200" dirty="0">
                  <a:latin typeface="Amasis MT Pro" panose="02040504050005020304" pitchFamily="18" charset="0"/>
                </a:rPr>
                <a:t>La notación asintótica es una manera de clasificar algoritmos de 5 formas</a:t>
              </a:r>
            </a:p>
          </p:txBody>
        </p:sp>
        <p:sp>
          <p:nvSpPr>
            <p:cNvPr id="5" name="CuadroTexto 4">
              <a:extLst>
                <a:ext uri="{FF2B5EF4-FFF2-40B4-BE49-F238E27FC236}">
                  <a16:creationId xmlns:a16="http://schemas.microsoft.com/office/drawing/2014/main" id="{A66CD4A2-F4AD-49DB-B0D1-CD15D37F945E}"/>
                </a:ext>
              </a:extLst>
            </p:cNvPr>
            <p:cNvSpPr txBox="1"/>
            <p:nvPr/>
          </p:nvSpPr>
          <p:spPr>
            <a:xfrm>
              <a:off x="4490482" y="2115879"/>
              <a:ext cx="3019647" cy="830997"/>
            </a:xfrm>
            <a:prstGeom prst="rect">
              <a:avLst/>
            </a:prstGeom>
            <a:noFill/>
          </p:spPr>
          <p:txBody>
            <a:bodyPr wrap="square" rtlCol="0">
              <a:spAutoFit/>
            </a:bodyPr>
            <a:lstStyle/>
            <a:p>
              <a:r>
                <a:rPr lang="es-MX" sz="4800" dirty="0">
                  <a:latin typeface="Britannic Bold" panose="020B0903060703020204" pitchFamily="34" charset="0"/>
                </a:rPr>
                <a:t>o </a:t>
              </a:r>
              <a:r>
                <a:rPr lang="es-MX" sz="4800" dirty="0" err="1">
                  <a:latin typeface="Britannic Bold" panose="020B0903060703020204" pitchFamily="34" charset="0"/>
                </a:rPr>
                <a:t>O</a:t>
              </a:r>
              <a:r>
                <a:rPr lang="es-MX" sz="4800" dirty="0">
                  <a:latin typeface="Britannic Bold" panose="020B0903060703020204" pitchFamily="34" charset="0"/>
                </a:rPr>
                <a:t> </a:t>
              </a:r>
              <a:r>
                <a:rPr lang="es-MX" sz="4800" dirty="0">
                  <a:latin typeface="Britannic Bold" panose="020B0903060703020204" pitchFamily="34" charset="0"/>
                  <a:sym typeface="Symbol" panose="05050102010706020507" pitchFamily="18" charset="2"/>
                </a:rPr>
                <a:t>  </a:t>
              </a:r>
              <a:endParaRPr lang="es-MX" sz="4800" dirty="0">
                <a:latin typeface="Britannic Bold" panose="020B0903060703020204" pitchFamily="34" charset="0"/>
              </a:endParaRPr>
            </a:p>
          </p:txBody>
        </p:sp>
        <p:sp>
          <p:nvSpPr>
            <p:cNvPr id="6" name="CuadroTexto 5">
              <a:extLst>
                <a:ext uri="{FF2B5EF4-FFF2-40B4-BE49-F238E27FC236}">
                  <a16:creationId xmlns:a16="http://schemas.microsoft.com/office/drawing/2014/main" id="{5045E917-A926-4FB9-B5CB-2B42B6C4E51F}"/>
                </a:ext>
              </a:extLst>
            </p:cNvPr>
            <p:cNvSpPr txBox="1"/>
            <p:nvPr/>
          </p:nvSpPr>
          <p:spPr>
            <a:xfrm>
              <a:off x="1198817" y="3249904"/>
              <a:ext cx="9710185" cy="2831544"/>
            </a:xfrm>
            <a:prstGeom prst="rect">
              <a:avLst/>
            </a:prstGeom>
            <a:noFill/>
          </p:spPr>
          <p:txBody>
            <a:bodyPr wrap="square" rtlCol="0">
              <a:spAutoFit/>
            </a:bodyPr>
            <a:lstStyle/>
            <a:p>
              <a:r>
                <a:rPr lang="es-MX" sz="2400" dirty="0"/>
                <a:t>Un ejemplo de la complejidad temporal denotada por la notación asintótica es:</a:t>
              </a:r>
            </a:p>
            <a:p>
              <a:pPr algn="ctr"/>
              <a:endParaRPr lang="es-MX" dirty="0"/>
            </a:p>
            <a:p>
              <a:pPr algn="ctr"/>
              <a:r>
                <a:rPr lang="es-MX" sz="2800" dirty="0"/>
                <a:t>T(n) = O(g(n))</a:t>
              </a:r>
            </a:p>
            <a:p>
              <a:pPr algn="ctr"/>
              <a:endParaRPr lang="es-MX" sz="1200" dirty="0"/>
            </a:p>
            <a:p>
              <a:pPr algn="ctr"/>
              <a:r>
                <a:rPr lang="es-MX" sz="2800" dirty="0">
                  <a:sym typeface="Symbol" panose="05050102010706020507" pitchFamily="18" charset="2"/>
                </a:rPr>
                <a:t></a:t>
              </a:r>
            </a:p>
            <a:p>
              <a:pPr algn="ctr"/>
              <a:endParaRPr lang="es-MX" sz="1200" dirty="0">
                <a:sym typeface="Symbol" panose="05050102010706020507" pitchFamily="18" charset="2"/>
              </a:endParaRPr>
            </a:p>
            <a:p>
              <a:pPr algn="ctr"/>
              <a:r>
                <a:rPr lang="es-MX" sz="2800" dirty="0">
                  <a:sym typeface="Symbol" panose="05050102010706020507" pitchFamily="18" charset="2"/>
                </a:rPr>
                <a:t>c * g(n)  T(n)</a:t>
              </a:r>
            </a:p>
            <a:p>
              <a:pPr algn="ctr"/>
              <a:r>
                <a:rPr lang="es-MX" sz="2800" dirty="0">
                  <a:sym typeface="Symbol" panose="05050102010706020507" pitchFamily="18" charset="2"/>
                </a:rPr>
                <a:t>c &gt; 0, n  n</a:t>
              </a:r>
              <a:r>
                <a:rPr lang="es-MX" sz="2800" baseline="-25000" dirty="0">
                  <a:sym typeface="Symbol" panose="05050102010706020507" pitchFamily="18" charset="2"/>
                </a:rPr>
                <a:t>0</a:t>
              </a:r>
              <a:endParaRPr lang="es-MX" sz="2800" baseline="-25000" dirty="0"/>
            </a:p>
          </p:txBody>
        </p:sp>
      </p:grpSp>
    </p:spTree>
    <p:extLst>
      <p:ext uri="{BB962C8B-B14F-4D97-AF65-F5344CB8AC3E}">
        <p14:creationId xmlns:p14="http://schemas.microsoft.com/office/powerpoint/2010/main" val="302798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61EC495-3C20-465A-905D-316D217A4E4E}"/>
              </a:ext>
            </a:extLst>
          </p:cNvPr>
          <p:cNvSpPr txBox="1"/>
          <p:nvPr/>
        </p:nvSpPr>
        <p:spPr>
          <a:xfrm>
            <a:off x="754912" y="382773"/>
            <a:ext cx="3774558" cy="523220"/>
          </a:xfrm>
          <a:prstGeom prst="rect">
            <a:avLst/>
          </a:prstGeom>
          <a:noFill/>
        </p:spPr>
        <p:txBody>
          <a:bodyPr wrap="square" rtlCol="0">
            <a:spAutoFit/>
          </a:bodyPr>
          <a:lstStyle/>
          <a:p>
            <a:r>
              <a:rPr lang="es-MX" sz="2800" b="1" dirty="0">
                <a:solidFill>
                  <a:schemeClr val="tx2">
                    <a:lumMod val="50000"/>
                  </a:schemeClr>
                </a:solidFill>
              </a:rPr>
              <a:t>Algoritmos Polinomiales</a:t>
            </a:r>
          </a:p>
        </p:txBody>
      </p:sp>
      <p:sp>
        <p:nvSpPr>
          <p:cNvPr id="5" name="CuadroTexto 4">
            <a:extLst>
              <a:ext uri="{FF2B5EF4-FFF2-40B4-BE49-F238E27FC236}">
                <a16:creationId xmlns:a16="http://schemas.microsoft.com/office/drawing/2014/main" id="{7923D3C0-9DB1-4C26-A94A-448E45A47CC0}"/>
              </a:ext>
            </a:extLst>
          </p:cNvPr>
          <p:cNvSpPr txBox="1"/>
          <p:nvPr/>
        </p:nvSpPr>
        <p:spPr>
          <a:xfrm>
            <a:off x="839973" y="1297173"/>
            <a:ext cx="10334846" cy="1938992"/>
          </a:xfrm>
          <a:prstGeom prst="rect">
            <a:avLst/>
          </a:prstGeom>
          <a:noFill/>
        </p:spPr>
        <p:txBody>
          <a:bodyPr wrap="square" rtlCol="0">
            <a:spAutoFit/>
          </a:bodyPr>
          <a:lstStyle/>
          <a:p>
            <a:pPr algn="just"/>
            <a:r>
              <a:rPr lang="es-MX" sz="2000" dirty="0"/>
              <a:t>En este tipo de algoritmos,  la relación entre el tamaño del problema (número de datos o valor de </a:t>
            </a:r>
            <a:r>
              <a:rPr lang="es-MX" sz="2000" i="1" dirty="0"/>
              <a:t>n</a:t>
            </a:r>
            <a:r>
              <a:rPr lang="es-MX" sz="2000" dirty="0"/>
              <a:t>) y el tiempo de ejecución se puede encontrar por medio de una expresión polinomial. </a:t>
            </a:r>
          </a:p>
          <a:p>
            <a:pPr algn="just"/>
            <a:endParaRPr lang="es-MX" sz="2000" dirty="0"/>
          </a:p>
          <a:p>
            <a:pPr algn="just"/>
            <a:r>
              <a:rPr lang="es-MX" sz="2000" dirty="0"/>
              <a:t>Los métodos para ordenar información (shorts) tienen una complejidad polinomial en donde el número de comparaciones que se deben hacer para ordenar un conjunto es un polinomio de segundo grado, esto es:</a:t>
            </a:r>
          </a:p>
        </p:txBody>
      </p:sp>
      <p:sp>
        <p:nvSpPr>
          <p:cNvPr id="6" name="CuadroTexto 5">
            <a:extLst>
              <a:ext uri="{FF2B5EF4-FFF2-40B4-BE49-F238E27FC236}">
                <a16:creationId xmlns:a16="http://schemas.microsoft.com/office/drawing/2014/main" id="{93C4543E-FDB7-41C1-A6C0-2C9ADAFE2E61}"/>
              </a:ext>
            </a:extLst>
          </p:cNvPr>
          <p:cNvSpPr txBox="1"/>
          <p:nvPr/>
        </p:nvSpPr>
        <p:spPr>
          <a:xfrm>
            <a:off x="839973" y="3627345"/>
            <a:ext cx="10334846" cy="1877437"/>
          </a:xfrm>
          <a:prstGeom prst="rect">
            <a:avLst/>
          </a:prstGeom>
          <a:noFill/>
        </p:spPr>
        <p:txBody>
          <a:bodyPr wrap="square" rtlCol="0">
            <a:spAutoFit/>
          </a:bodyPr>
          <a:lstStyle/>
          <a:p>
            <a:pPr algn="just"/>
            <a:r>
              <a:rPr lang="es-MX" sz="2000" dirty="0"/>
              <a:t>Por cada paso el algoritmo lleva a cabo (n-1) comparaciones de tal manera que el total de comparaciones para ordenar  el conjunto de datos resulta de multiplicar (n-1) por el numero de datos: </a:t>
            </a:r>
          </a:p>
          <a:p>
            <a:pPr algn="just"/>
            <a:endParaRPr lang="es-MX" sz="2000" dirty="0"/>
          </a:p>
          <a:p>
            <a:pPr algn="ctr"/>
            <a:r>
              <a:rPr lang="es-MX" sz="3600" dirty="0"/>
              <a:t>n(n-1) </a:t>
            </a:r>
            <a:r>
              <a:rPr lang="es-MX" sz="3600" dirty="0">
                <a:sym typeface="Wingdings" panose="05000000000000000000" pitchFamily="2" charset="2"/>
              </a:rPr>
              <a:t> n</a:t>
            </a:r>
            <a:r>
              <a:rPr lang="es-MX" sz="3600" baseline="30000" dirty="0">
                <a:sym typeface="Wingdings" panose="05000000000000000000" pitchFamily="2" charset="2"/>
              </a:rPr>
              <a:t>2</a:t>
            </a:r>
            <a:r>
              <a:rPr lang="es-MX" sz="3600" dirty="0">
                <a:sym typeface="Wingdings" panose="05000000000000000000" pitchFamily="2" charset="2"/>
              </a:rPr>
              <a:t> – n </a:t>
            </a:r>
            <a:endParaRPr lang="es-MX" sz="3600" dirty="0"/>
          </a:p>
        </p:txBody>
      </p:sp>
      <p:sp>
        <p:nvSpPr>
          <p:cNvPr id="7" name="CuadroTexto 6">
            <a:extLst>
              <a:ext uri="{FF2B5EF4-FFF2-40B4-BE49-F238E27FC236}">
                <a16:creationId xmlns:a16="http://schemas.microsoft.com/office/drawing/2014/main" id="{0D49C710-A663-4897-9E41-6D9540EA9926}"/>
              </a:ext>
            </a:extLst>
          </p:cNvPr>
          <p:cNvSpPr txBox="1"/>
          <p:nvPr/>
        </p:nvSpPr>
        <p:spPr>
          <a:xfrm>
            <a:off x="956931" y="5901070"/>
            <a:ext cx="10217888" cy="461665"/>
          </a:xfrm>
          <a:prstGeom prst="rect">
            <a:avLst/>
          </a:prstGeom>
          <a:noFill/>
        </p:spPr>
        <p:txBody>
          <a:bodyPr wrap="square" rtlCol="0">
            <a:spAutoFit/>
          </a:bodyPr>
          <a:lstStyle/>
          <a:p>
            <a:pPr algn="ctr"/>
            <a:r>
              <a:rPr lang="es-MX" sz="2000" dirty="0"/>
              <a:t>El número de comparaciones esta dado por un polinomio de segundo grado  o bien </a:t>
            </a:r>
            <a:r>
              <a:rPr lang="es-MX" sz="2400" b="1" dirty="0"/>
              <a:t>O(n</a:t>
            </a:r>
            <a:r>
              <a:rPr lang="es-MX" sz="2400" b="1" baseline="30000" dirty="0"/>
              <a:t>2</a:t>
            </a:r>
            <a:r>
              <a:rPr lang="es-MX" sz="2400" b="1" dirty="0"/>
              <a:t>)</a:t>
            </a:r>
          </a:p>
        </p:txBody>
      </p:sp>
    </p:spTree>
    <p:extLst>
      <p:ext uri="{BB962C8B-B14F-4D97-AF65-F5344CB8AC3E}">
        <p14:creationId xmlns:p14="http://schemas.microsoft.com/office/powerpoint/2010/main" val="3522362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AE4BE34-2C56-4CAB-ABD9-8EF864339492}"/>
              </a:ext>
            </a:extLst>
          </p:cNvPr>
          <p:cNvSpPr txBox="1"/>
          <p:nvPr/>
        </p:nvSpPr>
        <p:spPr>
          <a:xfrm>
            <a:off x="818707" y="552893"/>
            <a:ext cx="10377377" cy="1015663"/>
          </a:xfrm>
          <a:prstGeom prst="rect">
            <a:avLst/>
          </a:prstGeom>
          <a:noFill/>
        </p:spPr>
        <p:txBody>
          <a:bodyPr wrap="square" rtlCol="0">
            <a:spAutoFit/>
          </a:bodyPr>
          <a:lstStyle/>
          <a:p>
            <a:pPr algn="just"/>
            <a:r>
              <a:rPr lang="es-MX" sz="2000" dirty="0"/>
              <a:t>Algunos algoritmos de ordenamiento como el QUICK SORT no tienen una complejidad polinomial. El número exacto de comparaciones depende del algoritmo utilizado y la forma en que están colocados inicialmente los datos en el arreglo.</a:t>
            </a:r>
          </a:p>
        </p:txBody>
      </p:sp>
      <p:sp>
        <p:nvSpPr>
          <p:cNvPr id="5" name="CuadroTexto 4">
            <a:extLst>
              <a:ext uri="{FF2B5EF4-FFF2-40B4-BE49-F238E27FC236}">
                <a16:creationId xmlns:a16="http://schemas.microsoft.com/office/drawing/2014/main" id="{CE418617-0BAB-413F-B85F-442BD8B668FB}"/>
              </a:ext>
            </a:extLst>
          </p:cNvPr>
          <p:cNvSpPr txBox="1"/>
          <p:nvPr/>
        </p:nvSpPr>
        <p:spPr>
          <a:xfrm>
            <a:off x="818707" y="1892595"/>
            <a:ext cx="10377377" cy="1015663"/>
          </a:xfrm>
          <a:prstGeom prst="rect">
            <a:avLst/>
          </a:prstGeom>
          <a:noFill/>
        </p:spPr>
        <p:txBody>
          <a:bodyPr wrap="square" rtlCol="0">
            <a:spAutoFit/>
          </a:bodyPr>
          <a:lstStyle/>
          <a:p>
            <a:pPr algn="just"/>
            <a:r>
              <a:rPr lang="es-MX" sz="2000" dirty="0"/>
              <a:t>Existen algoritmos lineales cuya complejidad se expresa como </a:t>
            </a:r>
            <a:r>
              <a:rPr lang="es-MX" sz="2000" b="1" dirty="0"/>
              <a:t>O(n)</a:t>
            </a:r>
            <a:r>
              <a:rPr lang="es-MX" sz="2000" dirty="0"/>
              <a:t> y algoritmos de complejidad logarítmica cuya complejidad se expresa como </a:t>
            </a:r>
            <a:r>
              <a:rPr lang="es-MX" sz="2000" b="1" dirty="0"/>
              <a:t>O(</a:t>
            </a:r>
            <a:r>
              <a:rPr lang="es-MX" sz="2000" b="1" dirty="0" err="1"/>
              <a:t>Ln</a:t>
            </a:r>
            <a:r>
              <a:rPr lang="es-MX" sz="2000" b="1" dirty="0"/>
              <a:t> n</a:t>
            </a:r>
            <a:r>
              <a:rPr lang="es-MX" sz="2000" dirty="0"/>
              <a:t>). En estos, su crecimiento en cuanto al número de pasos para obtener resultados es menor que un algoritmo polinomial.</a:t>
            </a:r>
          </a:p>
        </p:txBody>
      </p:sp>
      <p:sp>
        <p:nvSpPr>
          <p:cNvPr id="6" name="CuadroTexto 5">
            <a:extLst>
              <a:ext uri="{FF2B5EF4-FFF2-40B4-BE49-F238E27FC236}">
                <a16:creationId xmlns:a16="http://schemas.microsoft.com/office/drawing/2014/main" id="{ABAF2D65-DB3C-4C7C-A137-DB8A4CBEC8A0}"/>
              </a:ext>
            </a:extLst>
          </p:cNvPr>
          <p:cNvSpPr txBox="1"/>
          <p:nvPr/>
        </p:nvSpPr>
        <p:spPr>
          <a:xfrm>
            <a:off x="818707" y="3232297"/>
            <a:ext cx="3402419" cy="523220"/>
          </a:xfrm>
          <a:prstGeom prst="rect">
            <a:avLst/>
          </a:prstGeom>
          <a:noFill/>
        </p:spPr>
        <p:txBody>
          <a:bodyPr wrap="square" rtlCol="0">
            <a:spAutoFit/>
          </a:bodyPr>
          <a:lstStyle/>
          <a:p>
            <a:r>
              <a:rPr lang="es-MX" sz="2800" dirty="0">
                <a:solidFill>
                  <a:schemeClr val="tx2">
                    <a:lumMod val="50000"/>
                  </a:schemeClr>
                </a:solidFill>
              </a:rPr>
              <a:t>Algoritmos lineales (L)</a:t>
            </a:r>
          </a:p>
        </p:txBody>
      </p:sp>
      <p:sp>
        <p:nvSpPr>
          <p:cNvPr id="7" name="CuadroTexto 6">
            <a:extLst>
              <a:ext uri="{FF2B5EF4-FFF2-40B4-BE49-F238E27FC236}">
                <a16:creationId xmlns:a16="http://schemas.microsoft.com/office/drawing/2014/main" id="{A9DD8E9A-94F3-4B92-870F-EA54655E11BD}"/>
              </a:ext>
            </a:extLst>
          </p:cNvPr>
          <p:cNvSpPr txBox="1"/>
          <p:nvPr/>
        </p:nvSpPr>
        <p:spPr>
          <a:xfrm>
            <a:off x="818707" y="4072270"/>
            <a:ext cx="10377377" cy="707886"/>
          </a:xfrm>
          <a:prstGeom prst="rect">
            <a:avLst/>
          </a:prstGeom>
          <a:noFill/>
        </p:spPr>
        <p:txBody>
          <a:bodyPr wrap="square" rtlCol="0">
            <a:spAutoFit/>
          </a:bodyPr>
          <a:lstStyle/>
          <a:p>
            <a:pPr algn="just"/>
            <a:r>
              <a:rPr lang="es-MX" sz="2000" dirty="0"/>
              <a:t>En estos, el número de pasos esta en relación directa con el número de datos. El algoritmo se usa para buscar un solo dato en el arreglo de n elementos. En el peor de los casos realizará </a:t>
            </a:r>
            <a:r>
              <a:rPr lang="es-MX" sz="2000" i="1" dirty="0"/>
              <a:t>n</a:t>
            </a:r>
            <a:r>
              <a:rPr lang="es-MX" sz="2000" dirty="0"/>
              <a:t> pasos.</a:t>
            </a:r>
          </a:p>
        </p:txBody>
      </p:sp>
      <p:grpSp>
        <p:nvGrpSpPr>
          <p:cNvPr id="30" name="Grupo 29">
            <a:extLst>
              <a:ext uri="{FF2B5EF4-FFF2-40B4-BE49-F238E27FC236}">
                <a16:creationId xmlns:a16="http://schemas.microsoft.com/office/drawing/2014/main" id="{E8F74EA5-D34D-492B-B296-A1E5D13C9727}"/>
              </a:ext>
            </a:extLst>
          </p:cNvPr>
          <p:cNvGrpSpPr/>
          <p:nvPr/>
        </p:nvGrpSpPr>
        <p:grpSpPr>
          <a:xfrm>
            <a:off x="2849526" y="5217226"/>
            <a:ext cx="4125432" cy="738664"/>
            <a:chOff x="1786270" y="5199321"/>
            <a:chExt cx="4125432" cy="738664"/>
          </a:xfrm>
        </p:grpSpPr>
        <p:grpSp>
          <p:nvGrpSpPr>
            <p:cNvPr id="27" name="Grupo 26">
              <a:extLst>
                <a:ext uri="{FF2B5EF4-FFF2-40B4-BE49-F238E27FC236}">
                  <a16:creationId xmlns:a16="http://schemas.microsoft.com/office/drawing/2014/main" id="{AF9B5F87-C867-47CF-9C8D-0EB03DD8C173}"/>
                </a:ext>
              </a:extLst>
            </p:cNvPr>
            <p:cNvGrpSpPr/>
            <p:nvPr/>
          </p:nvGrpSpPr>
          <p:grpSpPr>
            <a:xfrm>
              <a:off x="2987750" y="5199321"/>
              <a:ext cx="2838892" cy="369332"/>
              <a:chOff x="2987750" y="5199321"/>
              <a:chExt cx="2838892" cy="369332"/>
            </a:xfrm>
          </p:grpSpPr>
          <p:sp>
            <p:nvSpPr>
              <p:cNvPr id="10" name="CuadroTexto 9">
                <a:extLst>
                  <a:ext uri="{FF2B5EF4-FFF2-40B4-BE49-F238E27FC236}">
                    <a16:creationId xmlns:a16="http://schemas.microsoft.com/office/drawing/2014/main" id="{AD300E03-2AC8-4212-9353-86A735A05133}"/>
                  </a:ext>
                </a:extLst>
              </p:cNvPr>
              <p:cNvSpPr txBox="1"/>
              <p:nvPr/>
            </p:nvSpPr>
            <p:spPr>
              <a:xfrm>
                <a:off x="2987750" y="5199321"/>
                <a:ext cx="2838892" cy="369332"/>
              </a:xfrm>
              <a:prstGeom prst="rect">
                <a:avLst/>
              </a:prstGeom>
              <a:noFill/>
              <a:ln>
                <a:solidFill>
                  <a:srgbClr val="0070C0"/>
                </a:solidFill>
              </a:ln>
            </p:spPr>
            <p:txBody>
              <a:bodyPr wrap="square" rtlCol="0">
                <a:spAutoFit/>
              </a:bodyPr>
              <a:lstStyle/>
              <a:p>
                <a:r>
                  <a:rPr lang="es-MX" dirty="0"/>
                  <a:t> 80   07   16   25   49   …   50</a:t>
                </a:r>
              </a:p>
            </p:txBody>
          </p:sp>
          <p:cxnSp>
            <p:nvCxnSpPr>
              <p:cNvPr id="12" name="Conector recto 11">
                <a:extLst>
                  <a:ext uri="{FF2B5EF4-FFF2-40B4-BE49-F238E27FC236}">
                    <a16:creationId xmlns:a16="http://schemas.microsoft.com/office/drawing/2014/main" id="{6FF8EEB3-C5BF-4FFF-A8EB-D5CDC7535102}"/>
                  </a:ext>
                </a:extLst>
              </p:cNvPr>
              <p:cNvCxnSpPr/>
              <p:nvPr/>
            </p:nvCxnSpPr>
            <p:spPr>
              <a:xfrm>
                <a:off x="3455582" y="5199321"/>
                <a:ext cx="0" cy="369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2DCAC5AA-21BD-46AB-8784-9BD06EFAE835}"/>
                  </a:ext>
                </a:extLst>
              </p:cNvPr>
              <p:cNvCxnSpPr/>
              <p:nvPr/>
            </p:nvCxnSpPr>
            <p:spPr>
              <a:xfrm>
                <a:off x="3838353" y="5199321"/>
                <a:ext cx="0" cy="369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7AC67070-58FF-4408-B579-AB3D4ED7DA6A}"/>
                  </a:ext>
                </a:extLst>
              </p:cNvPr>
              <p:cNvCxnSpPr/>
              <p:nvPr/>
            </p:nvCxnSpPr>
            <p:spPr>
              <a:xfrm>
                <a:off x="4221126" y="5199321"/>
                <a:ext cx="0" cy="369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7230CA77-8BA4-459A-92C5-65AA0050E571}"/>
                  </a:ext>
                </a:extLst>
              </p:cNvPr>
              <p:cNvCxnSpPr/>
              <p:nvPr/>
            </p:nvCxnSpPr>
            <p:spPr>
              <a:xfrm>
                <a:off x="4614530" y="5199321"/>
                <a:ext cx="0" cy="369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862FDFF1-B9BC-4C66-B59E-54D305C12E45}"/>
                  </a:ext>
                </a:extLst>
              </p:cNvPr>
              <p:cNvCxnSpPr/>
              <p:nvPr/>
            </p:nvCxnSpPr>
            <p:spPr>
              <a:xfrm>
                <a:off x="5007935" y="5199321"/>
                <a:ext cx="0" cy="369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E3644D99-BAF9-4390-A5EB-7E6F75210B12}"/>
                  </a:ext>
                </a:extLst>
              </p:cNvPr>
              <p:cNvCxnSpPr/>
              <p:nvPr/>
            </p:nvCxnSpPr>
            <p:spPr>
              <a:xfrm>
                <a:off x="5358809" y="5199321"/>
                <a:ext cx="0" cy="36933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8" name="CuadroTexto 27">
              <a:extLst>
                <a:ext uri="{FF2B5EF4-FFF2-40B4-BE49-F238E27FC236}">
                  <a16:creationId xmlns:a16="http://schemas.microsoft.com/office/drawing/2014/main" id="{5FCCA5D3-F0E5-497C-A444-8F46364195F2}"/>
                </a:ext>
              </a:extLst>
            </p:cNvPr>
            <p:cNvSpPr txBox="1"/>
            <p:nvPr/>
          </p:nvSpPr>
          <p:spPr>
            <a:xfrm>
              <a:off x="2987750" y="5568653"/>
              <a:ext cx="2923952" cy="369332"/>
            </a:xfrm>
            <a:prstGeom prst="rect">
              <a:avLst/>
            </a:prstGeom>
            <a:noFill/>
          </p:spPr>
          <p:txBody>
            <a:bodyPr wrap="square" rtlCol="0">
              <a:spAutoFit/>
            </a:bodyPr>
            <a:lstStyle/>
            <a:p>
              <a:r>
                <a:rPr lang="es-MX" dirty="0"/>
                <a:t>  1     2     3     4    5    …     n</a:t>
              </a:r>
            </a:p>
          </p:txBody>
        </p:sp>
        <p:sp>
          <p:nvSpPr>
            <p:cNvPr id="29" name="CuadroTexto 28">
              <a:extLst>
                <a:ext uri="{FF2B5EF4-FFF2-40B4-BE49-F238E27FC236}">
                  <a16:creationId xmlns:a16="http://schemas.microsoft.com/office/drawing/2014/main" id="{80B4F747-79EB-4A17-B26E-A2C85384D16E}"/>
                </a:ext>
              </a:extLst>
            </p:cNvPr>
            <p:cNvSpPr txBox="1"/>
            <p:nvPr/>
          </p:nvSpPr>
          <p:spPr>
            <a:xfrm>
              <a:off x="1786270" y="5199321"/>
              <a:ext cx="1116420" cy="369332"/>
            </a:xfrm>
            <a:prstGeom prst="rect">
              <a:avLst/>
            </a:prstGeom>
            <a:noFill/>
          </p:spPr>
          <p:txBody>
            <a:bodyPr wrap="square" rtlCol="0">
              <a:spAutoFit/>
            </a:bodyPr>
            <a:lstStyle/>
            <a:p>
              <a:r>
                <a:rPr lang="es-MX" b="1" dirty="0">
                  <a:solidFill>
                    <a:srgbClr val="FFC000"/>
                  </a:solidFill>
                </a:rPr>
                <a:t>Arreglo A</a:t>
              </a:r>
            </a:p>
          </p:txBody>
        </p:sp>
      </p:grpSp>
      <p:sp>
        <p:nvSpPr>
          <p:cNvPr id="31" name="CuadroTexto 30">
            <a:extLst>
              <a:ext uri="{FF2B5EF4-FFF2-40B4-BE49-F238E27FC236}">
                <a16:creationId xmlns:a16="http://schemas.microsoft.com/office/drawing/2014/main" id="{D5963B2B-81CA-4970-BA63-3BBDEE938870}"/>
              </a:ext>
            </a:extLst>
          </p:cNvPr>
          <p:cNvSpPr txBox="1"/>
          <p:nvPr/>
        </p:nvSpPr>
        <p:spPr>
          <a:xfrm>
            <a:off x="7205331" y="5124893"/>
            <a:ext cx="3990752" cy="923330"/>
          </a:xfrm>
          <a:prstGeom prst="rect">
            <a:avLst/>
          </a:prstGeom>
          <a:noFill/>
        </p:spPr>
        <p:txBody>
          <a:bodyPr wrap="square" rtlCol="0">
            <a:spAutoFit/>
          </a:bodyPr>
          <a:lstStyle/>
          <a:p>
            <a:pPr algn="just"/>
            <a:r>
              <a:rPr lang="es-MX" dirty="0"/>
              <a:t>La búsqueda de un número se comienza en la posición inicial  y en el peor de los casos se encontrará en n iteraciones.</a:t>
            </a:r>
          </a:p>
        </p:txBody>
      </p:sp>
      <p:sp>
        <p:nvSpPr>
          <p:cNvPr id="32" name="CuadroTexto 31">
            <a:extLst>
              <a:ext uri="{FF2B5EF4-FFF2-40B4-BE49-F238E27FC236}">
                <a16:creationId xmlns:a16="http://schemas.microsoft.com/office/drawing/2014/main" id="{8692B9BE-D92F-4DA4-892F-205401A56684}"/>
              </a:ext>
            </a:extLst>
          </p:cNvPr>
          <p:cNvSpPr txBox="1"/>
          <p:nvPr/>
        </p:nvSpPr>
        <p:spPr>
          <a:xfrm>
            <a:off x="744280" y="5124893"/>
            <a:ext cx="2020185" cy="646331"/>
          </a:xfrm>
          <a:prstGeom prst="rect">
            <a:avLst/>
          </a:prstGeom>
          <a:noFill/>
        </p:spPr>
        <p:txBody>
          <a:bodyPr wrap="square" rtlCol="0">
            <a:spAutoFit/>
          </a:bodyPr>
          <a:lstStyle/>
          <a:p>
            <a:pPr algn="just"/>
            <a:r>
              <a:rPr lang="es-MX" dirty="0"/>
              <a:t>Complejidad  n, de orden n o bien O(n)</a:t>
            </a:r>
          </a:p>
        </p:txBody>
      </p:sp>
    </p:spTree>
    <p:extLst>
      <p:ext uri="{BB962C8B-B14F-4D97-AF65-F5344CB8AC3E}">
        <p14:creationId xmlns:p14="http://schemas.microsoft.com/office/powerpoint/2010/main" val="209055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8DAE588-4C37-4C35-8778-4F8BA3EAB406}"/>
              </a:ext>
            </a:extLst>
          </p:cNvPr>
          <p:cNvSpPr txBox="1"/>
          <p:nvPr/>
        </p:nvSpPr>
        <p:spPr>
          <a:xfrm>
            <a:off x="2842438" y="2644170"/>
            <a:ext cx="6507124" cy="1569660"/>
          </a:xfrm>
          <a:prstGeom prst="rect">
            <a:avLst/>
          </a:prstGeom>
          <a:noFill/>
        </p:spPr>
        <p:txBody>
          <a:bodyPr wrap="square" rtlCol="0">
            <a:spAutoFit/>
          </a:bodyPr>
          <a:lstStyle/>
          <a:p>
            <a:pPr algn="ctr"/>
            <a:r>
              <a:rPr lang="es-MX" sz="4800" b="1" dirty="0">
                <a:solidFill>
                  <a:schemeClr val="accent5">
                    <a:lumMod val="60000"/>
                    <a:lumOff val="40000"/>
                  </a:schemeClr>
                </a:solidFill>
                <a:latin typeface="Chamberi Super Display" panose="020B0604020202020204" pitchFamily="18" charset="0"/>
              </a:rPr>
              <a:t>Análisis del algoritmo de búsqueda lineal</a:t>
            </a:r>
          </a:p>
        </p:txBody>
      </p:sp>
    </p:spTree>
    <p:extLst>
      <p:ext uri="{BB962C8B-B14F-4D97-AF65-F5344CB8AC3E}">
        <p14:creationId xmlns:p14="http://schemas.microsoft.com/office/powerpoint/2010/main" val="3443082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C5B1FB6-3D75-4EEA-8ACA-12109C7873C0}"/>
              </a:ext>
            </a:extLst>
          </p:cNvPr>
          <p:cNvSpPr txBox="1"/>
          <p:nvPr/>
        </p:nvSpPr>
        <p:spPr>
          <a:xfrm>
            <a:off x="712380" y="423920"/>
            <a:ext cx="4827180" cy="2862322"/>
          </a:xfrm>
          <a:prstGeom prst="rect">
            <a:avLst/>
          </a:prstGeom>
          <a:noFill/>
        </p:spPr>
        <p:txBody>
          <a:bodyPr wrap="square" rtlCol="0">
            <a:spAutoFit/>
          </a:bodyPr>
          <a:lstStyle/>
          <a:p>
            <a:r>
              <a:rPr lang="es-ES" sz="2000" dirty="0" err="1"/>
              <a:t>int</a:t>
            </a:r>
            <a:r>
              <a:rPr lang="es-ES" sz="2000" dirty="0"/>
              <a:t> </a:t>
            </a:r>
            <a:r>
              <a:rPr lang="es-ES" sz="2000" dirty="0" err="1"/>
              <a:t>busquedaSecuencial</a:t>
            </a:r>
            <a:r>
              <a:rPr lang="es-ES" sz="2000" dirty="0"/>
              <a:t>(</a:t>
            </a:r>
            <a:r>
              <a:rPr lang="es-ES" sz="2000" dirty="0" err="1"/>
              <a:t>int</a:t>
            </a:r>
            <a:r>
              <a:rPr lang="es-ES" sz="2000" dirty="0"/>
              <a:t> </a:t>
            </a:r>
            <a:r>
              <a:rPr lang="es-ES" sz="2000" dirty="0" err="1"/>
              <a:t>arr</a:t>
            </a:r>
            <a:r>
              <a:rPr lang="es-ES" sz="2000" dirty="0"/>
              <a:t>[], </a:t>
            </a:r>
            <a:r>
              <a:rPr lang="es-ES" sz="2000" dirty="0" err="1"/>
              <a:t>int</a:t>
            </a:r>
            <a:r>
              <a:rPr lang="es-ES" sz="2000" dirty="0"/>
              <a:t> </a:t>
            </a:r>
            <a:r>
              <a:rPr lang="es-ES" sz="2000" dirty="0" err="1"/>
              <a:t>len</a:t>
            </a:r>
            <a:r>
              <a:rPr lang="es-ES" sz="2000" dirty="0"/>
              <a:t>, </a:t>
            </a:r>
            <a:r>
              <a:rPr lang="es-ES" sz="2000" dirty="0" err="1"/>
              <a:t>int</a:t>
            </a:r>
            <a:r>
              <a:rPr lang="es-ES" sz="2000" dirty="0"/>
              <a:t> v)</a:t>
            </a:r>
          </a:p>
          <a:p>
            <a:r>
              <a:rPr lang="es-ES" sz="2000" dirty="0"/>
              <a:t>{</a:t>
            </a:r>
          </a:p>
          <a:p>
            <a:r>
              <a:rPr lang="es-ES" sz="2000" dirty="0"/>
              <a:t>   </a:t>
            </a:r>
            <a:r>
              <a:rPr lang="es-ES" sz="2000" dirty="0" err="1"/>
              <a:t>int</a:t>
            </a:r>
            <a:r>
              <a:rPr lang="es-ES" sz="2000" dirty="0"/>
              <a:t> i = 0;</a:t>
            </a:r>
          </a:p>
          <a:p>
            <a:r>
              <a:rPr lang="es-ES" sz="2000" dirty="0"/>
              <a:t>   </a:t>
            </a:r>
          </a:p>
          <a:p>
            <a:r>
              <a:rPr lang="es-ES" sz="2000" dirty="0"/>
              <a:t>   </a:t>
            </a:r>
            <a:r>
              <a:rPr lang="es-ES" sz="2000" dirty="0" err="1"/>
              <a:t>while</a:t>
            </a:r>
            <a:r>
              <a:rPr lang="es-ES" sz="2000" dirty="0"/>
              <a:t>( i &lt; </a:t>
            </a:r>
            <a:r>
              <a:rPr lang="es-ES" sz="2000" dirty="0" err="1"/>
              <a:t>len</a:t>
            </a:r>
            <a:r>
              <a:rPr lang="es-ES" sz="2000" dirty="0"/>
              <a:t> &amp;&amp; </a:t>
            </a:r>
            <a:r>
              <a:rPr lang="es-ES" sz="2000" dirty="0" err="1"/>
              <a:t>arr</a:t>
            </a:r>
            <a:r>
              <a:rPr lang="es-ES" sz="2000" dirty="0"/>
              <a:t>[i] != v)</a:t>
            </a:r>
          </a:p>
          <a:p>
            <a:r>
              <a:rPr lang="es-ES" sz="2000" dirty="0"/>
              <a:t>     i++;</a:t>
            </a:r>
          </a:p>
          <a:p>
            <a:endParaRPr lang="es-ES" sz="2000" dirty="0"/>
          </a:p>
          <a:p>
            <a:r>
              <a:rPr lang="es-ES" sz="2000" dirty="0"/>
              <a:t>   </a:t>
            </a:r>
            <a:r>
              <a:rPr lang="es-ES" sz="2000" dirty="0" err="1"/>
              <a:t>return</a:t>
            </a:r>
            <a:r>
              <a:rPr lang="es-ES" sz="2000" dirty="0"/>
              <a:t> (i&lt;</a:t>
            </a:r>
            <a:r>
              <a:rPr lang="es-ES" sz="2000" dirty="0" err="1"/>
              <a:t>len</a:t>
            </a:r>
            <a:r>
              <a:rPr lang="es-ES" sz="2000" dirty="0"/>
              <a:t>)?i:-1;</a:t>
            </a:r>
          </a:p>
          <a:p>
            <a:r>
              <a:rPr lang="es-ES" sz="2000" dirty="0"/>
              <a:t>}</a:t>
            </a:r>
            <a:endParaRPr lang="es-MX" sz="2000" dirty="0"/>
          </a:p>
        </p:txBody>
      </p:sp>
      <p:graphicFrame>
        <p:nvGraphicFramePr>
          <p:cNvPr id="6" name="Tabla 6">
            <a:extLst>
              <a:ext uri="{FF2B5EF4-FFF2-40B4-BE49-F238E27FC236}">
                <a16:creationId xmlns:a16="http://schemas.microsoft.com/office/drawing/2014/main" id="{5D06B8E9-71D6-48C1-8891-2E0934329212}"/>
              </a:ext>
            </a:extLst>
          </p:cNvPr>
          <p:cNvGraphicFramePr>
            <a:graphicFrameLocks noGrp="1"/>
          </p:cNvGraphicFramePr>
          <p:nvPr>
            <p:extLst>
              <p:ext uri="{D42A27DB-BD31-4B8C-83A1-F6EECF244321}">
                <p14:modId xmlns:p14="http://schemas.microsoft.com/office/powerpoint/2010/main" val="1230883427"/>
              </p:ext>
            </p:extLst>
          </p:nvPr>
        </p:nvGraphicFramePr>
        <p:xfrm>
          <a:off x="5801828" y="839690"/>
          <a:ext cx="5677792" cy="2377440"/>
        </p:xfrm>
        <a:graphic>
          <a:graphicData uri="http://schemas.openxmlformats.org/drawingml/2006/table">
            <a:tbl>
              <a:tblPr firstRow="1" bandRow="1">
                <a:tableStyleId>{17292A2E-F333-43FB-9621-5CBBE7FDCDCB}</a:tableStyleId>
              </a:tblPr>
              <a:tblGrid>
                <a:gridCol w="2519923">
                  <a:extLst>
                    <a:ext uri="{9D8B030D-6E8A-4147-A177-3AD203B41FA5}">
                      <a16:colId xmlns:a16="http://schemas.microsoft.com/office/drawing/2014/main" val="2651373259"/>
                    </a:ext>
                  </a:extLst>
                </a:gridCol>
                <a:gridCol w="3157869">
                  <a:extLst>
                    <a:ext uri="{9D8B030D-6E8A-4147-A177-3AD203B41FA5}">
                      <a16:colId xmlns:a16="http://schemas.microsoft.com/office/drawing/2014/main" val="549075329"/>
                    </a:ext>
                  </a:extLst>
                </a:gridCol>
              </a:tblGrid>
              <a:tr h="370840">
                <a:tc>
                  <a:txBody>
                    <a:bodyPr/>
                    <a:lstStyle/>
                    <a:p>
                      <a:r>
                        <a:rPr lang="es-ES" sz="2000" dirty="0"/>
                        <a:t>Instrucción</a:t>
                      </a:r>
                      <a:endParaRPr lang="es-MX" sz="2000" dirty="0"/>
                    </a:p>
                  </a:txBody>
                  <a:tcPr/>
                </a:tc>
                <a:tc>
                  <a:txBody>
                    <a:bodyPr/>
                    <a:lstStyle/>
                    <a:p>
                      <a:r>
                        <a:rPr lang="es-ES" sz="2000" dirty="0"/>
                        <a:t>Unidad de Tiempo</a:t>
                      </a:r>
                      <a:endParaRPr lang="es-MX" sz="2000" dirty="0"/>
                    </a:p>
                  </a:txBody>
                  <a:tcPr/>
                </a:tc>
                <a:extLst>
                  <a:ext uri="{0D108BD9-81ED-4DB2-BD59-A6C34878D82A}">
                    <a16:rowId xmlns:a16="http://schemas.microsoft.com/office/drawing/2014/main" val="3839675641"/>
                  </a:ext>
                </a:extLst>
              </a:tr>
              <a:tr h="370840">
                <a:tc>
                  <a:txBody>
                    <a:bodyPr/>
                    <a:lstStyle/>
                    <a:p>
                      <a:r>
                        <a:rPr lang="es-ES" sz="2000" dirty="0"/>
                        <a:t>i = 0</a:t>
                      </a:r>
                      <a:endParaRPr lang="es-MX" sz="2000" dirty="0"/>
                    </a:p>
                  </a:txBody>
                  <a:tcPr/>
                </a:tc>
                <a:tc>
                  <a:txBody>
                    <a:bodyPr/>
                    <a:lstStyle/>
                    <a:p>
                      <a:r>
                        <a:rPr lang="es-ES" sz="2000" dirty="0"/>
                        <a:t>1   Asignación</a:t>
                      </a:r>
                      <a:endParaRPr lang="es-MX" sz="2000" dirty="0"/>
                    </a:p>
                  </a:txBody>
                  <a:tcPr/>
                </a:tc>
                <a:extLst>
                  <a:ext uri="{0D108BD9-81ED-4DB2-BD59-A6C34878D82A}">
                    <a16:rowId xmlns:a16="http://schemas.microsoft.com/office/drawing/2014/main" val="4133650104"/>
                  </a:ext>
                </a:extLst>
              </a:tr>
              <a:tr h="370840">
                <a:tc>
                  <a:txBody>
                    <a:bodyPr/>
                    <a:lstStyle/>
                    <a:p>
                      <a:r>
                        <a:rPr lang="es-ES" sz="2000" dirty="0"/>
                        <a:t>i &lt; </a:t>
                      </a:r>
                      <a:r>
                        <a:rPr lang="es-ES" sz="2000" dirty="0" err="1"/>
                        <a:t>len</a:t>
                      </a:r>
                      <a:endParaRPr lang="es-MX" sz="2000" dirty="0"/>
                    </a:p>
                  </a:txBody>
                  <a:tcPr/>
                </a:tc>
                <a:tc>
                  <a:txBody>
                    <a:bodyPr/>
                    <a:lstStyle/>
                    <a:p>
                      <a:r>
                        <a:rPr lang="es-ES" sz="2000" dirty="0"/>
                        <a:t>1   Operación lógica</a:t>
                      </a:r>
                      <a:endParaRPr lang="es-MX" sz="2000" dirty="0"/>
                    </a:p>
                  </a:txBody>
                  <a:tcPr/>
                </a:tc>
                <a:extLst>
                  <a:ext uri="{0D108BD9-81ED-4DB2-BD59-A6C34878D82A}">
                    <a16:rowId xmlns:a16="http://schemas.microsoft.com/office/drawing/2014/main" val="4066606593"/>
                  </a:ext>
                </a:extLst>
              </a:tr>
              <a:tr h="370840">
                <a:tc>
                  <a:txBody>
                    <a:bodyPr/>
                    <a:lstStyle/>
                    <a:p>
                      <a:r>
                        <a:rPr lang="es-ES" sz="2000" dirty="0" err="1"/>
                        <a:t>arr</a:t>
                      </a:r>
                      <a:r>
                        <a:rPr lang="es-ES" sz="2000" dirty="0"/>
                        <a:t>[i]</a:t>
                      </a:r>
                      <a:endParaRPr lang="es-MX" sz="2000" dirty="0"/>
                    </a:p>
                  </a:txBody>
                  <a:tcPr/>
                </a:tc>
                <a:tc>
                  <a:txBody>
                    <a:bodyPr/>
                    <a:lstStyle/>
                    <a:p>
                      <a:r>
                        <a:rPr lang="es-ES" sz="2000" dirty="0"/>
                        <a:t>1   Indexación del arreglo</a:t>
                      </a:r>
                      <a:endParaRPr lang="es-MX" sz="2000" dirty="0"/>
                    </a:p>
                  </a:txBody>
                  <a:tcPr/>
                </a:tc>
                <a:extLst>
                  <a:ext uri="{0D108BD9-81ED-4DB2-BD59-A6C34878D82A}">
                    <a16:rowId xmlns:a16="http://schemas.microsoft.com/office/drawing/2014/main" val="1527188615"/>
                  </a:ext>
                </a:extLst>
              </a:tr>
              <a:tr h="370840">
                <a:tc>
                  <a:txBody>
                    <a:bodyPr/>
                    <a:lstStyle/>
                    <a:p>
                      <a:r>
                        <a:rPr lang="es-ES" sz="2000" dirty="0" err="1"/>
                        <a:t>arr</a:t>
                      </a:r>
                      <a:r>
                        <a:rPr lang="es-ES" sz="2000" dirty="0"/>
                        <a:t>[i] != v</a:t>
                      </a:r>
                      <a:endParaRPr lang="es-MX" sz="2000" dirty="0"/>
                    </a:p>
                  </a:txBody>
                  <a:tcPr/>
                </a:tc>
                <a:tc>
                  <a:txBody>
                    <a:bodyPr/>
                    <a:lstStyle/>
                    <a:p>
                      <a:r>
                        <a:rPr lang="es-ES" sz="2000" dirty="0"/>
                        <a:t>1   Operación lógica</a:t>
                      </a:r>
                      <a:endParaRPr lang="es-MX" sz="2000" dirty="0"/>
                    </a:p>
                  </a:txBody>
                  <a:tcPr/>
                </a:tc>
                <a:extLst>
                  <a:ext uri="{0D108BD9-81ED-4DB2-BD59-A6C34878D82A}">
                    <a16:rowId xmlns:a16="http://schemas.microsoft.com/office/drawing/2014/main" val="1337753978"/>
                  </a:ext>
                </a:extLst>
              </a:tr>
              <a:tr h="370840">
                <a:tc>
                  <a:txBody>
                    <a:bodyPr/>
                    <a:lstStyle/>
                    <a:p>
                      <a:r>
                        <a:rPr lang="es-ES" sz="2000" dirty="0"/>
                        <a:t>i &lt; </a:t>
                      </a:r>
                      <a:r>
                        <a:rPr lang="es-ES" sz="2000" dirty="0" err="1"/>
                        <a:t>len</a:t>
                      </a:r>
                      <a:r>
                        <a:rPr lang="es-ES" sz="2000" dirty="0"/>
                        <a:t> &amp;&amp;  </a:t>
                      </a:r>
                      <a:r>
                        <a:rPr lang="es-ES" sz="2000" dirty="0" err="1"/>
                        <a:t>arr</a:t>
                      </a:r>
                      <a:r>
                        <a:rPr lang="es-ES" sz="2000" dirty="0"/>
                        <a:t>[i] != v</a:t>
                      </a:r>
                      <a:endParaRPr lang="es-MX" sz="2000" dirty="0"/>
                    </a:p>
                  </a:txBody>
                  <a:tcPr/>
                </a:tc>
                <a:tc>
                  <a:txBody>
                    <a:bodyPr/>
                    <a:lstStyle/>
                    <a:p>
                      <a:r>
                        <a:rPr lang="es-ES" sz="2000" dirty="0"/>
                        <a:t>4  Operación lógica</a:t>
                      </a:r>
                      <a:endParaRPr lang="es-MX" sz="2000" dirty="0"/>
                    </a:p>
                  </a:txBody>
                  <a:tcPr/>
                </a:tc>
                <a:extLst>
                  <a:ext uri="{0D108BD9-81ED-4DB2-BD59-A6C34878D82A}">
                    <a16:rowId xmlns:a16="http://schemas.microsoft.com/office/drawing/2014/main" val="3307863605"/>
                  </a:ext>
                </a:extLst>
              </a:tr>
            </a:tbl>
          </a:graphicData>
        </a:graphic>
      </p:graphicFrame>
      <p:sp>
        <p:nvSpPr>
          <p:cNvPr id="7" name="CuadroTexto 6">
            <a:extLst>
              <a:ext uri="{FF2B5EF4-FFF2-40B4-BE49-F238E27FC236}">
                <a16:creationId xmlns:a16="http://schemas.microsoft.com/office/drawing/2014/main" id="{E897294A-7F30-42DA-811D-2AF78563EF7B}"/>
              </a:ext>
            </a:extLst>
          </p:cNvPr>
          <p:cNvSpPr txBox="1"/>
          <p:nvPr/>
        </p:nvSpPr>
        <p:spPr>
          <a:xfrm>
            <a:off x="712380" y="3719786"/>
            <a:ext cx="10005239" cy="1323439"/>
          </a:xfrm>
          <a:prstGeom prst="rect">
            <a:avLst/>
          </a:prstGeom>
          <a:noFill/>
        </p:spPr>
        <p:txBody>
          <a:bodyPr wrap="square" rtlCol="0">
            <a:spAutoFit/>
          </a:bodyPr>
          <a:lstStyle/>
          <a:p>
            <a:r>
              <a:rPr lang="es-ES" sz="2000" dirty="0"/>
              <a:t>Dentro del ciclo </a:t>
            </a:r>
            <a:r>
              <a:rPr lang="es-ES" sz="2000" dirty="0" err="1"/>
              <a:t>while</a:t>
            </a:r>
            <a:r>
              <a:rPr lang="es-ES" sz="2000" dirty="0"/>
              <a:t>, en caso de ser verdadera la condición lógica, se ejecutan dos instrucciones:</a:t>
            </a:r>
          </a:p>
          <a:p>
            <a:endParaRPr lang="es-ES" sz="2000" dirty="0"/>
          </a:p>
          <a:p>
            <a:pPr marL="342900" indent="-342900">
              <a:buAutoNum type="arabicPeriod"/>
            </a:pPr>
            <a:r>
              <a:rPr lang="es-ES" sz="2000" dirty="0"/>
              <a:t>i+1  </a:t>
            </a:r>
            <a:r>
              <a:rPr lang="es-ES" sz="2000" dirty="0">
                <a:sym typeface="Wingdings" panose="05000000000000000000" pitchFamily="2" charset="2"/>
              </a:rPr>
              <a:t> 1 unidad de tiempo.</a:t>
            </a:r>
            <a:endParaRPr lang="es-ES" sz="2000" dirty="0"/>
          </a:p>
          <a:p>
            <a:pPr marL="342900" indent="-342900">
              <a:buAutoNum type="arabicPeriod"/>
            </a:pPr>
            <a:r>
              <a:rPr lang="es-ES" sz="2000" dirty="0"/>
              <a:t>Asignación de resultado de la operación 1 a la variable i.   </a:t>
            </a:r>
            <a:r>
              <a:rPr lang="es-ES" sz="2000" dirty="0">
                <a:sym typeface="Wingdings" panose="05000000000000000000" pitchFamily="2" charset="2"/>
              </a:rPr>
              <a:t> 1 unidad de tiempo.</a:t>
            </a:r>
          </a:p>
        </p:txBody>
      </p:sp>
      <p:sp>
        <p:nvSpPr>
          <p:cNvPr id="8" name="CuadroTexto 7">
            <a:extLst>
              <a:ext uri="{FF2B5EF4-FFF2-40B4-BE49-F238E27FC236}">
                <a16:creationId xmlns:a16="http://schemas.microsoft.com/office/drawing/2014/main" id="{2301EC65-F35A-48A9-86B3-C814D2EA3810}"/>
              </a:ext>
            </a:extLst>
          </p:cNvPr>
          <p:cNvSpPr txBox="1"/>
          <p:nvPr/>
        </p:nvSpPr>
        <p:spPr>
          <a:xfrm>
            <a:off x="712380" y="5118204"/>
            <a:ext cx="10005239" cy="707886"/>
          </a:xfrm>
          <a:prstGeom prst="rect">
            <a:avLst/>
          </a:prstGeom>
          <a:noFill/>
        </p:spPr>
        <p:txBody>
          <a:bodyPr wrap="square" rtlCol="0">
            <a:spAutoFit/>
          </a:bodyPr>
          <a:lstStyle/>
          <a:p>
            <a:r>
              <a:rPr lang="es-ES" sz="2000" dirty="0"/>
              <a:t>Después del  </a:t>
            </a:r>
            <a:r>
              <a:rPr lang="es-ES" sz="2000" dirty="0" err="1"/>
              <a:t>while</a:t>
            </a:r>
            <a:r>
              <a:rPr lang="es-ES" sz="2000" dirty="0"/>
              <a:t> se realiza un </a:t>
            </a:r>
            <a:r>
              <a:rPr lang="es-ES" sz="2000" dirty="0" err="1"/>
              <a:t>if</a:t>
            </a:r>
            <a:r>
              <a:rPr lang="es-ES" sz="2000" dirty="0"/>
              <a:t> donde se </a:t>
            </a:r>
            <a:r>
              <a:rPr lang="es-ES" sz="2000" dirty="0" err="1"/>
              <a:t>evalua</a:t>
            </a:r>
            <a:r>
              <a:rPr lang="es-ES" sz="2000" dirty="0"/>
              <a:t> la expresión lógica: i &lt; </a:t>
            </a:r>
            <a:r>
              <a:rPr lang="es-ES" sz="2000" dirty="0" err="1"/>
              <a:t>len</a:t>
            </a:r>
            <a:r>
              <a:rPr lang="es-ES" sz="2000" dirty="0"/>
              <a:t>   </a:t>
            </a:r>
            <a:r>
              <a:rPr lang="es-ES" sz="2000" dirty="0">
                <a:sym typeface="Wingdings" panose="05000000000000000000" pitchFamily="2" charset="2"/>
              </a:rPr>
              <a:t> 1 unidad de tiempo.</a:t>
            </a:r>
            <a:endParaRPr lang="es-MX" sz="2000" dirty="0"/>
          </a:p>
        </p:txBody>
      </p:sp>
      <p:sp>
        <p:nvSpPr>
          <p:cNvPr id="9" name="CuadroTexto 8">
            <a:extLst>
              <a:ext uri="{FF2B5EF4-FFF2-40B4-BE49-F238E27FC236}">
                <a16:creationId xmlns:a16="http://schemas.microsoft.com/office/drawing/2014/main" id="{C63BE81C-C443-4366-BA8F-EACE11A5904C}"/>
              </a:ext>
            </a:extLst>
          </p:cNvPr>
          <p:cNvSpPr txBox="1"/>
          <p:nvPr/>
        </p:nvSpPr>
        <p:spPr>
          <a:xfrm>
            <a:off x="712380" y="5901069"/>
            <a:ext cx="4922876" cy="400110"/>
          </a:xfrm>
          <a:prstGeom prst="rect">
            <a:avLst/>
          </a:prstGeom>
          <a:noFill/>
        </p:spPr>
        <p:txBody>
          <a:bodyPr wrap="square" rtlCol="0">
            <a:spAutoFit/>
          </a:bodyPr>
          <a:lstStyle/>
          <a:p>
            <a:r>
              <a:rPr lang="es-ES" sz="2000" dirty="0"/>
              <a:t>Operación del </a:t>
            </a:r>
            <a:r>
              <a:rPr lang="es-ES" sz="2000" dirty="0" err="1"/>
              <a:t>return</a:t>
            </a:r>
            <a:r>
              <a:rPr lang="es-ES" sz="2000" dirty="0"/>
              <a:t>   </a:t>
            </a:r>
            <a:r>
              <a:rPr lang="es-ES" sz="2000" dirty="0">
                <a:sym typeface="Wingdings" panose="05000000000000000000" pitchFamily="2" charset="2"/>
              </a:rPr>
              <a:t> 1 unidad de tiempo.</a:t>
            </a:r>
            <a:endParaRPr lang="es-MX" sz="2000" dirty="0"/>
          </a:p>
        </p:txBody>
      </p:sp>
    </p:spTree>
    <p:extLst>
      <p:ext uri="{BB962C8B-B14F-4D97-AF65-F5344CB8AC3E}">
        <p14:creationId xmlns:p14="http://schemas.microsoft.com/office/powerpoint/2010/main" val="401714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10356CE2-7A44-4FAF-A7EC-81153D1172EE}"/>
              </a:ext>
            </a:extLst>
          </p:cNvPr>
          <p:cNvGraphicFramePr>
            <a:graphicFrameLocks noGrp="1"/>
          </p:cNvGraphicFramePr>
          <p:nvPr>
            <p:extLst>
              <p:ext uri="{D42A27DB-BD31-4B8C-83A1-F6EECF244321}">
                <p14:modId xmlns:p14="http://schemas.microsoft.com/office/powerpoint/2010/main" val="2311946582"/>
              </p:ext>
            </p:extLst>
          </p:nvPr>
        </p:nvGraphicFramePr>
        <p:xfrm>
          <a:off x="2294860" y="1378885"/>
          <a:ext cx="7602279" cy="762513"/>
        </p:xfrm>
        <a:graphic>
          <a:graphicData uri="http://schemas.openxmlformats.org/drawingml/2006/table">
            <a:tbl>
              <a:tblPr firstRow="1" bandRow="1">
                <a:tableStyleId>{68D230F3-CF80-4859-8CE7-A43EE81993B5}</a:tableStyleId>
              </a:tblPr>
              <a:tblGrid>
                <a:gridCol w="2126512">
                  <a:extLst>
                    <a:ext uri="{9D8B030D-6E8A-4147-A177-3AD203B41FA5}">
                      <a16:colId xmlns:a16="http://schemas.microsoft.com/office/drawing/2014/main" val="3741273367"/>
                    </a:ext>
                  </a:extLst>
                </a:gridCol>
                <a:gridCol w="595423">
                  <a:extLst>
                    <a:ext uri="{9D8B030D-6E8A-4147-A177-3AD203B41FA5}">
                      <a16:colId xmlns:a16="http://schemas.microsoft.com/office/drawing/2014/main" val="2914508439"/>
                    </a:ext>
                  </a:extLst>
                </a:gridCol>
                <a:gridCol w="2264735">
                  <a:extLst>
                    <a:ext uri="{9D8B030D-6E8A-4147-A177-3AD203B41FA5}">
                      <a16:colId xmlns:a16="http://schemas.microsoft.com/office/drawing/2014/main" val="1219899872"/>
                    </a:ext>
                  </a:extLst>
                </a:gridCol>
                <a:gridCol w="2615609">
                  <a:extLst>
                    <a:ext uri="{9D8B030D-6E8A-4147-A177-3AD203B41FA5}">
                      <a16:colId xmlns:a16="http://schemas.microsoft.com/office/drawing/2014/main" val="1708208286"/>
                    </a:ext>
                  </a:extLst>
                </a:gridCol>
              </a:tblGrid>
              <a:tr h="396753">
                <a:tc>
                  <a:txBody>
                    <a:bodyPr/>
                    <a:lstStyle/>
                    <a:p>
                      <a:r>
                        <a:rPr lang="es-ES" dirty="0"/>
                        <a:t>Instrucción</a:t>
                      </a:r>
                      <a:endParaRPr lang="es-MX" dirty="0"/>
                    </a:p>
                  </a:txBody>
                  <a:tcPr/>
                </a:tc>
                <a:tc>
                  <a:txBody>
                    <a:bodyPr/>
                    <a:lstStyle/>
                    <a:p>
                      <a:pPr algn="ctr"/>
                      <a:r>
                        <a:rPr lang="es-ES" dirty="0"/>
                        <a:t>i = 0</a:t>
                      </a:r>
                      <a:endParaRPr lang="es-MX" dirty="0"/>
                    </a:p>
                  </a:txBody>
                  <a:tcPr/>
                </a:tc>
                <a:tc>
                  <a:txBody>
                    <a:bodyPr/>
                    <a:lstStyle/>
                    <a:p>
                      <a:pPr algn="ctr"/>
                      <a:r>
                        <a:rPr lang="es-ES" dirty="0"/>
                        <a:t>i &lt; </a:t>
                      </a:r>
                      <a:r>
                        <a:rPr lang="es-ES" dirty="0" err="1"/>
                        <a:t>len</a:t>
                      </a:r>
                      <a:r>
                        <a:rPr lang="es-ES" dirty="0"/>
                        <a:t> &amp;&amp; </a:t>
                      </a:r>
                      <a:r>
                        <a:rPr lang="es-ES" dirty="0" err="1"/>
                        <a:t>arr</a:t>
                      </a:r>
                      <a:r>
                        <a:rPr lang="es-ES" dirty="0"/>
                        <a:t>[i] != v</a:t>
                      </a:r>
                      <a:endParaRPr lang="es-MX" dirty="0"/>
                    </a:p>
                  </a:txBody>
                  <a:tcPr/>
                </a:tc>
                <a:tc>
                  <a:txBody>
                    <a:bodyPr/>
                    <a:lstStyle/>
                    <a:p>
                      <a:pPr algn="ctr"/>
                      <a:r>
                        <a:rPr lang="es-ES" dirty="0" err="1"/>
                        <a:t>return</a:t>
                      </a:r>
                      <a:r>
                        <a:rPr lang="es-ES" dirty="0"/>
                        <a:t> (i &lt; </a:t>
                      </a:r>
                      <a:r>
                        <a:rPr lang="es-ES" dirty="0" err="1"/>
                        <a:t>len</a:t>
                      </a:r>
                      <a:r>
                        <a:rPr lang="es-ES" dirty="0"/>
                        <a:t>)? i: -1 </a:t>
                      </a:r>
                      <a:endParaRPr lang="es-MX" dirty="0"/>
                    </a:p>
                  </a:txBody>
                  <a:tcPr/>
                </a:tc>
                <a:extLst>
                  <a:ext uri="{0D108BD9-81ED-4DB2-BD59-A6C34878D82A}">
                    <a16:rowId xmlns:a16="http://schemas.microsoft.com/office/drawing/2014/main" val="3442869824"/>
                  </a:ext>
                </a:extLst>
              </a:tr>
              <a:tr h="308343">
                <a:tc>
                  <a:txBody>
                    <a:bodyPr/>
                    <a:lstStyle/>
                    <a:p>
                      <a:r>
                        <a:rPr lang="es-ES" dirty="0"/>
                        <a:t>Unidades de tiempo:</a:t>
                      </a:r>
                      <a:endParaRPr lang="es-MX" dirty="0"/>
                    </a:p>
                  </a:txBody>
                  <a:tcPr/>
                </a:tc>
                <a:tc>
                  <a:txBody>
                    <a:bodyPr/>
                    <a:lstStyle/>
                    <a:p>
                      <a:pPr algn="ctr"/>
                      <a:r>
                        <a:rPr lang="es-ES" dirty="0"/>
                        <a:t>1</a:t>
                      </a:r>
                      <a:endParaRPr lang="es-MX" dirty="0"/>
                    </a:p>
                  </a:txBody>
                  <a:tcPr/>
                </a:tc>
                <a:tc>
                  <a:txBody>
                    <a:bodyPr/>
                    <a:lstStyle/>
                    <a:p>
                      <a:pPr algn="ctr"/>
                      <a:r>
                        <a:rPr lang="es-ES" dirty="0"/>
                        <a:t>4</a:t>
                      </a:r>
                      <a:endParaRPr lang="es-MX" dirty="0"/>
                    </a:p>
                  </a:txBody>
                  <a:tcPr/>
                </a:tc>
                <a:tc>
                  <a:txBody>
                    <a:bodyPr/>
                    <a:lstStyle/>
                    <a:p>
                      <a:pPr algn="ctr"/>
                      <a:r>
                        <a:rPr lang="es-ES" dirty="0"/>
                        <a:t>2</a:t>
                      </a:r>
                      <a:endParaRPr lang="es-MX" dirty="0"/>
                    </a:p>
                  </a:txBody>
                  <a:tcPr/>
                </a:tc>
                <a:extLst>
                  <a:ext uri="{0D108BD9-81ED-4DB2-BD59-A6C34878D82A}">
                    <a16:rowId xmlns:a16="http://schemas.microsoft.com/office/drawing/2014/main" val="728261890"/>
                  </a:ext>
                </a:extLst>
              </a:tr>
            </a:tbl>
          </a:graphicData>
        </a:graphic>
      </p:graphicFrame>
      <p:sp>
        <p:nvSpPr>
          <p:cNvPr id="5" name="CuadroTexto 4">
            <a:extLst>
              <a:ext uri="{FF2B5EF4-FFF2-40B4-BE49-F238E27FC236}">
                <a16:creationId xmlns:a16="http://schemas.microsoft.com/office/drawing/2014/main" id="{E762EF3F-F727-4B66-B336-07CE019D9F25}"/>
              </a:ext>
            </a:extLst>
          </p:cNvPr>
          <p:cNvSpPr txBox="1"/>
          <p:nvPr/>
        </p:nvSpPr>
        <p:spPr>
          <a:xfrm>
            <a:off x="1562986" y="723014"/>
            <a:ext cx="9066028" cy="400110"/>
          </a:xfrm>
          <a:prstGeom prst="rect">
            <a:avLst/>
          </a:prstGeom>
          <a:noFill/>
        </p:spPr>
        <p:txBody>
          <a:bodyPr wrap="square" rtlCol="0">
            <a:spAutoFit/>
          </a:bodyPr>
          <a:lstStyle/>
          <a:p>
            <a:r>
              <a:rPr lang="es-ES" sz="2000" dirty="0"/>
              <a:t>Instrucciones que se ejecutaran independientemente de cuales sean los datos de entrada:</a:t>
            </a:r>
            <a:endParaRPr lang="es-MX" sz="2000" dirty="0"/>
          </a:p>
        </p:txBody>
      </p:sp>
      <p:sp>
        <p:nvSpPr>
          <p:cNvPr id="6" name="CuadroTexto 5">
            <a:extLst>
              <a:ext uri="{FF2B5EF4-FFF2-40B4-BE49-F238E27FC236}">
                <a16:creationId xmlns:a16="http://schemas.microsoft.com/office/drawing/2014/main" id="{8B3DD4B9-B340-4905-9D49-374545CD2BB9}"/>
              </a:ext>
            </a:extLst>
          </p:cNvPr>
          <p:cNvSpPr txBox="1"/>
          <p:nvPr/>
        </p:nvSpPr>
        <p:spPr>
          <a:xfrm>
            <a:off x="1562985" y="2397159"/>
            <a:ext cx="9066028" cy="400110"/>
          </a:xfrm>
          <a:prstGeom prst="rect">
            <a:avLst/>
          </a:prstGeom>
          <a:noFill/>
        </p:spPr>
        <p:txBody>
          <a:bodyPr wrap="square" rtlCol="0">
            <a:spAutoFit/>
          </a:bodyPr>
          <a:lstStyle/>
          <a:p>
            <a:pPr algn="ctr"/>
            <a:r>
              <a:rPr lang="es-ES" sz="2000" dirty="0"/>
              <a:t>Instrucciones que se ejecutaran dependiendo de cuales sean los datos de entrada:</a:t>
            </a:r>
            <a:endParaRPr lang="es-MX" sz="2000" dirty="0"/>
          </a:p>
        </p:txBody>
      </p:sp>
      <p:graphicFrame>
        <p:nvGraphicFramePr>
          <p:cNvPr id="8" name="Tabla 4">
            <a:extLst>
              <a:ext uri="{FF2B5EF4-FFF2-40B4-BE49-F238E27FC236}">
                <a16:creationId xmlns:a16="http://schemas.microsoft.com/office/drawing/2014/main" id="{AAC241DE-8946-486F-94D4-C3608B38492D}"/>
              </a:ext>
            </a:extLst>
          </p:cNvPr>
          <p:cNvGraphicFramePr>
            <a:graphicFrameLocks noGrp="1"/>
          </p:cNvGraphicFramePr>
          <p:nvPr>
            <p:extLst>
              <p:ext uri="{D42A27DB-BD31-4B8C-83A1-F6EECF244321}">
                <p14:modId xmlns:p14="http://schemas.microsoft.com/office/powerpoint/2010/main" val="932208462"/>
              </p:ext>
            </p:extLst>
          </p:nvPr>
        </p:nvGraphicFramePr>
        <p:xfrm>
          <a:off x="2592571" y="3053030"/>
          <a:ext cx="7006856" cy="762513"/>
        </p:xfrm>
        <a:graphic>
          <a:graphicData uri="http://schemas.openxmlformats.org/drawingml/2006/table">
            <a:tbl>
              <a:tblPr firstRow="1" bandRow="1">
                <a:tableStyleId>{68D230F3-CF80-4859-8CE7-A43EE81993B5}</a:tableStyleId>
              </a:tblPr>
              <a:tblGrid>
                <a:gridCol w="2126512">
                  <a:extLst>
                    <a:ext uri="{9D8B030D-6E8A-4147-A177-3AD203B41FA5}">
                      <a16:colId xmlns:a16="http://schemas.microsoft.com/office/drawing/2014/main" val="3741273367"/>
                    </a:ext>
                  </a:extLst>
                </a:gridCol>
                <a:gridCol w="2264735">
                  <a:extLst>
                    <a:ext uri="{9D8B030D-6E8A-4147-A177-3AD203B41FA5}">
                      <a16:colId xmlns:a16="http://schemas.microsoft.com/office/drawing/2014/main" val="1219899872"/>
                    </a:ext>
                  </a:extLst>
                </a:gridCol>
                <a:gridCol w="2615609">
                  <a:extLst>
                    <a:ext uri="{9D8B030D-6E8A-4147-A177-3AD203B41FA5}">
                      <a16:colId xmlns:a16="http://schemas.microsoft.com/office/drawing/2014/main" val="1708208286"/>
                    </a:ext>
                  </a:extLst>
                </a:gridCol>
              </a:tblGrid>
              <a:tr h="396753">
                <a:tc>
                  <a:txBody>
                    <a:bodyPr/>
                    <a:lstStyle/>
                    <a:p>
                      <a:r>
                        <a:rPr lang="es-ES" dirty="0"/>
                        <a:t>Instrucción</a:t>
                      </a:r>
                      <a:endParaRPr lang="es-MX" dirty="0"/>
                    </a:p>
                  </a:txBody>
                  <a:tcPr/>
                </a:tc>
                <a:tc>
                  <a:txBody>
                    <a:bodyPr/>
                    <a:lstStyle/>
                    <a:p>
                      <a:pPr algn="ctr"/>
                      <a:r>
                        <a:rPr lang="es-ES" dirty="0"/>
                        <a:t>i = i + 1</a:t>
                      </a:r>
                      <a:endParaRPr lang="es-MX" dirty="0"/>
                    </a:p>
                  </a:txBody>
                  <a:tcPr/>
                </a:tc>
                <a:tc>
                  <a:txBody>
                    <a:bodyPr/>
                    <a:lstStyle/>
                    <a:p>
                      <a:pPr algn="ctr"/>
                      <a:r>
                        <a:rPr lang="es-ES" dirty="0"/>
                        <a:t>i &lt; </a:t>
                      </a:r>
                      <a:r>
                        <a:rPr lang="es-ES" dirty="0" err="1"/>
                        <a:t>len</a:t>
                      </a:r>
                      <a:r>
                        <a:rPr lang="es-ES" dirty="0"/>
                        <a:t> &amp;&amp; </a:t>
                      </a:r>
                      <a:r>
                        <a:rPr lang="es-ES" dirty="0" err="1"/>
                        <a:t>arr</a:t>
                      </a:r>
                      <a:r>
                        <a:rPr lang="es-ES" dirty="0"/>
                        <a:t>[i] != v </a:t>
                      </a:r>
                      <a:endParaRPr lang="es-MX" dirty="0"/>
                    </a:p>
                  </a:txBody>
                  <a:tcPr/>
                </a:tc>
                <a:extLst>
                  <a:ext uri="{0D108BD9-81ED-4DB2-BD59-A6C34878D82A}">
                    <a16:rowId xmlns:a16="http://schemas.microsoft.com/office/drawing/2014/main" val="3442869824"/>
                  </a:ext>
                </a:extLst>
              </a:tr>
              <a:tr h="308343">
                <a:tc>
                  <a:txBody>
                    <a:bodyPr/>
                    <a:lstStyle/>
                    <a:p>
                      <a:r>
                        <a:rPr lang="es-ES" dirty="0"/>
                        <a:t>Unidades de tiempo:</a:t>
                      </a:r>
                      <a:endParaRPr lang="es-MX" dirty="0"/>
                    </a:p>
                  </a:txBody>
                  <a:tcPr/>
                </a:tc>
                <a:tc>
                  <a:txBody>
                    <a:bodyPr/>
                    <a:lstStyle/>
                    <a:p>
                      <a:pPr algn="ctr"/>
                      <a:r>
                        <a:rPr lang="es-ES" dirty="0"/>
                        <a:t>2n</a:t>
                      </a:r>
                      <a:endParaRPr lang="es-MX" dirty="0"/>
                    </a:p>
                  </a:txBody>
                  <a:tcPr/>
                </a:tc>
                <a:tc>
                  <a:txBody>
                    <a:bodyPr/>
                    <a:lstStyle/>
                    <a:p>
                      <a:pPr algn="ctr"/>
                      <a:r>
                        <a:rPr lang="es-ES" dirty="0"/>
                        <a:t>4n</a:t>
                      </a:r>
                      <a:endParaRPr lang="es-MX" dirty="0"/>
                    </a:p>
                  </a:txBody>
                  <a:tcPr/>
                </a:tc>
                <a:extLst>
                  <a:ext uri="{0D108BD9-81ED-4DB2-BD59-A6C34878D82A}">
                    <a16:rowId xmlns:a16="http://schemas.microsoft.com/office/drawing/2014/main" val="728261890"/>
                  </a:ext>
                </a:extLst>
              </a:tr>
            </a:tbl>
          </a:graphicData>
        </a:graphic>
      </p:graphicFrame>
      <p:sp>
        <p:nvSpPr>
          <p:cNvPr id="9" name="CuadroTexto 8">
            <a:extLst>
              <a:ext uri="{FF2B5EF4-FFF2-40B4-BE49-F238E27FC236}">
                <a16:creationId xmlns:a16="http://schemas.microsoft.com/office/drawing/2014/main" id="{F7371269-A193-4A03-A83F-0F27362FAD66}"/>
              </a:ext>
            </a:extLst>
          </p:cNvPr>
          <p:cNvSpPr txBox="1"/>
          <p:nvPr/>
        </p:nvSpPr>
        <p:spPr>
          <a:xfrm>
            <a:off x="3767468" y="4071304"/>
            <a:ext cx="4657061" cy="369332"/>
          </a:xfrm>
          <a:prstGeom prst="rect">
            <a:avLst/>
          </a:prstGeom>
          <a:noFill/>
        </p:spPr>
        <p:txBody>
          <a:bodyPr wrap="square" rtlCol="0">
            <a:spAutoFit/>
          </a:bodyPr>
          <a:lstStyle/>
          <a:p>
            <a:r>
              <a:rPr lang="es-ES" dirty="0">
                <a:solidFill>
                  <a:schemeClr val="accent1"/>
                </a:solidFill>
              </a:rPr>
              <a:t>n. Es la cantidad de iteraciones que realice </a:t>
            </a:r>
            <a:r>
              <a:rPr lang="es-ES" dirty="0" err="1">
                <a:solidFill>
                  <a:schemeClr val="accent1"/>
                </a:solidFill>
              </a:rPr>
              <a:t>while</a:t>
            </a:r>
            <a:r>
              <a:rPr lang="es-ES" dirty="0">
                <a:solidFill>
                  <a:schemeClr val="accent1"/>
                </a:solidFill>
              </a:rPr>
              <a:t>.</a:t>
            </a:r>
            <a:endParaRPr lang="es-MX" dirty="0">
              <a:solidFill>
                <a:schemeClr val="accent1"/>
              </a:solidFill>
            </a:endParaRPr>
          </a:p>
        </p:txBody>
      </p:sp>
      <p:sp>
        <p:nvSpPr>
          <p:cNvPr id="10" name="CuadroTexto 9">
            <a:extLst>
              <a:ext uri="{FF2B5EF4-FFF2-40B4-BE49-F238E27FC236}">
                <a16:creationId xmlns:a16="http://schemas.microsoft.com/office/drawing/2014/main" id="{3946BD40-1B42-482E-B501-7B4DA43821D5}"/>
              </a:ext>
            </a:extLst>
          </p:cNvPr>
          <p:cNvSpPr txBox="1"/>
          <p:nvPr/>
        </p:nvSpPr>
        <p:spPr>
          <a:xfrm>
            <a:off x="960472" y="4832784"/>
            <a:ext cx="10271051" cy="646331"/>
          </a:xfrm>
          <a:prstGeom prst="rect">
            <a:avLst/>
          </a:prstGeom>
          <a:noFill/>
        </p:spPr>
        <p:txBody>
          <a:bodyPr wrap="square" rtlCol="0">
            <a:spAutoFit/>
          </a:bodyPr>
          <a:lstStyle/>
          <a:p>
            <a:r>
              <a:rPr lang="es-ES" dirty="0"/>
              <a:t>Sumando las instrucciones fijas mas las instrucciones que dependen de la cantidad de iteraciones, encontramos que la función que expresa la complejidad del algoritmo es:</a:t>
            </a:r>
            <a:endParaRPr lang="es-MX" dirty="0"/>
          </a:p>
        </p:txBody>
      </p:sp>
      <p:sp>
        <p:nvSpPr>
          <p:cNvPr id="11" name="CuadroTexto 10">
            <a:extLst>
              <a:ext uri="{FF2B5EF4-FFF2-40B4-BE49-F238E27FC236}">
                <a16:creationId xmlns:a16="http://schemas.microsoft.com/office/drawing/2014/main" id="{7404A182-6D11-4D4C-B987-3A1980CA1AC3}"/>
              </a:ext>
            </a:extLst>
          </p:cNvPr>
          <p:cNvSpPr txBox="1"/>
          <p:nvPr/>
        </p:nvSpPr>
        <p:spPr>
          <a:xfrm>
            <a:off x="5117801" y="5611766"/>
            <a:ext cx="1956391" cy="523220"/>
          </a:xfrm>
          <a:prstGeom prst="rect">
            <a:avLst/>
          </a:prstGeom>
          <a:noFill/>
        </p:spPr>
        <p:txBody>
          <a:bodyPr wrap="square" rtlCol="0">
            <a:spAutoFit/>
          </a:bodyPr>
          <a:lstStyle/>
          <a:p>
            <a:r>
              <a:rPr lang="es-ES" sz="2800" dirty="0"/>
              <a:t>f(n) = 6n + 7</a:t>
            </a:r>
            <a:endParaRPr lang="es-MX" sz="2800" dirty="0"/>
          </a:p>
        </p:txBody>
      </p:sp>
    </p:spTree>
    <p:extLst>
      <p:ext uri="{BB962C8B-B14F-4D97-AF65-F5344CB8AC3E}">
        <p14:creationId xmlns:p14="http://schemas.microsoft.com/office/powerpoint/2010/main" val="2817871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FF112629-E077-4550-A2FE-7C9D34E2480D}"/>
              </a:ext>
            </a:extLst>
          </p:cNvPr>
          <p:cNvGrpSpPr/>
          <p:nvPr/>
        </p:nvGrpSpPr>
        <p:grpSpPr>
          <a:xfrm>
            <a:off x="1010093" y="2000057"/>
            <a:ext cx="10171814" cy="2857885"/>
            <a:chOff x="1010093" y="1279001"/>
            <a:chExt cx="10171814" cy="2857885"/>
          </a:xfrm>
        </p:grpSpPr>
        <p:sp>
          <p:nvSpPr>
            <p:cNvPr id="4" name="CuadroTexto 3">
              <a:extLst>
                <a:ext uri="{FF2B5EF4-FFF2-40B4-BE49-F238E27FC236}">
                  <a16:creationId xmlns:a16="http://schemas.microsoft.com/office/drawing/2014/main" id="{70411269-168C-4276-91BE-A68DE10613FD}"/>
                </a:ext>
              </a:extLst>
            </p:cNvPr>
            <p:cNvSpPr txBox="1"/>
            <p:nvPr/>
          </p:nvSpPr>
          <p:spPr>
            <a:xfrm>
              <a:off x="1010093" y="2344480"/>
              <a:ext cx="10171814" cy="707886"/>
            </a:xfrm>
            <a:prstGeom prst="rect">
              <a:avLst/>
            </a:prstGeom>
            <a:noFill/>
          </p:spPr>
          <p:txBody>
            <a:bodyPr wrap="square" rtlCol="0">
              <a:spAutoFit/>
            </a:bodyPr>
            <a:lstStyle/>
            <a:p>
              <a:pPr algn="just"/>
              <a:r>
                <a:rPr lang="es-ES" sz="2000" b="1" dirty="0">
                  <a:solidFill>
                    <a:schemeClr val="accent1"/>
                  </a:solidFill>
                </a:rPr>
                <a:t>Mejor caso</a:t>
              </a:r>
              <a:r>
                <a:rPr lang="es-ES" sz="2000" dirty="0"/>
                <a:t>:  Si el elemento que buscamos se encuentra en la primera posición del arreglo, entonces el algoritmo no ingresará al </a:t>
              </a:r>
              <a:r>
                <a:rPr lang="es-ES" sz="2000" dirty="0" err="1"/>
                <a:t>while</a:t>
              </a:r>
              <a:r>
                <a:rPr lang="es-ES" sz="2000" dirty="0"/>
                <a:t> y solo requerirá 7 unidades de tiempo.</a:t>
              </a:r>
              <a:endParaRPr lang="es-MX" sz="2000" dirty="0"/>
            </a:p>
          </p:txBody>
        </p:sp>
        <p:sp>
          <p:nvSpPr>
            <p:cNvPr id="5" name="CuadroTexto 4">
              <a:extLst>
                <a:ext uri="{FF2B5EF4-FFF2-40B4-BE49-F238E27FC236}">
                  <a16:creationId xmlns:a16="http://schemas.microsoft.com/office/drawing/2014/main" id="{A6A4E48E-82FD-4CD5-B4B1-0B1242F1D1E9}"/>
                </a:ext>
              </a:extLst>
            </p:cNvPr>
            <p:cNvSpPr txBox="1"/>
            <p:nvPr/>
          </p:nvSpPr>
          <p:spPr>
            <a:xfrm>
              <a:off x="1010093" y="3429000"/>
              <a:ext cx="10171814" cy="707886"/>
            </a:xfrm>
            <a:prstGeom prst="rect">
              <a:avLst/>
            </a:prstGeom>
            <a:noFill/>
          </p:spPr>
          <p:txBody>
            <a:bodyPr wrap="square" rtlCol="0">
              <a:spAutoFit/>
            </a:bodyPr>
            <a:lstStyle/>
            <a:p>
              <a:pPr algn="just"/>
              <a:r>
                <a:rPr lang="es-ES" sz="2000" b="1" dirty="0">
                  <a:solidFill>
                    <a:schemeClr val="accent1"/>
                  </a:solidFill>
                </a:rPr>
                <a:t>Peor caso</a:t>
              </a:r>
              <a:r>
                <a:rPr lang="es-ES" sz="2000" dirty="0"/>
                <a:t>:  Si el valor que buscamos no esta en el arreglo o se encuentra en la última posición, entonces requerirá 7 unidades de tiempo fijas + 6n unidades de tiempo, siendo n = </a:t>
              </a:r>
              <a:r>
                <a:rPr lang="es-ES" sz="2000" dirty="0" err="1"/>
                <a:t>len</a:t>
              </a:r>
              <a:r>
                <a:rPr lang="es-ES" sz="2000" dirty="0"/>
                <a:t>.</a:t>
              </a:r>
              <a:endParaRPr lang="es-MX" sz="2000" dirty="0"/>
            </a:p>
          </p:txBody>
        </p:sp>
        <p:sp>
          <p:nvSpPr>
            <p:cNvPr id="6" name="CuadroTexto 5">
              <a:extLst>
                <a:ext uri="{FF2B5EF4-FFF2-40B4-BE49-F238E27FC236}">
                  <a16:creationId xmlns:a16="http://schemas.microsoft.com/office/drawing/2014/main" id="{8D738EE8-485B-4F1F-9D03-5F41B27F4477}"/>
                </a:ext>
              </a:extLst>
            </p:cNvPr>
            <p:cNvSpPr txBox="1"/>
            <p:nvPr/>
          </p:nvSpPr>
          <p:spPr>
            <a:xfrm>
              <a:off x="2858386" y="1279001"/>
              <a:ext cx="6475228" cy="584775"/>
            </a:xfrm>
            <a:prstGeom prst="rect">
              <a:avLst/>
            </a:prstGeom>
            <a:noFill/>
          </p:spPr>
          <p:txBody>
            <a:bodyPr wrap="square" rtlCol="0">
              <a:spAutoFit/>
            </a:bodyPr>
            <a:lstStyle/>
            <a:p>
              <a:r>
                <a:rPr lang="es-ES" sz="3200" dirty="0">
                  <a:solidFill>
                    <a:schemeClr val="accent4">
                      <a:lumMod val="40000"/>
                      <a:lumOff val="60000"/>
                    </a:schemeClr>
                  </a:solidFill>
                  <a:latin typeface="+mj-lt"/>
                </a:rPr>
                <a:t>Conclusión del análisis de complejidad</a:t>
              </a:r>
              <a:endParaRPr lang="es-MX" sz="3200" dirty="0">
                <a:solidFill>
                  <a:schemeClr val="accent4">
                    <a:lumMod val="40000"/>
                    <a:lumOff val="60000"/>
                  </a:schemeClr>
                </a:solidFill>
                <a:latin typeface="+mj-lt"/>
              </a:endParaRPr>
            </a:p>
          </p:txBody>
        </p:sp>
      </p:grpSp>
    </p:spTree>
    <p:extLst>
      <p:ext uri="{BB962C8B-B14F-4D97-AF65-F5344CB8AC3E}">
        <p14:creationId xmlns:p14="http://schemas.microsoft.com/office/powerpoint/2010/main" val="3334276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ángulo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Imagen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765032" y="2199825"/>
            <a:ext cx="4538124" cy="970450"/>
          </a:xfrm>
        </p:spPr>
        <p:txBody>
          <a:bodyPr rtlCol="0" anchor="b">
            <a:normAutofit/>
          </a:bodyPr>
          <a:lstStyle/>
          <a:p>
            <a:pPr algn="l"/>
            <a:r>
              <a:rPr lang="es-ES" sz="4000" dirty="0"/>
              <a:t>Tipos de algoritmos	</a:t>
            </a:r>
          </a:p>
        </p:txBody>
      </p:sp>
      <p:sp>
        <p:nvSpPr>
          <p:cNvPr id="24" name="Marcador de contenido 2">
            <a:extLst>
              <a:ext uri="{FF2B5EF4-FFF2-40B4-BE49-F238E27FC236}">
                <a16:creationId xmlns:a16="http://schemas.microsoft.com/office/drawing/2014/main" id="{F260476B-CCA6-412B-A9C5-399C34AE6F05}"/>
              </a:ext>
            </a:extLst>
          </p:cNvPr>
          <p:cNvSpPr>
            <a:spLocks noGrp="1"/>
          </p:cNvSpPr>
          <p:nvPr>
            <p:ph idx="1"/>
          </p:nvPr>
        </p:nvSpPr>
        <p:spPr>
          <a:xfrm>
            <a:off x="7349822" y="3429000"/>
            <a:ext cx="2573116" cy="1244667"/>
          </a:xfrm>
        </p:spPr>
        <p:txBody>
          <a:bodyPr rtlCol="0" anchor="t">
            <a:normAutofit/>
          </a:bodyPr>
          <a:lstStyle/>
          <a:p>
            <a:pPr lvl="0" rtl="0">
              <a:buFont typeface="Wingdings" panose="05000000000000000000" pitchFamily="2" charset="2"/>
              <a:buChar char="ü"/>
            </a:pPr>
            <a:r>
              <a:rPr lang="es-ES" sz="2400" dirty="0"/>
              <a:t>Polinomiales</a:t>
            </a:r>
          </a:p>
          <a:p>
            <a:pPr lvl="0" rtl="0">
              <a:buFont typeface="Wingdings" panose="05000000000000000000" pitchFamily="2" charset="2"/>
              <a:buChar char="ü"/>
            </a:pPr>
            <a:r>
              <a:rPr lang="es-ES" sz="2400" dirty="0"/>
              <a:t>No Polinomiales</a:t>
            </a:r>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EE2F95C-2AE0-4586-97E8-1F91F82DC94C}"/>
              </a:ext>
            </a:extLst>
          </p:cNvPr>
          <p:cNvSpPr txBox="1"/>
          <p:nvPr/>
        </p:nvSpPr>
        <p:spPr>
          <a:xfrm>
            <a:off x="552894" y="467831"/>
            <a:ext cx="6836734" cy="523220"/>
          </a:xfrm>
          <a:prstGeom prst="rect">
            <a:avLst/>
          </a:prstGeom>
          <a:noFill/>
        </p:spPr>
        <p:txBody>
          <a:bodyPr wrap="square" rtlCol="0">
            <a:spAutoFit/>
          </a:bodyPr>
          <a:lstStyle/>
          <a:p>
            <a:r>
              <a:rPr lang="es-MX" sz="2800" dirty="0">
                <a:solidFill>
                  <a:schemeClr val="tx2">
                    <a:lumMod val="50000"/>
                  </a:schemeClr>
                </a:solidFill>
              </a:rPr>
              <a:t>Algoritmos de Complejidad Logarítmica (</a:t>
            </a:r>
            <a:r>
              <a:rPr lang="es-MX" sz="2800" dirty="0" err="1">
                <a:solidFill>
                  <a:schemeClr val="tx2">
                    <a:lumMod val="50000"/>
                  </a:schemeClr>
                </a:solidFill>
              </a:rPr>
              <a:t>Ln</a:t>
            </a:r>
            <a:r>
              <a:rPr lang="es-MX" sz="2800" dirty="0">
                <a:solidFill>
                  <a:schemeClr val="tx2">
                    <a:lumMod val="50000"/>
                  </a:schemeClr>
                </a:solidFill>
              </a:rPr>
              <a:t> n)</a:t>
            </a:r>
          </a:p>
        </p:txBody>
      </p:sp>
      <p:sp>
        <p:nvSpPr>
          <p:cNvPr id="5" name="CuadroTexto 4">
            <a:extLst>
              <a:ext uri="{FF2B5EF4-FFF2-40B4-BE49-F238E27FC236}">
                <a16:creationId xmlns:a16="http://schemas.microsoft.com/office/drawing/2014/main" id="{FDC7B3A1-6F71-4C40-8329-051DD6AC6A8B}"/>
              </a:ext>
            </a:extLst>
          </p:cNvPr>
          <p:cNvSpPr txBox="1"/>
          <p:nvPr/>
        </p:nvSpPr>
        <p:spPr>
          <a:xfrm>
            <a:off x="552893" y="1181639"/>
            <a:ext cx="11086212" cy="1323439"/>
          </a:xfrm>
          <a:prstGeom prst="rect">
            <a:avLst/>
          </a:prstGeom>
          <a:noFill/>
        </p:spPr>
        <p:txBody>
          <a:bodyPr wrap="square" rtlCol="0">
            <a:spAutoFit/>
          </a:bodyPr>
          <a:lstStyle/>
          <a:p>
            <a:pPr algn="just"/>
            <a:r>
              <a:rPr lang="es-ES" sz="2000" dirty="0"/>
              <a:t>En estos la información esta segmentada por bloques, que a su vez también guardan un orden, por ejemplo una agenda telefónica, donde para buscar el contacto de una persona cuyo apellido es García, el algoritmo se remite al bloque de nombres donde sus apellidos comienzan con la letra “</a:t>
            </a:r>
            <a:r>
              <a:rPr lang="es-ES" sz="2000" b="1" dirty="0"/>
              <a:t>G</a:t>
            </a:r>
            <a:r>
              <a:rPr lang="es-ES" sz="2000" dirty="0"/>
              <a:t>”, de esta manera se evita la perdida de tiempo pasando por los otros bloques.</a:t>
            </a:r>
            <a:endParaRPr lang="es-MX" sz="2000" dirty="0"/>
          </a:p>
        </p:txBody>
      </p:sp>
      <p:sp>
        <p:nvSpPr>
          <p:cNvPr id="6" name="CuadroTexto 5">
            <a:extLst>
              <a:ext uri="{FF2B5EF4-FFF2-40B4-BE49-F238E27FC236}">
                <a16:creationId xmlns:a16="http://schemas.microsoft.com/office/drawing/2014/main" id="{80AB17F4-C374-45EB-9B78-51E939611D13}"/>
              </a:ext>
            </a:extLst>
          </p:cNvPr>
          <p:cNvSpPr txBox="1"/>
          <p:nvPr/>
        </p:nvSpPr>
        <p:spPr>
          <a:xfrm>
            <a:off x="552893" y="2695666"/>
            <a:ext cx="5178056" cy="523220"/>
          </a:xfrm>
          <a:prstGeom prst="rect">
            <a:avLst/>
          </a:prstGeom>
          <a:noFill/>
        </p:spPr>
        <p:txBody>
          <a:bodyPr wrap="square" rtlCol="0">
            <a:spAutoFit/>
          </a:bodyPr>
          <a:lstStyle/>
          <a:p>
            <a:r>
              <a:rPr lang="es-MX" sz="2800" b="1" dirty="0">
                <a:solidFill>
                  <a:schemeClr val="accent6">
                    <a:lumMod val="40000"/>
                    <a:lumOff val="60000"/>
                  </a:schemeClr>
                </a:solidFill>
              </a:rPr>
              <a:t>Algoritmos No  Polinomiales (NP)</a:t>
            </a:r>
          </a:p>
        </p:txBody>
      </p:sp>
      <p:sp>
        <p:nvSpPr>
          <p:cNvPr id="7" name="CuadroTexto 6">
            <a:extLst>
              <a:ext uri="{FF2B5EF4-FFF2-40B4-BE49-F238E27FC236}">
                <a16:creationId xmlns:a16="http://schemas.microsoft.com/office/drawing/2014/main" id="{8E097B2A-35CC-4155-AB38-86B8826700C1}"/>
              </a:ext>
            </a:extLst>
          </p:cNvPr>
          <p:cNvSpPr txBox="1"/>
          <p:nvPr/>
        </p:nvSpPr>
        <p:spPr>
          <a:xfrm>
            <a:off x="552893" y="3430203"/>
            <a:ext cx="11086212" cy="2246769"/>
          </a:xfrm>
          <a:prstGeom prst="rect">
            <a:avLst/>
          </a:prstGeom>
          <a:noFill/>
        </p:spPr>
        <p:txBody>
          <a:bodyPr wrap="square" rtlCol="0">
            <a:spAutoFit/>
          </a:bodyPr>
          <a:lstStyle/>
          <a:p>
            <a:pPr algn="just"/>
            <a:r>
              <a:rPr lang="es-ES" sz="2000" dirty="0"/>
              <a:t>En estos el número de pasos que se han de realizar para llegar a un resultado, tiene un crecimiento exponencial  en relación con la cantidad de datos o valor de </a:t>
            </a:r>
            <a:r>
              <a:rPr lang="es-ES" sz="2000" i="1" dirty="0"/>
              <a:t>n</a:t>
            </a:r>
            <a:r>
              <a:rPr lang="es-ES" sz="2000" dirty="0"/>
              <a:t>. Esto es muy común en algoritmos para encontrar el número de combinaciones.</a:t>
            </a:r>
          </a:p>
          <a:p>
            <a:pPr algn="just"/>
            <a:endParaRPr lang="es-ES" sz="2000" dirty="0"/>
          </a:p>
          <a:p>
            <a:pPr algn="just"/>
            <a:r>
              <a:rPr lang="es-ES" sz="2000" dirty="0"/>
              <a:t>Ejemplo: Encontrar el número de combinaciones con repetición del 0 y el 1 en bloques de 3 posiciones. Solución: 2</a:t>
            </a:r>
            <a:r>
              <a:rPr lang="es-ES" sz="2000" baseline="30000" dirty="0"/>
              <a:t>3 </a:t>
            </a:r>
            <a:r>
              <a:rPr lang="es-ES" sz="2000" dirty="0"/>
              <a:t>La combinación de 2 números y n posiciones es de complejidad 2</a:t>
            </a:r>
            <a:r>
              <a:rPr lang="es-ES" sz="2000" baseline="30000" dirty="0"/>
              <a:t>n</a:t>
            </a:r>
            <a:r>
              <a:rPr lang="es-ES" sz="2000" dirty="0"/>
              <a:t>, por lo que es de complejidad exponencial.</a:t>
            </a:r>
            <a:endParaRPr lang="es-MX" sz="2000" dirty="0"/>
          </a:p>
        </p:txBody>
      </p:sp>
      <p:sp>
        <p:nvSpPr>
          <p:cNvPr id="8" name="CuadroTexto 7">
            <a:extLst>
              <a:ext uri="{FF2B5EF4-FFF2-40B4-BE49-F238E27FC236}">
                <a16:creationId xmlns:a16="http://schemas.microsoft.com/office/drawing/2014/main" id="{19A8F44A-1832-47F7-BEC2-869889588156}"/>
              </a:ext>
            </a:extLst>
          </p:cNvPr>
          <p:cNvSpPr txBox="1"/>
          <p:nvPr/>
        </p:nvSpPr>
        <p:spPr>
          <a:xfrm>
            <a:off x="2658139" y="5810732"/>
            <a:ext cx="6145619" cy="400110"/>
          </a:xfrm>
          <a:prstGeom prst="rect">
            <a:avLst/>
          </a:prstGeom>
          <a:noFill/>
        </p:spPr>
        <p:txBody>
          <a:bodyPr wrap="square" rtlCol="0">
            <a:spAutoFit/>
          </a:bodyPr>
          <a:lstStyle/>
          <a:p>
            <a:r>
              <a:rPr lang="es-ES" sz="2000" dirty="0"/>
              <a:t>Combinaciones = { 000, 001, 010, 011, 100, 101, 110, 111 }</a:t>
            </a:r>
            <a:endParaRPr lang="es-MX" sz="2000" dirty="0"/>
          </a:p>
        </p:txBody>
      </p:sp>
    </p:spTree>
    <p:extLst>
      <p:ext uri="{BB962C8B-B14F-4D97-AF65-F5344CB8AC3E}">
        <p14:creationId xmlns:p14="http://schemas.microsoft.com/office/powerpoint/2010/main" val="483121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50024D5-F3C3-47F9-BEA2-F3A0B6269518}"/>
              </a:ext>
            </a:extLst>
          </p:cNvPr>
          <p:cNvSpPr txBox="1"/>
          <p:nvPr/>
        </p:nvSpPr>
        <p:spPr>
          <a:xfrm>
            <a:off x="744279" y="542260"/>
            <a:ext cx="10703442" cy="1938992"/>
          </a:xfrm>
          <a:prstGeom prst="rect">
            <a:avLst/>
          </a:prstGeom>
          <a:noFill/>
        </p:spPr>
        <p:txBody>
          <a:bodyPr wrap="square" rtlCol="0">
            <a:spAutoFit/>
          </a:bodyPr>
          <a:lstStyle/>
          <a:p>
            <a:pPr algn="just"/>
            <a:r>
              <a:rPr lang="es-ES" sz="2000" dirty="0"/>
              <a:t>En caso  de necesitar encontrar un número de combinaciones con repetición, de n números en bloques con n posiciones, en donde el crecimiento para obtener resultados es de O(</a:t>
            </a:r>
            <a:r>
              <a:rPr lang="es-ES" sz="2000" dirty="0" err="1"/>
              <a:t>n</a:t>
            </a:r>
            <a:r>
              <a:rPr lang="es-ES" sz="2000" baseline="30000" dirty="0" err="1"/>
              <a:t>n</a:t>
            </a:r>
            <a:r>
              <a:rPr lang="es-ES" sz="2000" dirty="0"/>
              <a:t>), definen un crecimiento en el número de pasos exponencial, agrupándose como  de complejidad NP.</a:t>
            </a:r>
          </a:p>
          <a:p>
            <a:pPr algn="just"/>
            <a:endParaRPr lang="es-ES" sz="2000" dirty="0"/>
          </a:p>
          <a:p>
            <a:pPr algn="just"/>
            <a:r>
              <a:rPr lang="es-ES" sz="2000" dirty="0"/>
              <a:t>Ejemplos de los anteriores algoritmos son: factorial, torres de Hanoi los cuales en un ordenador personal, solo pueden ser probados en equipos de gran capacidad o con valores pequeños.</a:t>
            </a:r>
            <a:endParaRPr lang="es-MX" sz="2000" dirty="0"/>
          </a:p>
        </p:txBody>
      </p:sp>
    </p:spTree>
    <p:extLst>
      <p:ext uri="{BB962C8B-B14F-4D97-AF65-F5344CB8AC3E}">
        <p14:creationId xmlns:p14="http://schemas.microsoft.com/office/powerpoint/2010/main" val="456654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84FF065-4921-43F5-8DAC-F39AE28357A3}"/>
              </a:ext>
            </a:extLst>
          </p:cNvPr>
          <p:cNvSpPr txBox="1"/>
          <p:nvPr/>
        </p:nvSpPr>
        <p:spPr>
          <a:xfrm>
            <a:off x="2842438" y="2644170"/>
            <a:ext cx="6507124" cy="1569660"/>
          </a:xfrm>
          <a:prstGeom prst="rect">
            <a:avLst/>
          </a:prstGeom>
          <a:noFill/>
        </p:spPr>
        <p:txBody>
          <a:bodyPr wrap="square" rtlCol="0">
            <a:spAutoFit/>
          </a:bodyPr>
          <a:lstStyle/>
          <a:p>
            <a:pPr algn="ctr"/>
            <a:r>
              <a:rPr lang="es-MX" sz="4800" b="1" dirty="0">
                <a:solidFill>
                  <a:schemeClr val="accent5">
                    <a:lumMod val="60000"/>
                    <a:lumOff val="40000"/>
                  </a:schemeClr>
                </a:solidFill>
                <a:latin typeface="Chamberi Super Display" panose="020B0604020202020204" pitchFamily="18" charset="0"/>
              </a:rPr>
              <a:t>Análisis del algoritmo de búsqueda binaria</a:t>
            </a:r>
          </a:p>
        </p:txBody>
      </p:sp>
    </p:spTree>
    <p:extLst>
      <p:ext uri="{BB962C8B-B14F-4D97-AF65-F5344CB8AC3E}">
        <p14:creationId xmlns:p14="http://schemas.microsoft.com/office/powerpoint/2010/main" val="2444093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855A283-C2D3-4AF2-A3B2-66E260E6FE43}"/>
              </a:ext>
            </a:extLst>
          </p:cNvPr>
          <p:cNvSpPr txBox="1"/>
          <p:nvPr/>
        </p:nvSpPr>
        <p:spPr>
          <a:xfrm>
            <a:off x="1031359" y="719169"/>
            <a:ext cx="4167963" cy="5632311"/>
          </a:xfrm>
          <a:prstGeom prst="rect">
            <a:avLst/>
          </a:prstGeom>
          <a:noFill/>
        </p:spPr>
        <p:txBody>
          <a:bodyPr wrap="square" rtlCol="0">
            <a:spAutoFit/>
          </a:bodyPr>
          <a:lstStyle/>
          <a:p>
            <a:r>
              <a:rPr lang="es-MX" dirty="0" err="1"/>
              <a:t>int</a:t>
            </a:r>
            <a:r>
              <a:rPr lang="es-MX" dirty="0"/>
              <a:t>  </a:t>
            </a:r>
            <a:r>
              <a:rPr lang="es-MX" dirty="0" err="1"/>
              <a:t>busquedaBinaria</a:t>
            </a:r>
            <a:r>
              <a:rPr lang="es-MX" dirty="0"/>
              <a:t>(</a:t>
            </a:r>
            <a:r>
              <a:rPr lang="es-MX" dirty="0" err="1"/>
              <a:t>int</a:t>
            </a:r>
            <a:r>
              <a:rPr lang="es-MX" dirty="0"/>
              <a:t> </a:t>
            </a:r>
            <a:r>
              <a:rPr lang="es-MX" dirty="0" err="1"/>
              <a:t>arr</a:t>
            </a:r>
            <a:r>
              <a:rPr lang="es-MX" dirty="0"/>
              <a:t>[], </a:t>
            </a:r>
            <a:r>
              <a:rPr lang="es-MX" dirty="0" err="1"/>
              <a:t>int</a:t>
            </a:r>
            <a:r>
              <a:rPr lang="es-MX" dirty="0"/>
              <a:t> </a:t>
            </a:r>
            <a:r>
              <a:rPr lang="es-MX" dirty="0" err="1"/>
              <a:t>len</a:t>
            </a:r>
            <a:r>
              <a:rPr lang="es-MX" dirty="0"/>
              <a:t>, </a:t>
            </a:r>
            <a:r>
              <a:rPr lang="es-MX" dirty="0" err="1"/>
              <a:t>int</a:t>
            </a:r>
            <a:r>
              <a:rPr lang="es-MX" dirty="0"/>
              <a:t> v)</a:t>
            </a:r>
          </a:p>
          <a:p>
            <a:r>
              <a:rPr lang="es-MX" dirty="0"/>
              <a:t>{</a:t>
            </a:r>
          </a:p>
          <a:p>
            <a:r>
              <a:rPr lang="es-MX" dirty="0"/>
              <a:t>   </a:t>
            </a:r>
            <a:r>
              <a:rPr lang="es-MX" dirty="0" err="1"/>
              <a:t>int</a:t>
            </a:r>
            <a:r>
              <a:rPr lang="es-MX" dirty="0"/>
              <a:t> i = 0;</a:t>
            </a:r>
          </a:p>
          <a:p>
            <a:r>
              <a:rPr lang="es-MX" dirty="0"/>
              <a:t>   </a:t>
            </a:r>
            <a:r>
              <a:rPr lang="es-MX" dirty="0" err="1"/>
              <a:t>int</a:t>
            </a:r>
            <a:r>
              <a:rPr lang="es-MX" dirty="0"/>
              <a:t> j = </a:t>
            </a:r>
            <a:r>
              <a:rPr lang="es-MX" dirty="0" err="1"/>
              <a:t>len</a:t>
            </a:r>
            <a:r>
              <a:rPr lang="es-MX" dirty="0"/>
              <a:t>;</a:t>
            </a:r>
          </a:p>
          <a:p>
            <a:r>
              <a:rPr lang="es-MX" dirty="0"/>
              <a:t>   </a:t>
            </a:r>
            <a:r>
              <a:rPr lang="es-MX" dirty="0" err="1"/>
              <a:t>int</a:t>
            </a:r>
            <a:r>
              <a:rPr lang="es-MX" dirty="0"/>
              <a:t> </a:t>
            </a:r>
            <a:r>
              <a:rPr lang="es-MX" dirty="0" err="1"/>
              <a:t>enc</a:t>
            </a:r>
            <a:r>
              <a:rPr lang="es-MX" dirty="0"/>
              <a:t> = 0;</a:t>
            </a:r>
          </a:p>
          <a:p>
            <a:endParaRPr lang="es-MX" dirty="0"/>
          </a:p>
          <a:p>
            <a:r>
              <a:rPr lang="es-MX" dirty="0"/>
              <a:t>   </a:t>
            </a:r>
            <a:r>
              <a:rPr lang="es-MX" dirty="0" err="1"/>
              <a:t>while</a:t>
            </a:r>
            <a:r>
              <a:rPr lang="es-MX" dirty="0"/>
              <a:t>(i &lt;= j &amp;&amp; !</a:t>
            </a:r>
            <a:r>
              <a:rPr lang="es-MX" dirty="0" err="1"/>
              <a:t>enc</a:t>
            </a:r>
            <a:r>
              <a:rPr lang="es-MX" dirty="0"/>
              <a:t>)</a:t>
            </a:r>
          </a:p>
          <a:p>
            <a:r>
              <a:rPr lang="es-MX" dirty="0"/>
              <a:t>   {</a:t>
            </a:r>
          </a:p>
          <a:p>
            <a:r>
              <a:rPr lang="es-MX" dirty="0"/>
              <a:t>      </a:t>
            </a:r>
            <a:r>
              <a:rPr lang="es-MX" dirty="0" err="1"/>
              <a:t>int</a:t>
            </a:r>
            <a:r>
              <a:rPr lang="es-MX" dirty="0"/>
              <a:t> k = (i + j) / 2;</a:t>
            </a:r>
          </a:p>
          <a:p>
            <a:r>
              <a:rPr lang="es-MX" dirty="0"/>
              <a:t>      </a:t>
            </a:r>
            <a:r>
              <a:rPr lang="es-MX" dirty="0" err="1"/>
              <a:t>if</a:t>
            </a:r>
            <a:r>
              <a:rPr lang="es-MX" dirty="0"/>
              <a:t>( </a:t>
            </a:r>
            <a:r>
              <a:rPr lang="es-MX" dirty="0" err="1"/>
              <a:t>arr</a:t>
            </a:r>
            <a:r>
              <a:rPr lang="es-MX" dirty="0"/>
              <a:t>[k] == v )</a:t>
            </a:r>
          </a:p>
          <a:p>
            <a:r>
              <a:rPr lang="es-MX" dirty="0"/>
              <a:t>         </a:t>
            </a:r>
            <a:r>
              <a:rPr lang="es-MX" dirty="0" err="1"/>
              <a:t>enc</a:t>
            </a:r>
            <a:r>
              <a:rPr lang="es-MX" dirty="0"/>
              <a:t> = 1;</a:t>
            </a:r>
          </a:p>
          <a:p>
            <a:r>
              <a:rPr lang="es-MX" dirty="0"/>
              <a:t>      </a:t>
            </a:r>
            <a:r>
              <a:rPr lang="es-MX" dirty="0" err="1"/>
              <a:t>else</a:t>
            </a:r>
            <a:endParaRPr lang="es-MX" dirty="0"/>
          </a:p>
          <a:p>
            <a:r>
              <a:rPr lang="es-MX" dirty="0"/>
              <a:t>         </a:t>
            </a:r>
            <a:r>
              <a:rPr lang="es-MX" dirty="0" err="1"/>
              <a:t>if</a:t>
            </a:r>
            <a:r>
              <a:rPr lang="es-MX" dirty="0"/>
              <a:t>( </a:t>
            </a:r>
            <a:r>
              <a:rPr lang="es-MX" dirty="0" err="1"/>
              <a:t>arr</a:t>
            </a:r>
            <a:r>
              <a:rPr lang="es-MX" dirty="0"/>
              <a:t>[k] &lt; v )</a:t>
            </a:r>
          </a:p>
          <a:p>
            <a:r>
              <a:rPr lang="es-MX" dirty="0"/>
              <a:t>            i = k+1;</a:t>
            </a:r>
          </a:p>
          <a:p>
            <a:r>
              <a:rPr lang="es-MX" dirty="0"/>
              <a:t>         </a:t>
            </a:r>
            <a:r>
              <a:rPr lang="es-MX" dirty="0" err="1"/>
              <a:t>else</a:t>
            </a:r>
            <a:endParaRPr lang="es-MX" dirty="0"/>
          </a:p>
          <a:p>
            <a:r>
              <a:rPr lang="es-MX" dirty="0"/>
              <a:t>            j = k-1;</a:t>
            </a:r>
          </a:p>
          <a:p>
            <a:r>
              <a:rPr lang="es-MX" dirty="0"/>
              <a:t>   }</a:t>
            </a:r>
          </a:p>
          <a:p>
            <a:endParaRPr lang="es-MX" dirty="0"/>
          </a:p>
          <a:p>
            <a:r>
              <a:rPr lang="es-MX" dirty="0"/>
              <a:t>   </a:t>
            </a:r>
            <a:r>
              <a:rPr lang="es-MX" dirty="0" err="1"/>
              <a:t>return</a:t>
            </a:r>
            <a:r>
              <a:rPr lang="es-MX" dirty="0"/>
              <a:t> </a:t>
            </a:r>
            <a:r>
              <a:rPr lang="es-MX" dirty="0" err="1"/>
              <a:t>enc</a:t>
            </a:r>
            <a:r>
              <a:rPr lang="es-MX" dirty="0"/>
              <a:t>? k: -1;</a:t>
            </a:r>
          </a:p>
          <a:p>
            <a:r>
              <a:rPr lang="es-MX" dirty="0"/>
              <a:t>}</a:t>
            </a:r>
          </a:p>
        </p:txBody>
      </p:sp>
      <p:sp>
        <p:nvSpPr>
          <p:cNvPr id="5" name="CuadroTexto 4">
            <a:extLst>
              <a:ext uri="{FF2B5EF4-FFF2-40B4-BE49-F238E27FC236}">
                <a16:creationId xmlns:a16="http://schemas.microsoft.com/office/drawing/2014/main" id="{0C328DC3-C764-423A-AD22-E742654D48A3}"/>
              </a:ext>
            </a:extLst>
          </p:cNvPr>
          <p:cNvSpPr txBox="1"/>
          <p:nvPr/>
        </p:nvSpPr>
        <p:spPr>
          <a:xfrm>
            <a:off x="5741581" y="350874"/>
            <a:ext cx="4954773" cy="707886"/>
          </a:xfrm>
          <a:prstGeom prst="rect">
            <a:avLst/>
          </a:prstGeom>
          <a:noFill/>
        </p:spPr>
        <p:txBody>
          <a:bodyPr wrap="square" rtlCol="0">
            <a:spAutoFit/>
          </a:bodyPr>
          <a:lstStyle/>
          <a:p>
            <a:pPr algn="ctr"/>
            <a:r>
              <a:rPr lang="es-ES" sz="2000" dirty="0"/>
              <a:t>Instrucciones que se ejecutaran en la cantidad de iteraciones que realizará el ciclo </a:t>
            </a:r>
            <a:r>
              <a:rPr lang="es-ES" sz="2000" dirty="0" err="1"/>
              <a:t>while</a:t>
            </a:r>
            <a:r>
              <a:rPr lang="es-ES" sz="2000" dirty="0"/>
              <a:t>:</a:t>
            </a:r>
            <a:endParaRPr lang="es-MX" sz="2000" dirty="0"/>
          </a:p>
        </p:txBody>
      </p:sp>
      <p:sp>
        <p:nvSpPr>
          <p:cNvPr id="6" name="CuadroTexto 5">
            <a:extLst>
              <a:ext uri="{FF2B5EF4-FFF2-40B4-BE49-F238E27FC236}">
                <a16:creationId xmlns:a16="http://schemas.microsoft.com/office/drawing/2014/main" id="{B5E32D17-B293-4D5A-971B-7AB5FC04C0C5}"/>
              </a:ext>
            </a:extLst>
          </p:cNvPr>
          <p:cNvSpPr txBox="1"/>
          <p:nvPr/>
        </p:nvSpPr>
        <p:spPr>
          <a:xfrm>
            <a:off x="5943600" y="1467293"/>
            <a:ext cx="3136605" cy="646331"/>
          </a:xfrm>
          <a:prstGeom prst="rect">
            <a:avLst/>
          </a:prstGeom>
          <a:noFill/>
        </p:spPr>
        <p:txBody>
          <a:bodyPr wrap="square" rtlCol="0">
            <a:spAutoFit/>
          </a:bodyPr>
          <a:lstStyle/>
          <a:p>
            <a:r>
              <a:rPr lang="es-MX" dirty="0"/>
              <a:t>i = 0      </a:t>
            </a:r>
            <a:r>
              <a:rPr lang="es-MX" dirty="0">
                <a:sym typeface="Wingdings" panose="05000000000000000000" pitchFamily="2" charset="2"/>
              </a:rPr>
              <a:t> 1 unidad de tiempo</a:t>
            </a:r>
          </a:p>
          <a:p>
            <a:r>
              <a:rPr lang="es-MX" dirty="0">
                <a:sym typeface="Wingdings" panose="05000000000000000000" pitchFamily="2" charset="2"/>
              </a:rPr>
              <a:t>J = </a:t>
            </a:r>
            <a:r>
              <a:rPr lang="es-MX" dirty="0" err="1">
                <a:sym typeface="Wingdings" panose="05000000000000000000" pitchFamily="2" charset="2"/>
              </a:rPr>
              <a:t>len</a:t>
            </a:r>
            <a:r>
              <a:rPr lang="es-MX" dirty="0">
                <a:sym typeface="Wingdings" panose="05000000000000000000" pitchFamily="2" charset="2"/>
              </a:rPr>
              <a:t>    1 unidad de tiempo</a:t>
            </a:r>
            <a:endParaRPr lang="es-MX" dirty="0"/>
          </a:p>
        </p:txBody>
      </p:sp>
      <p:sp>
        <p:nvSpPr>
          <p:cNvPr id="7" name="CuadroTexto 6">
            <a:extLst>
              <a:ext uri="{FF2B5EF4-FFF2-40B4-BE49-F238E27FC236}">
                <a16:creationId xmlns:a16="http://schemas.microsoft.com/office/drawing/2014/main" id="{E3DE6A79-40AB-47BF-9499-F4F025274D30}"/>
              </a:ext>
            </a:extLst>
          </p:cNvPr>
          <p:cNvSpPr txBox="1"/>
          <p:nvPr/>
        </p:nvSpPr>
        <p:spPr>
          <a:xfrm>
            <a:off x="5986129" y="2307265"/>
            <a:ext cx="4710225" cy="1077218"/>
          </a:xfrm>
          <a:prstGeom prst="rect">
            <a:avLst/>
          </a:prstGeom>
          <a:noFill/>
        </p:spPr>
        <p:txBody>
          <a:bodyPr wrap="square" rtlCol="0">
            <a:spAutoFit/>
          </a:bodyPr>
          <a:lstStyle/>
          <a:p>
            <a:pPr algn="just"/>
            <a:r>
              <a:rPr lang="es-MX" sz="2000" dirty="0">
                <a:solidFill>
                  <a:schemeClr val="accent1"/>
                </a:solidFill>
              </a:rPr>
              <a:t>Primera iteración</a:t>
            </a:r>
          </a:p>
          <a:p>
            <a:pPr algn="just"/>
            <a:r>
              <a:rPr lang="es-MX" sz="2000" dirty="0"/>
              <a:t>Si se cumple la condición del </a:t>
            </a:r>
            <a:r>
              <a:rPr lang="es-MX" sz="2000" dirty="0" err="1"/>
              <a:t>while</a:t>
            </a:r>
            <a:r>
              <a:rPr lang="es-MX" sz="2000" dirty="0"/>
              <a:t> procesar la mitad del arreglo:  </a:t>
            </a:r>
            <a:r>
              <a:rPr lang="es-MX" sz="2400" b="1" dirty="0" err="1"/>
              <a:t>len</a:t>
            </a:r>
            <a:r>
              <a:rPr lang="es-MX" sz="2400" b="1" dirty="0"/>
              <a:t>/2 </a:t>
            </a:r>
            <a:r>
              <a:rPr lang="es-MX" sz="2000" dirty="0"/>
              <a:t>elementos</a:t>
            </a:r>
            <a:endParaRPr lang="es-MX" sz="2400" b="1" dirty="0"/>
          </a:p>
        </p:txBody>
      </p:sp>
      <p:sp>
        <p:nvSpPr>
          <p:cNvPr id="8" name="CuadroTexto 7">
            <a:extLst>
              <a:ext uri="{FF2B5EF4-FFF2-40B4-BE49-F238E27FC236}">
                <a16:creationId xmlns:a16="http://schemas.microsoft.com/office/drawing/2014/main" id="{8CA4F1D1-ACC0-473D-B0C7-D440710C35D7}"/>
              </a:ext>
            </a:extLst>
          </p:cNvPr>
          <p:cNvSpPr txBox="1"/>
          <p:nvPr/>
        </p:nvSpPr>
        <p:spPr>
          <a:xfrm>
            <a:off x="5986128" y="3516569"/>
            <a:ext cx="4710225" cy="1446550"/>
          </a:xfrm>
          <a:prstGeom prst="rect">
            <a:avLst/>
          </a:prstGeom>
          <a:noFill/>
        </p:spPr>
        <p:txBody>
          <a:bodyPr wrap="square" rtlCol="0">
            <a:spAutoFit/>
          </a:bodyPr>
          <a:lstStyle/>
          <a:p>
            <a:pPr algn="just"/>
            <a:r>
              <a:rPr lang="es-MX" sz="2000" dirty="0">
                <a:solidFill>
                  <a:schemeClr val="accent1"/>
                </a:solidFill>
              </a:rPr>
              <a:t>Segunda iteración</a:t>
            </a:r>
          </a:p>
          <a:p>
            <a:pPr algn="just"/>
            <a:r>
              <a:rPr lang="es-MX" sz="2000" dirty="0"/>
              <a:t>Si se cumple la condición del </a:t>
            </a:r>
            <a:r>
              <a:rPr lang="es-MX" sz="2000" dirty="0" err="1"/>
              <a:t>while</a:t>
            </a:r>
            <a:r>
              <a:rPr lang="es-MX" sz="2000" dirty="0"/>
              <a:t> procesar la mitad de la mitad del arreglo:  </a:t>
            </a:r>
            <a:r>
              <a:rPr lang="es-MX" sz="2400" b="1" dirty="0" err="1"/>
              <a:t>len</a:t>
            </a:r>
            <a:r>
              <a:rPr lang="es-MX" sz="2400" b="1" dirty="0"/>
              <a:t>/2/2 </a:t>
            </a:r>
            <a:r>
              <a:rPr lang="es-MX" sz="2000" dirty="0"/>
              <a:t>o </a:t>
            </a:r>
            <a:r>
              <a:rPr lang="es-MX" sz="2400" b="1" dirty="0" err="1"/>
              <a:t>len</a:t>
            </a:r>
            <a:r>
              <a:rPr lang="es-MX" sz="2400" b="1" dirty="0"/>
              <a:t>/2</a:t>
            </a:r>
            <a:r>
              <a:rPr lang="es-MX" sz="2400" b="1" baseline="30000" dirty="0"/>
              <a:t>2</a:t>
            </a:r>
            <a:r>
              <a:rPr lang="es-MX" sz="2400" b="1" dirty="0"/>
              <a:t> </a:t>
            </a:r>
            <a:r>
              <a:rPr lang="es-MX" sz="2000" dirty="0"/>
              <a:t>elementos</a:t>
            </a:r>
            <a:endParaRPr lang="es-MX" sz="2400" b="1" dirty="0"/>
          </a:p>
        </p:txBody>
      </p:sp>
      <p:sp>
        <p:nvSpPr>
          <p:cNvPr id="9" name="CuadroTexto 8">
            <a:extLst>
              <a:ext uri="{FF2B5EF4-FFF2-40B4-BE49-F238E27FC236}">
                <a16:creationId xmlns:a16="http://schemas.microsoft.com/office/drawing/2014/main" id="{AFB5721A-BD11-4C59-A073-41D9E0D6A96D}"/>
              </a:ext>
            </a:extLst>
          </p:cNvPr>
          <p:cNvSpPr txBox="1"/>
          <p:nvPr/>
        </p:nvSpPr>
        <p:spPr>
          <a:xfrm>
            <a:off x="5986128" y="5095205"/>
            <a:ext cx="4710225" cy="1384995"/>
          </a:xfrm>
          <a:prstGeom prst="rect">
            <a:avLst/>
          </a:prstGeom>
          <a:noFill/>
        </p:spPr>
        <p:txBody>
          <a:bodyPr wrap="square" rtlCol="0">
            <a:spAutoFit/>
          </a:bodyPr>
          <a:lstStyle/>
          <a:p>
            <a:pPr algn="just"/>
            <a:r>
              <a:rPr lang="es-MX" sz="2000" dirty="0">
                <a:solidFill>
                  <a:schemeClr val="accent1"/>
                </a:solidFill>
              </a:rPr>
              <a:t>Tercera iteración</a:t>
            </a:r>
          </a:p>
          <a:p>
            <a:pPr algn="just"/>
            <a:r>
              <a:rPr lang="es-MX" sz="2000" dirty="0"/>
              <a:t>Si se cumple la condición del </a:t>
            </a:r>
            <a:r>
              <a:rPr lang="es-MX" sz="2000" dirty="0" err="1"/>
              <a:t>while</a:t>
            </a:r>
            <a:r>
              <a:rPr lang="es-MX" sz="2000" dirty="0"/>
              <a:t> procesar la mitad de la mitad de la mitad del arreglo:  </a:t>
            </a:r>
            <a:r>
              <a:rPr lang="es-MX" sz="2400" b="1" dirty="0" err="1"/>
              <a:t>len</a:t>
            </a:r>
            <a:r>
              <a:rPr lang="es-MX" sz="2400" b="1" dirty="0"/>
              <a:t>/2/2/2 </a:t>
            </a:r>
            <a:r>
              <a:rPr lang="es-MX" sz="2000" dirty="0"/>
              <a:t>o </a:t>
            </a:r>
            <a:r>
              <a:rPr lang="es-MX" sz="2400" b="1" dirty="0" err="1"/>
              <a:t>len</a:t>
            </a:r>
            <a:r>
              <a:rPr lang="es-MX" sz="2400" b="1" dirty="0"/>
              <a:t>/2</a:t>
            </a:r>
            <a:r>
              <a:rPr lang="es-MX" sz="2400" b="1" baseline="30000" dirty="0"/>
              <a:t>3</a:t>
            </a:r>
            <a:r>
              <a:rPr lang="es-MX" sz="2400" b="1" dirty="0"/>
              <a:t> </a:t>
            </a:r>
            <a:r>
              <a:rPr lang="es-MX" sz="2000" dirty="0"/>
              <a:t>elementos</a:t>
            </a:r>
            <a:endParaRPr lang="es-MX" sz="2400" b="1" dirty="0"/>
          </a:p>
        </p:txBody>
      </p:sp>
    </p:spTree>
    <p:extLst>
      <p:ext uri="{BB962C8B-B14F-4D97-AF65-F5344CB8AC3E}">
        <p14:creationId xmlns:p14="http://schemas.microsoft.com/office/powerpoint/2010/main" val="105416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DFDC13E-91E4-46A8-8A02-9E674339158E}"/>
              </a:ext>
            </a:extLst>
          </p:cNvPr>
          <p:cNvSpPr txBox="1"/>
          <p:nvPr/>
        </p:nvSpPr>
        <p:spPr>
          <a:xfrm>
            <a:off x="2491563" y="956929"/>
            <a:ext cx="7208875" cy="461665"/>
          </a:xfrm>
          <a:prstGeom prst="rect">
            <a:avLst/>
          </a:prstGeom>
          <a:noFill/>
        </p:spPr>
        <p:txBody>
          <a:bodyPr wrap="square" rtlCol="0">
            <a:spAutoFit/>
          </a:bodyPr>
          <a:lstStyle/>
          <a:p>
            <a:r>
              <a:rPr lang="es-MX" sz="2000" dirty="0"/>
              <a:t>Generalizando en la n-</a:t>
            </a:r>
            <a:r>
              <a:rPr lang="es-MX" sz="2000" dirty="0" err="1"/>
              <a:t>ésima</a:t>
            </a:r>
            <a:r>
              <a:rPr lang="es-MX" sz="2000" dirty="0"/>
              <a:t> iteración se procesará </a:t>
            </a:r>
            <a:r>
              <a:rPr lang="es-MX" sz="2400" b="1" dirty="0" err="1"/>
              <a:t>len</a:t>
            </a:r>
            <a:r>
              <a:rPr lang="es-MX" sz="2400" b="1" dirty="0"/>
              <a:t>/2</a:t>
            </a:r>
            <a:r>
              <a:rPr lang="es-MX" sz="2400" b="1" baseline="30000" dirty="0"/>
              <a:t>n</a:t>
            </a:r>
            <a:r>
              <a:rPr lang="es-MX" sz="2400" b="1" dirty="0"/>
              <a:t> </a:t>
            </a:r>
            <a:r>
              <a:rPr lang="es-MX" sz="2000" dirty="0"/>
              <a:t>elementos. </a:t>
            </a:r>
          </a:p>
        </p:txBody>
      </p:sp>
      <p:sp>
        <p:nvSpPr>
          <p:cNvPr id="5" name="CuadroTexto 4">
            <a:extLst>
              <a:ext uri="{FF2B5EF4-FFF2-40B4-BE49-F238E27FC236}">
                <a16:creationId xmlns:a16="http://schemas.microsoft.com/office/drawing/2014/main" id="{62337FAD-BB06-4930-A10B-B576E82B28FD}"/>
              </a:ext>
            </a:extLst>
          </p:cNvPr>
          <p:cNvSpPr txBox="1"/>
          <p:nvPr/>
        </p:nvSpPr>
        <p:spPr>
          <a:xfrm>
            <a:off x="870097" y="1566882"/>
            <a:ext cx="10451805" cy="769441"/>
          </a:xfrm>
          <a:prstGeom prst="rect">
            <a:avLst/>
          </a:prstGeom>
          <a:noFill/>
        </p:spPr>
        <p:txBody>
          <a:bodyPr wrap="square" rtlCol="0">
            <a:spAutoFit/>
          </a:bodyPr>
          <a:lstStyle/>
          <a:p>
            <a:pPr algn="just"/>
            <a:r>
              <a:rPr lang="es-MX" sz="2000" dirty="0"/>
              <a:t>El peor de los casos se dará  cuando </a:t>
            </a:r>
            <a:r>
              <a:rPr lang="es-MX" sz="2400" dirty="0" err="1"/>
              <a:t>len</a:t>
            </a:r>
            <a:r>
              <a:rPr lang="es-MX" sz="2400" dirty="0"/>
              <a:t>/2</a:t>
            </a:r>
            <a:r>
              <a:rPr lang="es-MX" sz="2400" baseline="30000" dirty="0"/>
              <a:t>n</a:t>
            </a:r>
            <a:r>
              <a:rPr lang="es-MX" sz="2400" dirty="0"/>
              <a:t>  = 1</a:t>
            </a:r>
            <a:r>
              <a:rPr lang="es-MX" sz="2000" dirty="0"/>
              <a:t>, ya que no se ha encontrado el elemento buscado y ya no se puede dividir el arreglo.</a:t>
            </a:r>
          </a:p>
        </p:txBody>
      </p:sp>
      <p:sp>
        <p:nvSpPr>
          <p:cNvPr id="6" name="CuadroTexto 5">
            <a:extLst>
              <a:ext uri="{FF2B5EF4-FFF2-40B4-BE49-F238E27FC236}">
                <a16:creationId xmlns:a16="http://schemas.microsoft.com/office/drawing/2014/main" id="{1B933536-A5E7-4F32-8283-6B6FC7269A42}"/>
              </a:ext>
            </a:extLst>
          </p:cNvPr>
          <p:cNvSpPr txBox="1"/>
          <p:nvPr/>
        </p:nvSpPr>
        <p:spPr>
          <a:xfrm>
            <a:off x="3060404" y="2484611"/>
            <a:ext cx="6071190" cy="1569660"/>
          </a:xfrm>
          <a:prstGeom prst="rect">
            <a:avLst/>
          </a:prstGeom>
          <a:noFill/>
        </p:spPr>
        <p:txBody>
          <a:bodyPr wrap="square" rtlCol="0">
            <a:spAutoFit/>
          </a:bodyPr>
          <a:lstStyle/>
          <a:p>
            <a:pPr algn="ctr"/>
            <a:r>
              <a:rPr lang="es-MX" sz="2000" dirty="0"/>
              <a:t>Si </a:t>
            </a:r>
            <a:r>
              <a:rPr lang="es-MX" sz="2400" b="1" dirty="0"/>
              <a:t>1 = </a:t>
            </a:r>
            <a:r>
              <a:rPr lang="es-MX" sz="2400" b="1" dirty="0" err="1"/>
              <a:t>len</a:t>
            </a:r>
            <a:r>
              <a:rPr lang="es-MX" sz="2400" b="1" dirty="0"/>
              <a:t>/2</a:t>
            </a:r>
            <a:r>
              <a:rPr lang="es-MX" sz="2400" b="1" baseline="30000" dirty="0"/>
              <a:t>n</a:t>
            </a:r>
            <a:r>
              <a:rPr lang="es-MX" sz="2400" b="1" dirty="0"/>
              <a:t> </a:t>
            </a:r>
          </a:p>
          <a:p>
            <a:pPr algn="ctr"/>
            <a:r>
              <a:rPr lang="es-MX" sz="2000" dirty="0"/>
              <a:t>entonces: </a:t>
            </a:r>
            <a:r>
              <a:rPr lang="es-MX" sz="2400" b="1" dirty="0"/>
              <a:t>2</a:t>
            </a:r>
            <a:r>
              <a:rPr lang="es-MX" sz="2400" b="1" baseline="30000" dirty="0"/>
              <a:t>n</a:t>
            </a:r>
            <a:r>
              <a:rPr lang="es-MX" sz="2400" b="1" dirty="0"/>
              <a:t> = </a:t>
            </a:r>
            <a:r>
              <a:rPr lang="es-MX" sz="2400" b="1" dirty="0" err="1"/>
              <a:t>len</a:t>
            </a:r>
            <a:endParaRPr lang="es-MX" sz="2400" b="1" dirty="0"/>
          </a:p>
          <a:p>
            <a:pPr algn="ctr"/>
            <a:r>
              <a:rPr lang="es-MX" sz="2000" dirty="0"/>
              <a:t>Aplicando log</a:t>
            </a:r>
            <a:r>
              <a:rPr lang="es-MX" sz="2000" baseline="-25000" dirty="0"/>
              <a:t>2</a:t>
            </a:r>
            <a:r>
              <a:rPr lang="es-MX" sz="2000" dirty="0"/>
              <a:t> en ambos lados: </a:t>
            </a:r>
            <a:r>
              <a:rPr lang="es-MX" sz="2400" b="1" dirty="0"/>
              <a:t>log</a:t>
            </a:r>
            <a:r>
              <a:rPr lang="es-MX" sz="2400" b="1" baseline="-25000" dirty="0"/>
              <a:t>2</a:t>
            </a:r>
            <a:r>
              <a:rPr lang="es-MX" sz="2400" b="1" dirty="0"/>
              <a:t>(2</a:t>
            </a:r>
            <a:r>
              <a:rPr lang="es-MX" sz="2400" b="1" baseline="30000" dirty="0"/>
              <a:t>n</a:t>
            </a:r>
            <a:r>
              <a:rPr lang="es-MX" sz="2400" b="1" dirty="0"/>
              <a:t>) = log</a:t>
            </a:r>
            <a:r>
              <a:rPr lang="es-MX" sz="2400" b="1" baseline="-25000" dirty="0"/>
              <a:t>2</a:t>
            </a:r>
            <a:r>
              <a:rPr lang="es-MX" sz="2400" b="1" dirty="0"/>
              <a:t>(</a:t>
            </a:r>
            <a:r>
              <a:rPr lang="es-MX" sz="2400" b="1" dirty="0" err="1"/>
              <a:t>len</a:t>
            </a:r>
            <a:r>
              <a:rPr lang="es-MX" sz="2400" b="1" dirty="0"/>
              <a:t>)</a:t>
            </a:r>
          </a:p>
          <a:p>
            <a:pPr algn="ctr"/>
            <a:r>
              <a:rPr lang="es-MX" sz="2000" dirty="0">
                <a:sym typeface="Symbol" panose="05050102010706020507" pitchFamily="18" charset="2"/>
              </a:rPr>
              <a:t> </a:t>
            </a:r>
            <a:r>
              <a:rPr lang="es-MX" sz="2400" b="1" dirty="0">
                <a:sym typeface="Symbol" panose="05050102010706020507" pitchFamily="18" charset="2"/>
              </a:rPr>
              <a:t>n = log</a:t>
            </a:r>
            <a:r>
              <a:rPr lang="es-MX" sz="2400" b="1" baseline="-25000" dirty="0">
                <a:sym typeface="Symbol" panose="05050102010706020507" pitchFamily="18" charset="2"/>
              </a:rPr>
              <a:t>2</a:t>
            </a:r>
            <a:r>
              <a:rPr lang="es-MX" sz="2400" b="1" dirty="0">
                <a:sym typeface="Symbol" panose="05050102010706020507" pitchFamily="18" charset="2"/>
              </a:rPr>
              <a:t>(</a:t>
            </a:r>
            <a:r>
              <a:rPr lang="es-MX" sz="2400" b="1" dirty="0" err="1">
                <a:sym typeface="Symbol" panose="05050102010706020507" pitchFamily="18" charset="2"/>
              </a:rPr>
              <a:t>len</a:t>
            </a:r>
            <a:r>
              <a:rPr lang="es-MX" sz="2400" b="1" dirty="0">
                <a:sym typeface="Symbol" panose="05050102010706020507" pitchFamily="18" charset="2"/>
              </a:rPr>
              <a:t>)</a:t>
            </a:r>
            <a:endParaRPr lang="es-MX" sz="2400" b="1" dirty="0"/>
          </a:p>
        </p:txBody>
      </p:sp>
      <p:sp>
        <p:nvSpPr>
          <p:cNvPr id="7" name="CuadroTexto 6">
            <a:extLst>
              <a:ext uri="{FF2B5EF4-FFF2-40B4-BE49-F238E27FC236}">
                <a16:creationId xmlns:a16="http://schemas.microsoft.com/office/drawing/2014/main" id="{F7C4D4E1-AD88-4582-AB9A-DB3B8B64C5A5}"/>
              </a:ext>
            </a:extLst>
          </p:cNvPr>
          <p:cNvSpPr txBox="1"/>
          <p:nvPr/>
        </p:nvSpPr>
        <p:spPr>
          <a:xfrm>
            <a:off x="870097" y="4327451"/>
            <a:ext cx="10451805" cy="1384995"/>
          </a:xfrm>
          <a:prstGeom prst="rect">
            <a:avLst/>
          </a:prstGeom>
          <a:noFill/>
        </p:spPr>
        <p:txBody>
          <a:bodyPr wrap="square" rtlCol="0">
            <a:spAutoFit/>
          </a:bodyPr>
          <a:lstStyle/>
          <a:p>
            <a:pPr algn="just"/>
            <a:r>
              <a:rPr lang="es-MX" sz="2000" dirty="0"/>
              <a:t>Recordemos que n es la cantidad de iteraciones que, en el peor de los casos, realiza el </a:t>
            </a:r>
            <a:r>
              <a:rPr lang="es-MX" sz="2000" dirty="0" err="1"/>
              <a:t>while</a:t>
            </a:r>
            <a:r>
              <a:rPr lang="es-MX" sz="2000" dirty="0"/>
              <a:t>. Por lo anterior definimos la función de complejidad de la búsqueda binaria como:</a:t>
            </a:r>
          </a:p>
          <a:p>
            <a:pPr algn="just"/>
            <a:endParaRPr lang="es-MX" sz="2000" dirty="0"/>
          </a:p>
          <a:p>
            <a:pPr algn="ctr"/>
            <a:r>
              <a:rPr lang="es-MX" sz="2400" b="1" dirty="0"/>
              <a:t>f(n) = log</a:t>
            </a:r>
            <a:r>
              <a:rPr lang="es-MX" sz="2400" b="1" baseline="-25000" dirty="0"/>
              <a:t>2</a:t>
            </a:r>
            <a:r>
              <a:rPr lang="es-MX" sz="2400" b="1" dirty="0"/>
              <a:t>(k)</a:t>
            </a:r>
            <a:r>
              <a:rPr lang="es-MX" sz="2000" dirty="0"/>
              <a:t>    donde: k = </a:t>
            </a:r>
            <a:r>
              <a:rPr lang="es-MX" sz="2000" dirty="0" err="1"/>
              <a:t>len</a:t>
            </a:r>
            <a:r>
              <a:rPr lang="es-MX" sz="2000" dirty="0"/>
              <a:t>   </a:t>
            </a:r>
            <a:r>
              <a:rPr lang="es-MX" sz="2000" dirty="0">
                <a:sym typeface="Symbol" panose="05050102010706020507" pitchFamily="18" charset="2"/>
              </a:rPr>
              <a:t>   el algoritmo tiene una complejidad logarítmica.</a:t>
            </a:r>
            <a:endParaRPr lang="es-MX" sz="2000" dirty="0"/>
          </a:p>
        </p:txBody>
      </p:sp>
    </p:spTree>
    <p:extLst>
      <p:ext uri="{BB962C8B-B14F-4D97-AF65-F5344CB8AC3E}">
        <p14:creationId xmlns:p14="http://schemas.microsoft.com/office/powerpoint/2010/main" val="1229542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upo 43">
            <a:extLst>
              <a:ext uri="{FF2B5EF4-FFF2-40B4-BE49-F238E27FC236}">
                <a16:creationId xmlns:a16="http://schemas.microsoft.com/office/drawing/2014/main" id="{CE639AEF-4D85-483A-9711-28C4A5E6E73F}"/>
              </a:ext>
            </a:extLst>
          </p:cNvPr>
          <p:cNvGrpSpPr/>
          <p:nvPr/>
        </p:nvGrpSpPr>
        <p:grpSpPr>
          <a:xfrm>
            <a:off x="1626777" y="477440"/>
            <a:ext cx="8024025" cy="4900865"/>
            <a:chOff x="2360424" y="839972"/>
            <a:chExt cx="8024025" cy="4900865"/>
          </a:xfrm>
        </p:grpSpPr>
        <p:grpSp>
          <p:nvGrpSpPr>
            <p:cNvPr id="40" name="Grupo 39">
              <a:extLst>
                <a:ext uri="{FF2B5EF4-FFF2-40B4-BE49-F238E27FC236}">
                  <a16:creationId xmlns:a16="http://schemas.microsoft.com/office/drawing/2014/main" id="{92838853-40AD-4890-9CAD-F542DFD8E05B}"/>
                </a:ext>
              </a:extLst>
            </p:cNvPr>
            <p:cNvGrpSpPr/>
            <p:nvPr/>
          </p:nvGrpSpPr>
          <p:grpSpPr>
            <a:xfrm>
              <a:off x="2360424" y="839972"/>
              <a:ext cx="8024025" cy="4895267"/>
              <a:chOff x="2360424" y="839972"/>
              <a:chExt cx="8024025" cy="4895267"/>
            </a:xfrm>
          </p:grpSpPr>
          <p:cxnSp>
            <p:nvCxnSpPr>
              <p:cNvPr id="5" name="Conector recto 4">
                <a:extLst>
                  <a:ext uri="{FF2B5EF4-FFF2-40B4-BE49-F238E27FC236}">
                    <a16:creationId xmlns:a16="http://schemas.microsoft.com/office/drawing/2014/main" id="{3771B08E-9794-4E8A-94EA-B2058934531E}"/>
                  </a:ext>
                </a:extLst>
              </p:cNvPr>
              <p:cNvCxnSpPr/>
              <p:nvPr/>
            </p:nvCxnSpPr>
            <p:spPr>
              <a:xfrm>
                <a:off x="2838893" y="839972"/>
                <a:ext cx="0" cy="44656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71201111-EFB7-496C-AAD6-1D33ADBDDCCE}"/>
                  </a:ext>
                </a:extLst>
              </p:cNvPr>
              <p:cNvCxnSpPr/>
              <p:nvPr/>
            </p:nvCxnSpPr>
            <p:spPr>
              <a:xfrm>
                <a:off x="2849526" y="5337544"/>
                <a:ext cx="752785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404F9AE4-5685-4D27-AEAA-CD6BCFBDE7B9}"/>
                  </a:ext>
                </a:extLst>
              </p:cNvPr>
              <p:cNvCxnSpPr/>
              <p:nvPr/>
            </p:nvCxnSpPr>
            <p:spPr>
              <a:xfrm>
                <a:off x="2849526" y="4508205"/>
                <a:ext cx="75278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7FEDACC8-E166-4B0F-BC08-870B96D9CDF2}"/>
                  </a:ext>
                </a:extLst>
              </p:cNvPr>
              <p:cNvCxnSpPr/>
              <p:nvPr/>
            </p:nvCxnSpPr>
            <p:spPr>
              <a:xfrm>
                <a:off x="2838893" y="3693041"/>
                <a:ext cx="75278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341454F5-1FF6-42C3-A48B-99F617187EA7}"/>
                  </a:ext>
                </a:extLst>
              </p:cNvPr>
              <p:cNvCxnSpPr/>
              <p:nvPr/>
            </p:nvCxnSpPr>
            <p:spPr>
              <a:xfrm>
                <a:off x="2838893" y="2874332"/>
                <a:ext cx="75278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FA8F47A0-0867-471C-B933-707B98AE9C40}"/>
                  </a:ext>
                </a:extLst>
              </p:cNvPr>
              <p:cNvCxnSpPr/>
              <p:nvPr/>
            </p:nvCxnSpPr>
            <p:spPr>
              <a:xfrm>
                <a:off x="2849526" y="2076889"/>
                <a:ext cx="75278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11FB6312-BFA2-45B8-86A7-B526DC8B9515}"/>
                  </a:ext>
                </a:extLst>
              </p:cNvPr>
              <p:cNvCxnSpPr/>
              <p:nvPr/>
            </p:nvCxnSpPr>
            <p:spPr>
              <a:xfrm>
                <a:off x="2838893" y="1279446"/>
                <a:ext cx="7527851"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8F85609A-2081-4B01-BCF2-940495EC81F4}"/>
                  </a:ext>
                </a:extLst>
              </p:cNvPr>
              <p:cNvSpPr txBox="1"/>
              <p:nvPr/>
            </p:nvSpPr>
            <p:spPr>
              <a:xfrm>
                <a:off x="2360426" y="4323539"/>
                <a:ext cx="361507" cy="369332"/>
              </a:xfrm>
              <a:prstGeom prst="rect">
                <a:avLst/>
              </a:prstGeom>
              <a:noFill/>
            </p:spPr>
            <p:txBody>
              <a:bodyPr wrap="square" rtlCol="0">
                <a:spAutoFit/>
              </a:bodyPr>
              <a:lstStyle/>
              <a:p>
                <a:pPr algn="ctr"/>
                <a:r>
                  <a:rPr lang="es-MX" dirty="0"/>
                  <a:t>1</a:t>
                </a:r>
              </a:p>
            </p:txBody>
          </p:sp>
          <p:sp>
            <p:nvSpPr>
              <p:cNvPr id="15" name="CuadroTexto 14">
                <a:extLst>
                  <a:ext uri="{FF2B5EF4-FFF2-40B4-BE49-F238E27FC236}">
                    <a16:creationId xmlns:a16="http://schemas.microsoft.com/office/drawing/2014/main" id="{1CD64D06-3E0C-402A-8E5B-556AFD1FF22F}"/>
                  </a:ext>
                </a:extLst>
              </p:cNvPr>
              <p:cNvSpPr txBox="1"/>
              <p:nvPr/>
            </p:nvSpPr>
            <p:spPr>
              <a:xfrm>
                <a:off x="2360425" y="3508375"/>
                <a:ext cx="361507" cy="369332"/>
              </a:xfrm>
              <a:prstGeom prst="rect">
                <a:avLst/>
              </a:prstGeom>
              <a:noFill/>
            </p:spPr>
            <p:txBody>
              <a:bodyPr wrap="square" rtlCol="0">
                <a:spAutoFit/>
              </a:bodyPr>
              <a:lstStyle/>
              <a:p>
                <a:pPr algn="ctr"/>
                <a:r>
                  <a:rPr lang="es-MX" dirty="0"/>
                  <a:t>2</a:t>
                </a:r>
              </a:p>
            </p:txBody>
          </p:sp>
          <p:sp>
            <p:nvSpPr>
              <p:cNvPr id="16" name="CuadroTexto 15">
                <a:extLst>
                  <a:ext uri="{FF2B5EF4-FFF2-40B4-BE49-F238E27FC236}">
                    <a16:creationId xmlns:a16="http://schemas.microsoft.com/office/drawing/2014/main" id="{3EE4BF9E-3845-4ACB-92EB-044D1D72C5B5}"/>
                  </a:ext>
                </a:extLst>
              </p:cNvPr>
              <p:cNvSpPr txBox="1"/>
              <p:nvPr/>
            </p:nvSpPr>
            <p:spPr>
              <a:xfrm>
                <a:off x="2360425" y="2689666"/>
                <a:ext cx="361507" cy="369332"/>
              </a:xfrm>
              <a:prstGeom prst="rect">
                <a:avLst/>
              </a:prstGeom>
              <a:noFill/>
            </p:spPr>
            <p:txBody>
              <a:bodyPr wrap="square" rtlCol="0">
                <a:spAutoFit/>
              </a:bodyPr>
              <a:lstStyle/>
              <a:p>
                <a:pPr algn="ctr"/>
                <a:r>
                  <a:rPr lang="es-MX" dirty="0"/>
                  <a:t>3</a:t>
                </a:r>
              </a:p>
            </p:txBody>
          </p:sp>
          <p:sp>
            <p:nvSpPr>
              <p:cNvPr id="17" name="CuadroTexto 16">
                <a:extLst>
                  <a:ext uri="{FF2B5EF4-FFF2-40B4-BE49-F238E27FC236}">
                    <a16:creationId xmlns:a16="http://schemas.microsoft.com/office/drawing/2014/main" id="{9F7A7EF5-1512-452C-BC7B-B6EB159BF09E}"/>
                  </a:ext>
                </a:extLst>
              </p:cNvPr>
              <p:cNvSpPr txBox="1"/>
              <p:nvPr/>
            </p:nvSpPr>
            <p:spPr>
              <a:xfrm>
                <a:off x="2360424" y="1892223"/>
                <a:ext cx="361507" cy="369332"/>
              </a:xfrm>
              <a:prstGeom prst="rect">
                <a:avLst/>
              </a:prstGeom>
              <a:noFill/>
            </p:spPr>
            <p:txBody>
              <a:bodyPr wrap="square" rtlCol="0">
                <a:spAutoFit/>
              </a:bodyPr>
              <a:lstStyle/>
              <a:p>
                <a:pPr algn="ctr"/>
                <a:r>
                  <a:rPr lang="es-MX" dirty="0"/>
                  <a:t>4</a:t>
                </a:r>
              </a:p>
            </p:txBody>
          </p:sp>
          <p:sp>
            <p:nvSpPr>
              <p:cNvPr id="18" name="CuadroTexto 17">
                <a:extLst>
                  <a:ext uri="{FF2B5EF4-FFF2-40B4-BE49-F238E27FC236}">
                    <a16:creationId xmlns:a16="http://schemas.microsoft.com/office/drawing/2014/main" id="{FB3093D1-60F5-4AD0-A60A-22A2179F6F6A}"/>
                  </a:ext>
                </a:extLst>
              </p:cNvPr>
              <p:cNvSpPr txBox="1"/>
              <p:nvPr/>
            </p:nvSpPr>
            <p:spPr>
              <a:xfrm>
                <a:off x="2360424" y="1094780"/>
                <a:ext cx="361507" cy="369332"/>
              </a:xfrm>
              <a:prstGeom prst="rect">
                <a:avLst/>
              </a:prstGeom>
              <a:noFill/>
            </p:spPr>
            <p:txBody>
              <a:bodyPr wrap="square" rtlCol="0">
                <a:spAutoFit/>
              </a:bodyPr>
              <a:lstStyle/>
              <a:p>
                <a:pPr algn="ctr"/>
                <a:r>
                  <a:rPr lang="es-MX" dirty="0"/>
                  <a:t>5</a:t>
                </a:r>
              </a:p>
            </p:txBody>
          </p:sp>
          <p:cxnSp>
            <p:nvCxnSpPr>
              <p:cNvPr id="20" name="Conector recto 19">
                <a:extLst>
                  <a:ext uri="{FF2B5EF4-FFF2-40B4-BE49-F238E27FC236}">
                    <a16:creationId xmlns:a16="http://schemas.microsoft.com/office/drawing/2014/main" id="{30569863-D6A7-494B-B336-52E0D468A3E5}"/>
                  </a:ext>
                </a:extLst>
              </p:cNvPr>
              <p:cNvCxnSpPr/>
              <p:nvPr/>
            </p:nvCxnSpPr>
            <p:spPr>
              <a:xfrm flipV="1">
                <a:off x="3668232" y="935665"/>
                <a:ext cx="0" cy="440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2D4D7AEE-BD82-4F29-BED5-5E9E43367760}"/>
                  </a:ext>
                </a:extLst>
              </p:cNvPr>
              <p:cNvCxnSpPr/>
              <p:nvPr/>
            </p:nvCxnSpPr>
            <p:spPr>
              <a:xfrm flipV="1">
                <a:off x="4501111" y="935664"/>
                <a:ext cx="0" cy="440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5B6C71DE-D0A1-486A-A5E0-8F4BA070DF76}"/>
                  </a:ext>
                </a:extLst>
              </p:cNvPr>
              <p:cNvCxnSpPr/>
              <p:nvPr/>
            </p:nvCxnSpPr>
            <p:spPr>
              <a:xfrm flipV="1">
                <a:off x="5319811" y="935663"/>
                <a:ext cx="0" cy="440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EDF60909-E0A4-4FA7-A01F-5A98C580BFD9}"/>
                  </a:ext>
                </a:extLst>
              </p:cNvPr>
              <p:cNvCxnSpPr/>
              <p:nvPr/>
            </p:nvCxnSpPr>
            <p:spPr>
              <a:xfrm flipV="1">
                <a:off x="6124333" y="903768"/>
                <a:ext cx="0" cy="440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E48E37F9-C912-44AC-AE1E-EE1FB2F4A70E}"/>
                  </a:ext>
                </a:extLst>
              </p:cNvPr>
              <p:cNvCxnSpPr/>
              <p:nvPr/>
            </p:nvCxnSpPr>
            <p:spPr>
              <a:xfrm flipV="1">
                <a:off x="6946593" y="935663"/>
                <a:ext cx="0" cy="440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E6052CA0-30E4-439C-974F-44BAD734E50B}"/>
                  </a:ext>
                </a:extLst>
              </p:cNvPr>
              <p:cNvCxnSpPr/>
              <p:nvPr/>
            </p:nvCxnSpPr>
            <p:spPr>
              <a:xfrm flipV="1">
                <a:off x="7765308" y="903767"/>
                <a:ext cx="0" cy="440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1C15B196-1B26-42E8-8029-688FE681E124}"/>
                  </a:ext>
                </a:extLst>
              </p:cNvPr>
              <p:cNvCxnSpPr/>
              <p:nvPr/>
            </p:nvCxnSpPr>
            <p:spPr>
              <a:xfrm flipV="1">
                <a:off x="8584012" y="935663"/>
                <a:ext cx="0" cy="440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07DFF352-6734-48CE-B5AA-5DFC4BFE1187}"/>
                  </a:ext>
                </a:extLst>
              </p:cNvPr>
              <p:cNvCxnSpPr/>
              <p:nvPr/>
            </p:nvCxnSpPr>
            <p:spPr>
              <a:xfrm flipV="1">
                <a:off x="9392086" y="935663"/>
                <a:ext cx="0" cy="4401879"/>
              </a:xfrm>
              <a:prstGeom prst="line">
                <a:avLst/>
              </a:prstGeom>
            </p:spPr>
            <p:style>
              <a:lnRef idx="1">
                <a:schemeClr val="accent1"/>
              </a:lnRef>
              <a:fillRef idx="0">
                <a:schemeClr val="accent1"/>
              </a:fillRef>
              <a:effectRef idx="0">
                <a:schemeClr val="accent1"/>
              </a:effectRef>
              <a:fontRef idx="minor">
                <a:schemeClr val="tx1"/>
              </a:fontRef>
            </p:style>
          </p:cxnSp>
          <p:sp>
            <p:nvSpPr>
              <p:cNvPr id="29" name="CuadroTexto 28">
                <a:extLst>
                  <a:ext uri="{FF2B5EF4-FFF2-40B4-BE49-F238E27FC236}">
                    <a16:creationId xmlns:a16="http://schemas.microsoft.com/office/drawing/2014/main" id="{2E04A0C3-A16C-43C3-9CE6-E34461ABA6B0}"/>
                  </a:ext>
                </a:extLst>
              </p:cNvPr>
              <p:cNvSpPr txBox="1"/>
              <p:nvPr/>
            </p:nvSpPr>
            <p:spPr>
              <a:xfrm>
                <a:off x="3487478" y="5365154"/>
                <a:ext cx="361507" cy="369332"/>
              </a:xfrm>
              <a:prstGeom prst="rect">
                <a:avLst/>
              </a:prstGeom>
              <a:noFill/>
            </p:spPr>
            <p:txBody>
              <a:bodyPr wrap="square" rtlCol="0">
                <a:spAutoFit/>
              </a:bodyPr>
              <a:lstStyle/>
              <a:p>
                <a:pPr algn="ctr"/>
                <a:r>
                  <a:rPr lang="es-MX" dirty="0"/>
                  <a:t>1</a:t>
                </a:r>
              </a:p>
            </p:txBody>
          </p:sp>
          <p:sp>
            <p:nvSpPr>
              <p:cNvPr id="30" name="CuadroTexto 29">
                <a:extLst>
                  <a:ext uri="{FF2B5EF4-FFF2-40B4-BE49-F238E27FC236}">
                    <a16:creationId xmlns:a16="http://schemas.microsoft.com/office/drawing/2014/main" id="{7824CC11-EDDA-4618-96DC-CCC4687A256F}"/>
                  </a:ext>
                </a:extLst>
              </p:cNvPr>
              <p:cNvSpPr txBox="1"/>
              <p:nvPr/>
            </p:nvSpPr>
            <p:spPr>
              <a:xfrm>
                <a:off x="4320357" y="5365154"/>
                <a:ext cx="361507" cy="369332"/>
              </a:xfrm>
              <a:prstGeom prst="rect">
                <a:avLst/>
              </a:prstGeom>
              <a:noFill/>
            </p:spPr>
            <p:txBody>
              <a:bodyPr wrap="square" rtlCol="0">
                <a:spAutoFit/>
              </a:bodyPr>
              <a:lstStyle/>
              <a:p>
                <a:pPr algn="ctr"/>
                <a:r>
                  <a:rPr lang="es-MX" dirty="0"/>
                  <a:t>2</a:t>
                </a:r>
              </a:p>
            </p:txBody>
          </p:sp>
          <p:sp>
            <p:nvSpPr>
              <p:cNvPr id="31" name="CuadroTexto 30">
                <a:extLst>
                  <a:ext uri="{FF2B5EF4-FFF2-40B4-BE49-F238E27FC236}">
                    <a16:creationId xmlns:a16="http://schemas.microsoft.com/office/drawing/2014/main" id="{32881FEC-F22A-4866-ADEB-EFA45F6BB8A6}"/>
                  </a:ext>
                </a:extLst>
              </p:cNvPr>
              <p:cNvSpPr txBox="1"/>
              <p:nvPr/>
            </p:nvSpPr>
            <p:spPr>
              <a:xfrm>
                <a:off x="5131968" y="5365906"/>
                <a:ext cx="361507" cy="369332"/>
              </a:xfrm>
              <a:prstGeom prst="rect">
                <a:avLst/>
              </a:prstGeom>
              <a:noFill/>
            </p:spPr>
            <p:txBody>
              <a:bodyPr wrap="square" rtlCol="0">
                <a:spAutoFit/>
              </a:bodyPr>
              <a:lstStyle/>
              <a:p>
                <a:pPr algn="ctr"/>
                <a:r>
                  <a:rPr lang="es-MX" dirty="0"/>
                  <a:t>3</a:t>
                </a:r>
              </a:p>
            </p:txBody>
          </p:sp>
          <p:sp>
            <p:nvSpPr>
              <p:cNvPr id="32" name="CuadroTexto 31">
                <a:extLst>
                  <a:ext uri="{FF2B5EF4-FFF2-40B4-BE49-F238E27FC236}">
                    <a16:creationId xmlns:a16="http://schemas.microsoft.com/office/drawing/2014/main" id="{7361FE1F-5FB5-419D-B46A-7D18345706C7}"/>
                  </a:ext>
                </a:extLst>
              </p:cNvPr>
              <p:cNvSpPr txBox="1"/>
              <p:nvPr/>
            </p:nvSpPr>
            <p:spPr>
              <a:xfrm>
                <a:off x="5943579" y="5350983"/>
                <a:ext cx="361507" cy="369332"/>
              </a:xfrm>
              <a:prstGeom prst="rect">
                <a:avLst/>
              </a:prstGeom>
              <a:noFill/>
            </p:spPr>
            <p:txBody>
              <a:bodyPr wrap="square" rtlCol="0">
                <a:spAutoFit/>
              </a:bodyPr>
              <a:lstStyle/>
              <a:p>
                <a:pPr algn="ctr"/>
                <a:r>
                  <a:rPr lang="es-MX" dirty="0"/>
                  <a:t>4</a:t>
                </a:r>
              </a:p>
            </p:txBody>
          </p:sp>
          <p:sp>
            <p:nvSpPr>
              <p:cNvPr id="34" name="CuadroTexto 33">
                <a:extLst>
                  <a:ext uri="{FF2B5EF4-FFF2-40B4-BE49-F238E27FC236}">
                    <a16:creationId xmlns:a16="http://schemas.microsoft.com/office/drawing/2014/main" id="{AD100B39-0617-471C-9BAD-43B8FC4D0327}"/>
                  </a:ext>
                </a:extLst>
              </p:cNvPr>
              <p:cNvSpPr txBox="1"/>
              <p:nvPr/>
            </p:nvSpPr>
            <p:spPr>
              <a:xfrm>
                <a:off x="6765839" y="5350608"/>
                <a:ext cx="361507" cy="369332"/>
              </a:xfrm>
              <a:prstGeom prst="rect">
                <a:avLst/>
              </a:prstGeom>
              <a:noFill/>
            </p:spPr>
            <p:txBody>
              <a:bodyPr wrap="square" rtlCol="0">
                <a:spAutoFit/>
              </a:bodyPr>
              <a:lstStyle/>
              <a:p>
                <a:pPr algn="ctr"/>
                <a:r>
                  <a:rPr lang="es-MX" dirty="0"/>
                  <a:t>5</a:t>
                </a:r>
              </a:p>
            </p:txBody>
          </p:sp>
          <p:sp>
            <p:nvSpPr>
              <p:cNvPr id="35" name="CuadroTexto 34">
                <a:extLst>
                  <a:ext uri="{FF2B5EF4-FFF2-40B4-BE49-F238E27FC236}">
                    <a16:creationId xmlns:a16="http://schemas.microsoft.com/office/drawing/2014/main" id="{99FF84E7-0008-4884-A11A-B06120CBA7B9}"/>
                  </a:ext>
                </a:extLst>
              </p:cNvPr>
              <p:cNvSpPr txBox="1"/>
              <p:nvPr/>
            </p:nvSpPr>
            <p:spPr>
              <a:xfrm>
                <a:off x="7584554" y="5365901"/>
                <a:ext cx="361507" cy="369332"/>
              </a:xfrm>
              <a:prstGeom prst="rect">
                <a:avLst/>
              </a:prstGeom>
              <a:noFill/>
            </p:spPr>
            <p:txBody>
              <a:bodyPr wrap="square" rtlCol="0">
                <a:spAutoFit/>
              </a:bodyPr>
              <a:lstStyle/>
              <a:p>
                <a:pPr algn="ctr"/>
                <a:r>
                  <a:rPr lang="es-MX" dirty="0"/>
                  <a:t>6</a:t>
                </a:r>
              </a:p>
            </p:txBody>
          </p:sp>
          <p:sp>
            <p:nvSpPr>
              <p:cNvPr id="36" name="CuadroTexto 35">
                <a:extLst>
                  <a:ext uri="{FF2B5EF4-FFF2-40B4-BE49-F238E27FC236}">
                    <a16:creationId xmlns:a16="http://schemas.microsoft.com/office/drawing/2014/main" id="{2C82ED98-2B5F-4A22-AC47-446552E8DE8D}"/>
                  </a:ext>
                </a:extLst>
              </p:cNvPr>
              <p:cNvSpPr txBox="1"/>
              <p:nvPr/>
            </p:nvSpPr>
            <p:spPr>
              <a:xfrm>
                <a:off x="8417432" y="5365907"/>
                <a:ext cx="361507" cy="369332"/>
              </a:xfrm>
              <a:prstGeom prst="rect">
                <a:avLst/>
              </a:prstGeom>
              <a:noFill/>
            </p:spPr>
            <p:txBody>
              <a:bodyPr wrap="square" rtlCol="0">
                <a:spAutoFit/>
              </a:bodyPr>
              <a:lstStyle/>
              <a:p>
                <a:pPr algn="ctr"/>
                <a:r>
                  <a:rPr lang="es-MX" dirty="0"/>
                  <a:t>7</a:t>
                </a:r>
              </a:p>
            </p:txBody>
          </p:sp>
          <p:sp>
            <p:nvSpPr>
              <p:cNvPr id="37" name="CuadroTexto 36">
                <a:extLst>
                  <a:ext uri="{FF2B5EF4-FFF2-40B4-BE49-F238E27FC236}">
                    <a16:creationId xmlns:a16="http://schemas.microsoft.com/office/drawing/2014/main" id="{ADFAF54F-D9EF-4198-9562-B32D5C31168F}"/>
                  </a:ext>
                </a:extLst>
              </p:cNvPr>
              <p:cNvSpPr txBox="1"/>
              <p:nvPr/>
            </p:nvSpPr>
            <p:spPr>
              <a:xfrm>
                <a:off x="9211332" y="5365154"/>
                <a:ext cx="361507" cy="369332"/>
              </a:xfrm>
              <a:prstGeom prst="rect">
                <a:avLst/>
              </a:prstGeom>
              <a:noFill/>
            </p:spPr>
            <p:txBody>
              <a:bodyPr wrap="square" rtlCol="0">
                <a:spAutoFit/>
              </a:bodyPr>
              <a:lstStyle/>
              <a:p>
                <a:pPr algn="ctr"/>
                <a:r>
                  <a:rPr lang="es-MX" dirty="0"/>
                  <a:t>8</a:t>
                </a:r>
              </a:p>
            </p:txBody>
          </p:sp>
          <p:sp>
            <p:nvSpPr>
              <p:cNvPr id="38" name="CuadroTexto 37">
                <a:extLst>
                  <a:ext uri="{FF2B5EF4-FFF2-40B4-BE49-F238E27FC236}">
                    <a16:creationId xmlns:a16="http://schemas.microsoft.com/office/drawing/2014/main" id="{57486A50-5607-4B01-AFA2-2F66D72E5661}"/>
                  </a:ext>
                </a:extLst>
              </p:cNvPr>
              <p:cNvSpPr txBox="1"/>
              <p:nvPr/>
            </p:nvSpPr>
            <p:spPr>
              <a:xfrm>
                <a:off x="10022942" y="5365154"/>
                <a:ext cx="361507" cy="369332"/>
              </a:xfrm>
              <a:prstGeom prst="rect">
                <a:avLst/>
              </a:prstGeom>
              <a:noFill/>
            </p:spPr>
            <p:txBody>
              <a:bodyPr wrap="square" rtlCol="0">
                <a:spAutoFit/>
              </a:bodyPr>
              <a:lstStyle/>
              <a:p>
                <a:pPr algn="ctr"/>
                <a:r>
                  <a:rPr lang="es-MX" dirty="0"/>
                  <a:t>9</a:t>
                </a:r>
              </a:p>
            </p:txBody>
          </p:sp>
          <p:cxnSp>
            <p:nvCxnSpPr>
              <p:cNvPr id="39" name="Conector recto 38">
                <a:extLst>
                  <a:ext uri="{FF2B5EF4-FFF2-40B4-BE49-F238E27FC236}">
                    <a16:creationId xmlns:a16="http://schemas.microsoft.com/office/drawing/2014/main" id="{5FCD4391-94C3-4F0B-A1B4-5EB6E4081FBC}"/>
                  </a:ext>
                </a:extLst>
              </p:cNvPr>
              <p:cNvCxnSpPr/>
              <p:nvPr/>
            </p:nvCxnSpPr>
            <p:spPr>
              <a:xfrm flipV="1">
                <a:off x="10193062" y="935663"/>
                <a:ext cx="0" cy="4401879"/>
              </a:xfrm>
              <a:prstGeom prst="line">
                <a:avLst/>
              </a:prstGeom>
            </p:spPr>
            <p:style>
              <a:lnRef idx="1">
                <a:schemeClr val="accent1"/>
              </a:lnRef>
              <a:fillRef idx="0">
                <a:schemeClr val="accent1"/>
              </a:fillRef>
              <a:effectRef idx="0">
                <a:schemeClr val="accent1"/>
              </a:effectRef>
              <a:fontRef idx="minor">
                <a:schemeClr val="tx1"/>
              </a:fontRef>
            </p:style>
          </p:cxnSp>
        </p:grpSp>
        <p:sp>
          <p:nvSpPr>
            <p:cNvPr id="43" name="CuadroTexto 42">
              <a:extLst>
                <a:ext uri="{FF2B5EF4-FFF2-40B4-BE49-F238E27FC236}">
                  <a16:creationId xmlns:a16="http://schemas.microsoft.com/office/drawing/2014/main" id="{32770321-7226-4F1F-BCA4-E2685D8D3863}"/>
                </a:ext>
              </a:extLst>
            </p:cNvPr>
            <p:cNvSpPr txBox="1"/>
            <p:nvPr/>
          </p:nvSpPr>
          <p:spPr>
            <a:xfrm>
              <a:off x="2654599" y="5371505"/>
              <a:ext cx="361507" cy="369332"/>
            </a:xfrm>
            <a:prstGeom prst="rect">
              <a:avLst/>
            </a:prstGeom>
            <a:noFill/>
          </p:spPr>
          <p:txBody>
            <a:bodyPr wrap="square" rtlCol="0">
              <a:spAutoFit/>
            </a:bodyPr>
            <a:lstStyle/>
            <a:p>
              <a:pPr algn="ctr"/>
              <a:r>
                <a:rPr lang="es-MX" dirty="0"/>
                <a:t>0</a:t>
              </a:r>
            </a:p>
          </p:txBody>
        </p:sp>
      </p:grpSp>
      <p:cxnSp>
        <p:nvCxnSpPr>
          <p:cNvPr id="46" name="Conector recto 45">
            <a:extLst>
              <a:ext uri="{FF2B5EF4-FFF2-40B4-BE49-F238E27FC236}">
                <a16:creationId xmlns:a16="http://schemas.microsoft.com/office/drawing/2014/main" id="{438D2223-685A-4C1E-9EB7-F4F9F9ABFA26}"/>
              </a:ext>
            </a:extLst>
          </p:cNvPr>
          <p:cNvCxnSpPr>
            <a:cxnSpLocks/>
          </p:cNvCxnSpPr>
          <p:nvPr/>
        </p:nvCxnSpPr>
        <p:spPr>
          <a:xfrm flipV="1">
            <a:off x="2105245" y="573129"/>
            <a:ext cx="4455043" cy="439759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52" name="Arco 51">
            <a:extLst>
              <a:ext uri="{FF2B5EF4-FFF2-40B4-BE49-F238E27FC236}">
                <a16:creationId xmlns:a16="http://schemas.microsoft.com/office/drawing/2014/main" id="{3467DB5E-1FAC-442A-9580-E1EAEBD8F52A}"/>
              </a:ext>
            </a:extLst>
          </p:cNvPr>
          <p:cNvSpPr/>
          <p:nvPr/>
        </p:nvSpPr>
        <p:spPr>
          <a:xfrm flipH="1">
            <a:off x="2952285" y="2859137"/>
            <a:ext cx="12631479" cy="4168984"/>
          </a:xfrm>
          <a:prstGeom prst="arc">
            <a:avLst>
              <a:gd name="adj1" fmla="val 16968736"/>
              <a:gd name="adj2" fmla="val 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54" name="CuadroTexto 53">
            <a:extLst>
              <a:ext uri="{FF2B5EF4-FFF2-40B4-BE49-F238E27FC236}">
                <a16:creationId xmlns:a16="http://schemas.microsoft.com/office/drawing/2014/main" id="{005F4AD9-1DF2-480A-8961-1D88DC3F44BB}"/>
              </a:ext>
            </a:extLst>
          </p:cNvPr>
          <p:cNvSpPr txBox="1"/>
          <p:nvPr/>
        </p:nvSpPr>
        <p:spPr>
          <a:xfrm>
            <a:off x="574158" y="5709939"/>
            <a:ext cx="11043684" cy="1015663"/>
          </a:xfrm>
          <a:prstGeom prst="rect">
            <a:avLst/>
          </a:prstGeom>
          <a:noFill/>
        </p:spPr>
        <p:txBody>
          <a:bodyPr wrap="square" rtlCol="0">
            <a:spAutoFit/>
          </a:bodyPr>
          <a:lstStyle/>
          <a:p>
            <a:pPr algn="just"/>
            <a:r>
              <a:rPr lang="es-MX" sz="2000" dirty="0"/>
              <a:t>La función de la búsqueda binaria tiene un crecimiento mucho más atenuado que la función de la búsqueda secuencias, por lo que a medida que crece el tamaño del arreglo (eje x) se requerirá una menor cantidad de instrucciones.</a:t>
            </a:r>
          </a:p>
        </p:txBody>
      </p:sp>
    </p:spTree>
    <p:extLst>
      <p:ext uri="{BB962C8B-B14F-4D97-AF65-F5344CB8AC3E}">
        <p14:creationId xmlns:p14="http://schemas.microsoft.com/office/powerpoint/2010/main" val="196781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BC00847-52CB-4E79-81AB-E7AAC793E32B}"/>
              </a:ext>
            </a:extLst>
          </p:cNvPr>
          <p:cNvSpPr txBox="1"/>
          <p:nvPr/>
        </p:nvSpPr>
        <p:spPr>
          <a:xfrm>
            <a:off x="2589028" y="2644170"/>
            <a:ext cx="7013943" cy="1569660"/>
          </a:xfrm>
          <a:prstGeom prst="rect">
            <a:avLst/>
          </a:prstGeom>
          <a:noFill/>
        </p:spPr>
        <p:txBody>
          <a:bodyPr wrap="square" rtlCol="0">
            <a:spAutoFit/>
          </a:bodyPr>
          <a:lstStyle/>
          <a:p>
            <a:pPr algn="ctr"/>
            <a:r>
              <a:rPr lang="es-MX" sz="4800" b="1" dirty="0">
                <a:solidFill>
                  <a:schemeClr val="accent5">
                    <a:lumMod val="60000"/>
                    <a:lumOff val="40000"/>
                  </a:schemeClr>
                </a:solidFill>
                <a:latin typeface="Chamberi Super Display" panose="020B0604020202020204" pitchFamily="18" charset="0"/>
              </a:rPr>
              <a:t>Análisis del algoritmo de ordenamiento por burbuja</a:t>
            </a:r>
          </a:p>
        </p:txBody>
      </p:sp>
    </p:spTree>
    <p:extLst>
      <p:ext uri="{BB962C8B-B14F-4D97-AF65-F5344CB8AC3E}">
        <p14:creationId xmlns:p14="http://schemas.microsoft.com/office/powerpoint/2010/main" val="210646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E1FD5A5-0586-43F3-92BE-341AFA65C59D}"/>
              </a:ext>
            </a:extLst>
          </p:cNvPr>
          <p:cNvSpPr txBox="1"/>
          <p:nvPr/>
        </p:nvSpPr>
        <p:spPr>
          <a:xfrm>
            <a:off x="691116" y="648586"/>
            <a:ext cx="3019647" cy="5355312"/>
          </a:xfrm>
          <a:prstGeom prst="rect">
            <a:avLst/>
          </a:prstGeom>
          <a:noFill/>
        </p:spPr>
        <p:txBody>
          <a:bodyPr wrap="square" rtlCol="0">
            <a:spAutoFit/>
          </a:bodyPr>
          <a:lstStyle/>
          <a:p>
            <a:r>
              <a:rPr lang="es-MX" dirty="0" err="1"/>
              <a:t>void</a:t>
            </a:r>
            <a:r>
              <a:rPr lang="es-MX" dirty="0"/>
              <a:t> </a:t>
            </a:r>
            <a:r>
              <a:rPr lang="es-MX" dirty="0" err="1"/>
              <a:t>bubleSort</a:t>
            </a:r>
            <a:r>
              <a:rPr lang="es-MX" dirty="0"/>
              <a:t>(</a:t>
            </a:r>
            <a:r>
              <a:rPr lang="es-MX" dirty="0" err="1"/>
              <a:t>int</a:t>
            </a:r>
            <a:r>
              <a:rPr lang="es-MX" dirty="0"/>
              <a:t> a[], </a:t>
            </a:r>
            <a:r>
              <a:rPr lang="es-MX" dirty="0" err="1"/>
              <a:t>int</a:t>
            </a:r>
            <a:r>
              <a:rPr lang="es-MX" dirty="0"/>
              <a:t> </a:t>
            </a:r>
            <a:r>
              <a:rPr lang="es-MX" dirty="0" err="1"/>
              <a:t>len</a:t>
            </a:r>
            <a:r>
              <a:rPr lang="es-MX" dirty="0"/>
              <a:t>)</a:t>
            </a:r>
          </a:p>
          <a:p>
            <a:r>
              <a:rPr lang="es-MX" dirty="0"/>
              <a:t>{</a:t>
            </a:r>
          </a:p>
          <a:p>
            <a:r>
              <a:rPr lang="es-MX" dirty="0"/>
              <a:t>   </a:t>
            </a:r>
            <a:r>
              <a:rPr lang="es-MX" dirty="0" err="1"/>
              <a:t>int</a:t>
            </a:r>
            <a:r>
              <a:rPr lang="es-MX" dirty="0"/>
              <a:t> ordenado = 0;</a:t>
            </a:r>
          </a:p>
          <a:p>
            <a:r>
              <a:rPr lang="es-MX" dirty="0"/>
              <a:t>   </a:t>
            </a:r>
            <a:r>
              <a:rPr lang="es-MX" dirty="0" err="1"/>
              <a:t>int</a:t>
            </a:r>
            <a:r>
              <a:rPr lang="es-MX" dirty="0"/>
              <a:t> </a:t>
            </a:r>
            <a:r>
              <a:rPr lang="es-MX" dirty="0" err="1"/>
              <a:t>aux</a:t>
            </a:r>
            <a:r>
              <a:rPr lang="es-MX" dirty="0"/>
              <a:t>;</a:t>
            </a:r>
          </a:p>
          <a:p>
            <a:endParaRPr lang="es-MX" dirty="0"/>
          </a:p>
          <a:p>
            <a:r>
              <a:rPr lang="es-MX" dirty="0"/>
              <a:t>   </a:t>
            </a:r>
            <a:r>
              <a:rPr lang="es-MX" dirty="0" err="1"/>
              <a:t>while</a:t>
            </a:r>
            <a:r>
              <a:rPr lang="es-MX" dirty="0"/>
              <a:t>(!ordenado)</a:t>
            </a:r>
          </a:p>
          <a:p>
            <a:r>
              <a:rPr lang="es-MX" dirty="0"/>
              <a:t>   {</a:t>
            </a:r>
          </a:p>
          <a:p>
            <a:r>
              <a:rPr lang="es-MX" dirty="0"/>
              <a:t>       </a:t>
            </a:r>
            <a:r>
              <a:rPr lang="es-MX" dirty="0" err="1"/>
              <a:t>for</a:t>
            </a:r>
            <a:r>
              <a:rPr lang="es-MX" dirty="0"/>
              <a:t>(</a:t>
            </a:r>
            <a:r>
              <a:rPr lang="es-MX" dirty="0" err="1"/>
              <a:t>int</a:t>
            </a:r>
            <a:r>
              <a:rPr lang="es-MX" dirty="0"/>
              <a:t> i = 0; i &lt; len-1; i++)</a:t>
            </a:r>
          </a:p>
          <a:p>
            <a:r>
              <a:rPr lang="es-MX" dirty="0"/>
              <a:t>       {</a:t>
            </a:r>
          </a:p>
          <a:p>
            <a:r>
              <a:rPr lang="es-MX" dirty="0"/>
              <a:t>           </a:t>
            </a:r>
            <a:r>
              <a:rPr lang="es-MX" dirty="0" err="1"/>
              <a:t>if</a:t>
            </a:r>
            <a:r>
              <a:rPr lang="es-MX" dirty="0"/>
              <a:t>( a[i] &gt; a[i+1])</a:t>
            </a:r>
          </a:p>
          <a:p>
            <a:r>
              <a:rPr lang="es-MX" dirty="0"/>
              <a:t>           {</a:t>
            </a:r>
          </a:p>
          <a:p>
            <a:r>
              <a:rPr lang="es-MX" dirty="0"/>
              <a:t>               </a:t>
            </a:r>
            <a:r>
              <a:rPr lang="es-MX" dirty="0" err="1"/>
              <a:t>aux</a:t>
            </a:r>
            <a:r>
              <a:rPr lang="es-MX" dirty="0"/>
              <a:t> = a[i];</a:t>
            </a:r>
          </a:p>
          <a:p>
            <a:r>
              <a:rPr lang="es-MX" dirty="0"/>
              <a:t>               a[i] = a[i+1];</a:t>
            </a:r>
          </a:p>
          <a:p>
            <a:r>
              <a:rPr lang="es-MX" dirty="0"/>
              <a:t>               a[i+1] = </a:t>
            </a:r>
            <a:r>
              <a:rPr lang="es-MX" dirty="0" err="1"/>
              <a:t>aux</a:t>
            </a:r>
            <a:r>
              <a:rPr lang="es-MX" dirty="0"/>
              <a:t>;</a:t>
            </a:r>
          </a:p>
          <a:p>
            <a:r>
              <a:rPr lang="es-MX" dirty="0"/>
              <a:t>               ordenado = 0;</a:t>
            </a:r>
          </a:p>
          <a:p>
            <a:r>
              <a:rPr lang="es-MX" dirty="0"/>
              <a:t>           }</a:t>
            </a:r>
          </a:p>
          <a:p>
            <a:r>
              <a:rPr lang="es-MX" dirty="0"/>
              <a:t>       }</a:t>
            </a:r>
          </a:p>
          <a:p>
            <a:r>
              <a:rPr lang="es-MX" dirty="0"/>
              <a:t>   }</a:t>
            </a:r>
          </a:p>
          <a:p>
            <a:r>
              <a:rPr lang="es-MX" dirty="0"/>
              <a:t>} </a:t>
            </a:r>
          </a:p>
        </p:txBody>
      </p:sp>
      <p:sp>
        <p:nvSpPr>
          <p:cNvPr id="5" name="CuadroTexto 4">
            <a:extLst>
              <a:ext uri="{FF2B5EF4-FFF2-40B4-BE49-F238E27FC236}">
                <a16:creationId xmlns:a16="http://schemas.microsoft.com/office/drawing/2014/main" id="{2AC17AB7-2385-4E96-B655-9424A9D17E2B}"/>
              </a:ext>
            </a:extLst>
          </p:cNvPr>
          <p:cNvSpPr txBox="1"/>
          <p:nvPr/>
        </p:nvSpPr>
        <p:spPr>
          <a:xfrm>
            <a:off x="4189228" y="818707"/>
            <a:ext cx="7311656" cy="2585323"/>
          </a:xfrm>
          <a:prstGeom prst="rect">
            <a:avLst/>
          </a:prstGeom>
          <a:noFill/>
        </p:spPr>
        <p:txBody>
          <a:bodyPr wrap="square" rtlCol="0">
            <a:spAutoFit/>
          </a:bodyPr>
          <a:lstStyle/>
          <a:p>
            <a:pPr algn="just"/>
            <a:r>
              <a:rPr lang="es-MX" dirty="0"/>
              <a:t>En este algoritmo el ciclo </a:t>
            </a:r>
            <a:r>
              <a:rPr lang="es-MX" dirty="0" err="1"/>
              <a:t>for</a:t>
            </a:r>
            <a:r>
              <a:rPr lang="es-MX" dirty="0"/>
              <a:t> se ejecuta 1 en -1 operaciones por cada pasada que se haga sobre el arreglo. Una pasada implica recorrer el arreglo comparando cada elemento con el siguiente para determinar si ambos están en orden o no y de no ser así, intercambiarlos.</a:t>
            </a:r>
          </a:p>
          <a:p>
            <a:pPr algn="just"/>
            <a:endParaRPr lang="es-MX" dirty="0"/>
          </a:p>
          <a:p>
            <a:pPr algn="just"/>
            <a:r>
              <a:rPr lang="es-MX" dirty="0"/>
              <a:t>Si durante una pasada se realiza al menos un intercambio de posición, se hace necesaria la realización de una nueva pasada. Lo anterior se hará hasta que no sea necesario intercambiar ningún elemento, lo que determinará si el arreglo quedo ordenado.</a:t>
            </a:r>
          </a:p>
        </p:txBody>
      </p:sp>
      <p:sp>
        <p:nvSpPr>
          <p:cNvPr id="6" name="CuadroTexto 5">
            <a:extLst>
              <a:ext uri="{FF2B5EF4-FFF2-40B4-BE49-F238E27FC236}">
                <a16:creationId xmlns:a16="http://schemas.microsoft.com/office/drawing/2014/main" id="{571F3292-8E04-4F67-A856-D211B04F347B}"/>
              </a:ext>
            </a:extLst>
          </p:cNvPr>
          <p:cNvSpPr txBox="1"/>
          <p:nvPr/>
        </p:nvSpPr>
        <p:spPr>
          <a:xfrm>
            <a:off x="4189228" y="3599121"/>
            <a:ext cx="7311655" cy="646331"/>
          </a:xfrm>
          <a:prstGeom prst="rect">
            <a:avLst/>
          </a:prstGeom>
          <a:noFill/>
        </p:spPr>
        <p:txBody>
          <a:bodyPr wrap="square" rtlCol="0">
            <a:spAutoFit/>
          </a:bodyPr>
          <a:lstStyle/>
          <a:p>
            <a:pPr algn="just"/>
            <a:r>
              <a:rPr lang="es-MX" dirty="0"/>
              <a:t>El peor de los casos, se presentará cuando los elementos del arreglo se encuentren en orden inverso al cual los queremos ordenar. </a:t>
            </a:r>
          </a:p>
        </p:txBody>
      </p:sp>
      <p:sp>
        <p:nvSpPr>
          <p:cNvPr id="7" name="CuadroTexto 6">
            <a:extLst>
              <a:ext uri="{FF2B5EF4-FFF2-40B4-BE49-F238E27FC236}">
                <a16:creationId xmlns:a16="http://schemas.microsoft.com/office/drawing/2014/main" id="{DE3CE997-4D0F-4F80-8B46-5CCAAB76BB8E}"/>
              </a:ext>
            </a:extLst>
          </p:cNvPr>
          <p:cNvSpPr txBox="1"/>
          <p:nvPr/>
        </p:nvSpPr>
        <p:spPr>
          <a:xfrm>
            <a:off x="4189228" y="4440543"/>
            <a:ext cx="7230139" cy="1477328"/>
          </a:xfrm>
          <a:prstGeom prst="rect">
            <a:avLst/>
          </a:prstGeom>
          <a:noFill/>
        </p:spPr>
        <p:txBody>
          <a:bodyPr wrap="square" rtlCol="0">
            <a:spAutoFit/>
          </a:bodyPr>
          <a:lstStyle/>
          <a:p>
            <a:pPr algn="just"/>
            <a:r>
              <a:rPr lang="es-MX" dirty="0"/>
              <a:t>Una vez expresado lo anterior, entendemos que para un arreglo de longitud n, en el peor de los casos, se realizarán n(n-1) iteraciones en el </a:t>
            </a:r>
            <a:r>
              <a:rPr lang="es-MX" dirty="0" err="1"/>
              <a:t>for</a:t>
            </a:r>
            <a:r>
              <a:rPr lang="es-MX" dirty="0"/>
              <a:t>, lo que equivale a decir: n</a:t>
            </a:r>
            <a:r>
              <a:rPr lang="es-MX" baseline="30000" dirty="0"/>
              <a:t>2</a:t>
            </a:r>
            <a:r>
              <a:rPr lang="es-MX" dirty="0"/>
              <a:t>-n iteraciones. Dado que esta función esta acotada superiormente por n</a:t>
            </a:r>
            <a:r>
              <a:rPr lang="es-MX" baseline="30000" dirty="0"/>
              <a:t>2</a:t>
            </a:r>
            <a:r>
              <a:rPr lang="es-MX" dirty="0"/>
              <a:t>, decimos que el ordenamiento por burbuja tiene una complejidad cuadrática.</a:t>
            </a:r>
          </a:p>
        </p:txBody>
      </p:sp>
    </p:spTree>
    <p:extLst>
      <p:ext uri="{BB962C8B-B14F-4D97-AF65-F5344CB8AC3E}">
        <p14:creationId xmlns:p14="http://schemas.microsoft.com/office/powerpoint/2010/main" val="515316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D3FECA9-ED1E-420C-BA5F-5E3A7228A5B4}"/>
              </a:ext>
            </a:extLst>
          </p:cNvPr>
          <p:cNvSpPr txBox="1"/>
          <p:nvPr/>
        </p:nvSpPr>
        <p:spPr>
          <a:xfrm>
            <a:off x="5155018" y="2169041"/>
            <a:ext cx="1881961" cy="523220"/>
          </a:xfrm>
          <a:prstGeom prst="rect">
            <a:avLst/>
          </a:prstGeom>
          <a:noFill/>
        </p:spPr>
        <p:txBody>
          <a:bodyPr wrap="square" rtlCol="0">
            <a:spAutoFit/>
          </a:bodyPr>
          <a:lstStyle/>
          <a:p>
            <a:pPr algn="ctr"/>
            <a:r>
              <a:rPr lang="es-MX" sz="2800" b="1" dirty="0">
                <a:solidFill>
                  <a:schemeClr val="accent5">
                    <a:lumMod val="60000"/>
                    <a:lumOff val="40000"/>
                  </a:schemeClr>
                </a:solidFill>
              </a:rPr>
              <a:t>Conclusión</a:t>
            </a:r>
          </a:p>
        </p:txBody>
      </p:sp>
      <p:sp>
        <p:nvSpPr>
          <p:cNvPr id="5" name="CuadroTexto 4">
            <a:extLst>
              <a:ext uri="{FF2B5EF4-FFF2-40B4-BE49-F238E27FC236}">
                <a16:creationId xmlns:a16="http://schemas.microsoft.com/office/drawing/2014/main" id="{F3D7AD03-28CF-4E03-88AA-B8DEEDC0EB25}"/>
              </a:ext>
            </a:extLst>
          </p:cNvPr>
          <p:cNvSpPr txBox="1"/>
          <p:nvPr/>
        </p:nvSpPr>
        <p:spPr>
          <a:xfrm>
            <a:off x="806302" y="2967335"/>
            <a:ext cx="10579395" cy="923330"/>
          </a:xfrm>
          <a:prstGeom prst="rect">
            <a:avLst/>
          </a:prstGeom>
          <a:noFill/>
        </p:spPr>
        <p:txBody>
          <a:bodyPr wrap="square" rtlCol="0">
            <a:spAutoFit/>
          </a:bodyPr>
          <a:lstStyle/>
          <a:p>
            <a:r>
              <a:rPr lang="es-MX" dirty="0"/>
              <a:t>El análisis de la complejidad algorítmica nos permite predecir el comportamiento que tendrá un algoritmo cuando se enfrente a situaciones adversas. Por esto, es una herramienta de decisión que nos ayuda a optar entre una u otra implementación de algoritmos equivalentes.</a:t>
            </a:r>
          </a:p>
        </p:txBody>
      </p:sp>
    </p:spTree>
    <p:extLst>
      <p:ext uri="{BB962C8B-B14F-4D97-AF65-F5344CB8AC3E}">
        <p14:creationId xmlns:p14="http://schemas.microsoft.com/office/powerpoint/2010/main" val="666497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F73FF905-2C6F-4377-A5FE-96E3C124151C}"/>
              </a:ext>
            </a:extLst>
          </p:cNvPr>
          <p:cNvSpPr txBox="1"/>
          <p:nvPr/>
        </p:nvSpPr>
        <p:spPr>
          <a:xfrm>
            <a:off x="933007" y="612429"/>
            <a:ext cx="4074927" cy="5632311"/>
          </a:xfrm>
          <a:prstGeom prst="rect">
            <a:avLst/>
          </a:prstGeom>
          <a:noFill/>
        </p:spPr>
        <p:txBody>
          <a:bodyPr wrap="square">
            <a:spAutoFit/>
          </a:bodyPr>
          <a:lstStyle/>
          <a:p>
            <a:r>
              <a:rPr lang="es-MX" dirty="0" err="1"/>
              <a:t>int</a:t>
            </a:r>
            <a:r>
              <a:rPr lang="es-MX" dirty="0"/>
              <a:t> </a:t>
            </a:r>
            <a:r>
              <a:rPr lang="es-MX" dirty="0" err="1"/>
              <a:t>main</a:t>
            </a:r>
            <a:r>
              <a:rPr lang="es-MX" dirty="0"/>
              <a:t>(</a:t>
            </a:r>
            <a:r>
              <a:rPr lang="es-MX" dirty="0" err="1"/>
              <a:t>int</a:t>
            </a:r>
            <a:r>
              <a:rPr lang="es-MX" dirty="0"/>
              <a:t> </a:t>
            </a:r>
            <a:r>
              <a:rPr lang="es-MX" dirty="0" err="1"/>
              <a:t>argc</a:t>
            </a:r>
            <a:r>
              <a:rPr lang="es-MX" dirty="0"/>
              <a:t>, </a:t>
            </a:r>
            <a:r>
              <a:rPr lang="es-MX" dirty="0" err="1"/>
              <a:t>char</a:t>
            </a:r>
            <a:r>
              <a:rPr lang="es-MX" dirty="0"/>
              <a:t>** </a:t>
            </a:r>
            <a:r>
              <a:rPr lang="es-MX" dirty="0" err="1"/>
              <a:t>argv</a:t>
            </a:r>
            <a:r>
              <a:rPr lang="es-MX" dirty="0"/>
              <a:t>) </a:t>
            </a:r>
          </a:p>
          <a:p>
            <a:r>
              <a:rPr lang="es-MX" dirty="0"/>
              <a:t>{</a:t>
            </a:r>
          </a:p>
          <a:p>
            <a:r>
              <a:rPr lang="es-MX" dirty="0"/>
              <a:t>    </a:t>
            </a:r>
            <a:r>
              <a:rPr lang="es-MX" dirty="0" err="1"/>
              <a:t>int</a:t>
            </a:r>
            <a:r>
              <a:rPr lang="es-MX" dirty="0"/>
              <a:t> A[10] = {5, 1, 9, 8, 1, 5, 4, 2, 3, 6};</a:t>
            </a:r>
          </a:p>
          <a:p>
            <a:r>
              <a:rPr lang="es-MX" dirty="0"/>
              <a:t>    </a:t>
            </a:r>
            <a:r>
              <a:rPr lang="es-MX" dirty="0" err="1"/>
              <a:t>int</a:t>
            </a:r>
            <a:r>
              <a:rPr lang="es-MX" dirty="0"/>
              <a:t> i, j, actual;</a:t>
            </a:r>
          </a:p>
          <a:p>
            <a:r>
              <a:rPr lang="es-MX" dirty="0"/>
              <a:t>    </a:t>
            </a:r>
          </a:p>
          <a:p>
            <a:r>
              <a:rPr lang="es-MX" dirty="0"/>
              <a:t>    </a:t>
            </a:r>
            <a:r>
              <a:rPr lang="es-MX" dirty="0" err="1"/>
              <a:t>for</a:t>
            </a:r>
            <a:r>
              <a:rPr lang="es-MX" dirty="0"/>
              <a:t>(i=0; i &lt; 10; i++)</a:t>
            </a:r>
          </a:p>
          <a:p>
            <a:r>
              <a:rPr lang="es-MX" dirty="0"/>
              <a:t>    {</a:t>
            </a:r>
          </a:p>
          <a:p>
            <a:r>
              <a:rPr lang="es-MX" dirty="0"/>
              <a:t>        actual = A[i];</a:t>
            </a:r>
          </a:p>
          <a:p>
            <a:r>
              <a:rPr lang="es-MX" dirty="0"/>
              <a:t>        j = i-1;</a:t>
            </a:r>
          </a:p>
          <a:p>
            <a:endParaRPr lang="es-MX" dirty="0"/>
          </a:p>
          <a:p>
            <a:r>
              <a:rPr lang="es-MX" dirty="0"/>
              <a:t>        </a:t>
            </a:r>
            <a:r>
              <a:rPr lang="es-MX" dirty="0" err="1"/>
              <a:t>while</a:t>
            </a:r>
            <a:r>
              <a:rPr lang="es-MX" dirty="0"/>
              <a:t>(j &gt;= 0 &amp;&amp; A[j] &gt; actual)</a:t>
            </a:r>
          </a:p>
          <a:p>
            <a:r>
              <a:rPr lang="es-MX" dirty="0"/>
              <a:t>        {</a:t>
            </a:r>
          </a:p>
          <a:p>
            <a:r>
              <a:rPr lang="es-MX" dirty="0"/>
              <a:t>            A[j+1] = A[j];</a:t>
            </a:r>
          </a:p>
          <a:p>
            <a:r>
              <a:rPr lang="es-MX" dirty="0"/>
              <a:t>            j--;</a:t>
            </a:r>
          </a:p>
          <a:p>
            <a:r>
              <a:rPr lang="es-MX" dirty="0"/>
              <a:t>        }</a:t>
            </a:r>
          </a:p>
          <a:p>
            <a:r>
              <a:rPr lang="es-MX" dirty="0"/>
              <a:t>        A[j+1] = actual;</a:t>
            </a:r>
          </a:p>
          <a:p>
            <a:r>
              <a:rPr lang="es-MX" dirty="0"/>
              <a:t>    }</a:t>
            </a:r>
          </a:p>
          <a:p>
            <a:r>
              <a:rPr lang="es-MX" dirty="0"/>
              <a:t>        </a:t>
            </a:r>
          </a:p>
          <a:p>
            <a:r>
              <a:rPr lang="es-MX" dirty="0"/>
              <a:t>    </a:t>
            </a:r>
            <a:r>
              <a:rPr lang="es-MX" dirty="0" err="1"/>
              <a:t>return</a:t>
            </a:r>
            <a:r>
              <a:rPr lang="es-MX" dirty="0"/>
              <a:t> (EXIT_SUCCESS);</a:t>
            </a:r>
          </a:p>
          <a:p>
            <a:r>
              <a:rPr lang="es-MX" dirty="0"/>
              <a:t>}</a:t>
            </a:r>
          </a:p>
        </p:txBody>
      </p:sp>
      <p:sp>
        <p:nvSpPr>
          <p:cNvPr id="6" name="CuadroTexto 5">
            <a:extLst>
              <a:ext uri="{FF2B5EF4-FFF2-40B4-BE49-F238E27FC236}">
                <a16:creationId xmlns:a16="http://schemas.microsoft.com/office/drawing/2014/main" id="{A37CCBE1-03FF-4C97-8B30-C00C1B20E7D9}"/>
              </a:ext>
            </a:extLst>
          </p:cNvPr>
          <p:cNvSpPr txBox="1"/>
          <p:nvPr/>
        </p:nvSpPr>
        <p:spPr>
          <a:xfrm>
            <a:off x="8250865" y="577447"/>
            <a:ext cx="3125972" cy="954107"/>
          </a:xfrm>
          <a:prstGeom prst="rect">
            <a:avLst/>
          </a:prstGeom>
          <a:noFill/>
        </p:spPr>
        <p:txBody>
          <a:bodyPr wrap="square" rtlCol="0">
            <a:spAutoFit/>
          </a:bodyPr>
          <a:lstStyle/>
          <a:p>
            <a:pPr algn="ctr"/>
            <a:r>
              <a:rPr lang="es-MX" sz="2800" b="1" dirty="0">
                <a:solidFill>
                  <a:schemeClr val="accent6">
                    <a:lumMod val="40000"/>
                    <a:lumOff val="60000"/>
                  </a:schemeClr>
                </a:solidFill>
                <a:latin typeface="+mj-lt"/>
              </a:rPr>
              <a:t>Ordenamiento por Inserción</a:t>
            </a:r>
          </a:p>
        </p:txBody>
      </p:sp>
      <p:grpSp>
        <p:nvGrpSpPr>
          <p:cNvPr id="39" name="Grupo 38">
            <a:extLst>
              <a:ext uri="{FF2B5EF4-FFF2-40B4-BE49-F238E27FC236}">
                <a16:creationId xmlns:a16="http://schemas.microsoft.com/office/drawing/2014/main" id="{143A4ABA-3114-426D-B406-F137BCEB6D88}"/>
              </a:ext>
            </a:extLst>
          </p:cNvPr>
          <p:cNvGrpSpPr/>
          <p:nvPr/>
        </p:nvGrpSpPr>
        <p:grpSpPr>
          <a:xfrm>
            <a:off x="4979580" y="1127051"/>
            <a:ext cx="1733109" cy="461665"/>
            <a:chOff x="4979580" y="1127051"/>
            <a:chExt cx="1733109" cy="461665"/>
          </a:xfrm>
        </p:grpSpPr>
        <p:sp>
          <p:nvSpPr>
            <p:cNvPr id="7" name="CuadroTexto 6">
              <a:extLst>
                <a:ext uri="{FF2B5EF4-FFF2-40B4-BE49-F238E27FC236}">
                  <a16:creationId xmlns:a16="http://schemas.microsoft.com/office/drawing/2014/main" id="{480CEE72-DADD-4E3B-9146-13F03BE040EA}"/>
                </a:ext>
              </a:extLst>
            </p:cNvPr>
            <p:cNvSpPr txBox="1"/>
            <p:nvPr/>
          </p:nvSpPr>
          <p:spPr>
            <a:xfrm>
              <a:off x="5925879" y="1127051"/>
              <a:ext cx="786810" cy="461665"/>
            </a:xfrm>
            <a:prstGeom prst="rect">
              <a:avLst/>
            </a:prstGeom>
            <a:noFill/>
          </p:spPr>
          <p:txBody>
            <a:bodyPr wrap="square" rtlCol="0">
              <a:spAutoFit/>
            </a:bodyPr>
            <a:lstStyle/>
            <a:p>
              <a:r>
                <a:rPr lang="es-MX" sz="2400" dirty="0"/>
                <a:t>1 vez</a:t>
              </a:r>
            </a:p>
          </p:txBody>
        </p:sp>
        <p:cxnSp>
          <p:nvCxnSpPr>
            <p:cNvPr id="9" name="Conector recto de flecha 8">
              <a:extLst>
                <a:ext uri="{FF2B5EF4-FFF2-40B4-BE49-F238E27FC236}">
                  <a16:creationId xmlns:a16="http://schemas.microsoft.com/office/drawing/2014/main" id="{DEB1440C-FFD6-4E54-899E-78A96473EDB8}"/>
                </a:ext>
              </a:extLst>
            </p:cNvPr>
            <p:cNvCxnSpPr>
              <a:cxnSpLocks/>
              <a:stCxn id="7" idx="1"/>
            </p:cNvCxnSpPr>
            <p:nvPr/>
          </p:nvCxnSpPr>
          <p:spPr>
            <a:xfrm flipH="1" flipV="1">
              <a:off x="4979580" y="1357883"/>
              <a:ext cx="946299" cy="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Grupo 39">
            <a:extLst>
              <a:ext uri="{FF2B5EF4-FFF2-40B4-BE49-F238E27FC236}">
                <a16:creationId xmlns:a16="http://schemas.microsoft.com/office/drawing/2014/main" id="{E95B0A11-8A8F-409A-AD59-ACE27BB0AEC7}"/>
              </a:ext>
            </a:extLst>
          </p:cNvPr>
          <p:cNvGrpSpPr/>
          <p:nvPr/>
        </p:nvGrpSpPr>
        <p:grpSpPr>
          <a:xfrm>
            <a:off x="3285460" y="1935888"/>
            <a:ext cx="3753293" cy="461665"/>
            <a:chOff x="3285460" y="1935888"/>
            <a:chExt cx="3753293" cy="461665"/>
          </a:xfrm>
        </p:grpSpPr>
        <p:sp>
          <p:nvSpPr>
            <p:cNvPr id="15" name="CuadroTexto 14">
              <a:extLst>
                <a:ext uri="{FF2B5EF4-FFF2-40B4-BE49-F238E27FC236}">
                  <a16:creationId xmlns:a16="http://schemas.microsoft.com/office/drawing/2014/main" id="{CD774C7F-49E2-47B7-99C5-50B7762F3028}"/>
                </a:ext>
              </a:extLst>
            </p:cNvPr>
            <p:cNvSpPr txBox="1"/>
            <p:nvPr/>
          </p:nvSpPr>
          <p:spPr>
            <a:xfrm>
              <a:off x="5925878" y="1935888"/>
              <a:ext cx="1112875" cy="461665"/>
            </a:xfrm>
            <a:prstGeom prst="rect">
              <a:avLst/>
            </a:prstGeom>
            <a:noFill/>
          </p:spPr>
          <p:txBody>
            <a:bodyPr wrap="square" rtlCol="0">
              <a:spAutoFit/>
            </a:bodyPr>
            <a:lstStyle/>
            <a:p>
              <a:r>
                <a:rPr lang="es-MX" sz="2400" dirty="0"/>
                <a:t>n veces</a:t>
              </a:r>
            </a:p>
          </p:txBody>
        </p:sp>
        <p:cxnSp>
          <p:nvCxnSpPr>
            <p:cNvPr id="16" name="Conector recto de flecha 15">
              <a:extLst>
                <a:ext uri="{FF2B5EF4-FFF2-40B4-BE49-F238E27FC236}">
                  <a16:creationId xmlns:a16="http://schemas.microsoft.com/office/drawing/2014/main" id="{44E80E16-C323-460D-B23A-C1B130CB4890}"/>
                </a:ext>
              </a:extLst>
            </p:cNvPr>
            <p:cNvCxnSpPr>
              <a:cxnSpLocks/>
              <a:stCxn id="15" idx="1"/>
            </p:cNvCxnSpPr>
            <p:nvPr/>
          </p:nvCxnSpPr>
          <p:spPr>
            <a:xfrm flipH="1">
              <a:off x="3285460" y="2166721"/>
              <a:ext cx="2640418"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upo 41">
            <a:extLst>
              <a:ext uri="{FF2B5EF4-FFF2-40B4-BE49-F238E27FC236}">
                <a16:creationId xmlns:a16="http://schemas.microsoft.com/office/drawing/2014/main" id="{C3ED2BDF-D839-4A8B-AD3C-B5FE4B3F9AF3}"/>
              </a:ext>
            </a:extLst>
          </p:cNvPr>
          <p:cNvGrpSpPr/>
          <p:nvPr/>
        </p:nvGrpSpPr>
        <p:grpSpPr>
          <a:xfrm>
            <a:off x="3285460" y="2471362"/>
            <a:ext cx="3753293" cy="461665"/>
            <a:chOff x="3285460" y="2471362"/>
            <a:chExt cx="3753293" cy="461665"/>
          </a:xfrm>
        </p:grpSpPr>
        <p:sp>
          <p:nvSpPr>
            <p:cNvPr id="19" name="CuadroTexto 18">
              <a:extLst>
                <a:ext uri="{FF2B5EF4-FFF2-40B4-BE49-F238E27FC236}">
                  <a16:creationId xmlns:a16="http://schemas.microsoft.com/office/drawing/2014/main" id="{454AB6B8-5D4F-4C6D-966C-1F37276F2D87}"/>
                </a:ext>
              </a:extLst>
            </p:cNvPr>
            <p:cNvSpPr txBox="1"/>
            <p:nvPr/>
          </p:nvSpPr>
          <p:spPr>
            <a:xfrm>
              <a:off x="5925878" y="2471362"/>
              <a:ext cx="1112875" cy="461665"/>
            </a:xfrm>
            <a:prstGeom prst="rect">
              <a:avLst/>
            </a:prstGeom>
            <a:noFill/>
          </p:spPr>
          <p:txBody>
            <a:bodyPr wrap="square" rtlCol="0">
              <a:spAutoFit/>
            </a:bodyPr>
            <a:lstStyle/>
            <a:p>
              <a:r>
                <a:rPr lang="es-MX" sz="2400" dirty="0"/>
                <a:t>n veces</a:t>
              </a:r>
            </a:p>
          </p:txBody>
        </p:sp>
        <p:cxnSp>
          <p:nvCxnSpPr>
            <p:cNvPr id="20" name="Conector recto de flecha 19">
              <a:extLst>
                <a:ext uri="{FF2B5EF4-FFF2-40B4-BE49-F238E27FC236}">
                  <a16:creationId xmlns:a16="http://schemas.microsoft.com/office/drawing/2014/main" id="{DD2728D5-D2CD-497D-B28F-4C1873C1B714}"/>
                </a:ext>
              </a:extLst>
            </p:cNvPr>
            <p:cNvCxnSpPr>
              <a:cxnSpLocks/>
              <a:stCxn id="19" idx="1"/>
            </p:cNvCxnSpPr>
            <p:nvPr/>
          </p:nvCxnSpPr>
          <p:spPr>
            <a:xfrm flipH="1">
              <a:off x="3285460" y="2702195"/>
              <a:ext cx="2640418"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upo 42">
            <a:extLst>
              <a:ext uri="{FF2B5EF4-FFF2-40B4-BE49-F238E27FC236}">
                <a16:creationId xmlns:a16="http://schemas.microsoft.com/office/drawing/2014/main" id="{A9F3F013-3C12-4D2F-A9C9-95F85ADE36A6}"/>
              </a:ext>
            </a:extLst>
          </p:cNvPr>
          <p:cNvGrpSpPr/>
          <p:nvPr/>
        </p:nvGrpSpPr>
        <p:grpSpPr>
          <a:xfrm>
            <a:off x="3285460" y="2773421"/>
            <a:ext cx="3753293" cy="461665"/>
            <a:chOff x="3285460" y="2773421"/>
            <a:chExt cx="3753293" cy="461665"/>
          </a:xfrm>
        </p:grpSpPr>
        <p:sp>
          <p:nvSpPr>
            <p:cNvPr id="21" name="CuadroTexto 20">
              <a:extLst>
                <a:ext uri="{FF2B5EF4-FFF2-40B4-BE49-F238E27FC236}">
                  <a16:creationId xmlns:a16="http://schemas.microsoft.com/office/drawing/2014/main" id="{E29193FA-BE7A-486F-864F-7F8E1D0DAA1D}"/>
                </a:ext>
              </a:extLst>
            </p:cNvPr>
            <p:cNvSpPr txBox="1"/>
            <p:nvPr/>
          </p:nvSpPr>
          <p:spPr>
            <a:xfrm>
              <a:off x="5925878" y="2773421"/>
              <a:ext cx="1112875" cy="461665"/>
            </a:xfrm>
            <a:prstGeom prst="rect">
              <a:avLst/>
            </a:prstGeom>
            <a:noFill/>
          </p:spPr>
          <p:txBody>
            <a:bodyPr wrap="square" rtlCol="0">
              <a:spAutoFit/>
            </a:bodyPr>
            <a:lstStyle/>
            <a:p>
              <a:r>
                <a:rPr lang="es-MX" sz="2400" dirty="0"/>
                <a:t>n veces</a:t>
              </a:r>
            </a:p>
          </p:txBody>
        </p:sp>
        <p:cxnSp>
          <p:nvCxnSpPr>
            <p:cNvPr id="22" name="Conector recto de flecha 21">
              <a:extLst>
                <a:ext uri="{FF2B5EF4-FFF2-40B4-BE49-F238E27FC236}">
                  <a16:creationId xmlns:a16="http://schemas.microsoft.com/office/drawing/2014/main" id="{3CF5EC4A-2573-482D-8E91-4FABC81C8E03}"/>
                </a:ext>
              </a:extLst>
            </p:cNvPr>
            <p:cNvCxnSpPr>
              <a:cxnSpLocks/>
              <a:stCxn id="21" idx="1"/>
            </p:cNvCxnSpPr>
            <p:nvPr/>
          </p:nvCxnSpPr>
          <p:spPr>
            <a:xfrm flipH="1">
              <a:off x="3285460" y="3004254"/>
              <a:ext cx="2640418"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7" name="Grupo 46">
            <a:extLst>
              <a:ext uri="{FF2B5EF4-FFF2-40B4-BE49-F238E27FC236}">
                <a16:creationId xmlns:a16="http://schemas.microsoft.com/office/drawing/2014/main" id="{E0E6E9BA-0234-4533-A31E-2D208A416793}"/>
              </a:ext>
            </a:extLst>
          </p:cNvPr>
          <p:cNvGrpSpPr/>
          <p:nvPr/>
        </p:nvGrpSpPr>
        <p:grpSpPr>
          <a:xfrm>
            <a:off x="3285460" y="4710203"/>
            <a:ext cx="3753293" cy="461665"/>
            <a:chOff x="3285460" y="4710203"/>
            <a:chExt cx="3753293" cy="461665"/>
          </a:xfrm>
        </p:grpSpPr>
        <p:sp>
          <p:nvSpPr>
            <p:cNvPr id="23" name="CuadroTexto 22">
              <a:extLst>
                <a:ext uri="{FF2B5EF4-FFF2-40B4-BE49-F238E27FC236}">
                  <a16:creationId xmlns:a16="http://schemas.microsoft.com/office/drawing/2014/main" id="{BB39781F-DE65-4D9A-AE74-8A285E1AE917}"/>
                </a:ext>
              </a:extLst>
            </p:cNvPr>
            <p:cNvSpPr txBox="1"/>
            <p:nvPr/>
          </p:nvSpPr>
          <p:spPr>
            <a:xfrm>
              <a:off x="5925878" y="4710203"/>
              <a:ext cx="1112875" cy="461665"/>
            </a:xfrm>
            <a:prstGeom prst="rect">
              <a:avLst/>
            </a:prstGeom>
            <a:noFill/>
          </p:spPr>
          <p:txBody>
            <a:bodyPr wrap="square" rtlCol="0">
              <a:spAutoFit/>
            </a:bodyPr>
            <a:lstStyle/>
            <a:p>
              <a:r>
                <a:rPr lang="es-MX" sz="2400" dirty="0"/>
                <a:t>n veces</a:t>
              </a:r>
            </a:p>
          </p:txBody>
        </p:sp>
        <p:cxnSp>
          <p:nvCxnSpPr>
            <p:cNvPr id="24" name="Conector recto de flecha 23">
              <a:extLst>
                <a:ext uri="{FF2B5EF4-FFF2-40B4-BE49-F238E27FC236}">
                  <a16:creationId xmlns:a16="http://schemas.microsoft.com/office/drawing/2014/main" id="{B3C00132-22D6-4DD3-B547-EAF799B03F82}"/>
                </a:ext>
              </a:extLst>
            </p:cNvPr>
            <p:cNvCxnSpPr>
              <a:cxnSpLocks/>
              <a:stCxn id="23" idx="1"/>
            </p:cNvCxnSpPr>
            <p:nvPr/>
          </p:nvCxnSpPr>
          <p:spPr>
            <a:xfrm flipH="1">
              <a:off x="3285460" y="4941036"/>
              <a:ext cx="2640418"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upo 43">
            <a:extLst>
              <a:ext uri="{FF2B5EF4-FFF2-40B4-BE49-F238E27FC236}">
                <a16:creationId xmlns:a16="http://schemas.microsoft.com/office/drawing/2014/main" id="{04EA318F-5DF6-4B3C-9A98-8B1477951B15}"/>
              </a:ext>
            </a:extLst>
          </p:cNvPr>
          <p:cNvGrpSpPr/>
          <p:nvPr/>
        </p:nvGrpSpPr>
        <p:grpSpPr>
          <a:xfrm>
            <a:off x="4398335" y="3306311"/>
            <a:ext cx="3483934" cy="461665"/>
            <a:chOff x="4398335" y="3306311"/>
            <a:chExt cx="3483934" cy="461665"/>
          </a:xfrm>
        </p:grpSpPr>
        <p:sp>
          <p:nvSpPr>
            <p:cNvPr id="25" name="CuadroTexto 24">
              <a:extLst>
                <a:ext uri="{FF2B5EF4-FFF2-40B4-BE49-F238E27FC236}">
                  <a16:creationId xmlns:a16="http://schemas.microsoft.com/office/drawing/2014/main" id="{0E57D9EA-AF71-42C1-8691-E6FAF5407D6A}"/>
                </a:ext>
              </a:extLst>
            </p:cNvPr>
            <p:cNvSpPr txBox="1"/>
            <p:nvPr/>
          </p:nvSpPr>
          <p:spPr>
            <a:xfrm>
              <a:off x="5925878" y="3306311"/>
              <a:ext cx="1956391" cy="461665"/>
            </a:xfrm>
            <a:prstGeom prst="rect">
              <a:avLst/>
            </a:prstGeom>
            <a:noFill/>
          </p:spPr>
          <p:txBody>
            <a:bodyPr wrap="square" rtlCol="0">
              <a:spAutoFit/>
            </a:bodyPr>
            <a:lstStyle/>
            <a:p>
              <a:r>
                <a:rPr lang="es-MX" sz="2400" dirty="0"/>
                <a:t>n*n veces = n</a:t>
              </a:r>
              <a:r>
                <a:rPr lang="es-MX" sz="2400" baseline="30000" dirty="0"/>
                <a:t>2</a:t>
              </a:r>
            </a:p>
          </p:txBody>
        </p:sp>
        <p:cxnSp>
          <p:nvCxnSpPr>
            <p:cNvPr id="26" name="Conector recto de flecha 25">
              <a:extLst>
                <a:ext uri="{FF2B5EF4-FFF2-40B4-BE49-F238E27FC236}">
                  <a16:creationId xmlns:a16="http://schemas.microsoft.com/office/drawing/2014/main" id="{FCA26808-E4A9-4AD4-A5B7-0A619450C119}"/>
                </a:ext>
              </a:extLst>
            </p:cNvPr>
            <p:cNvCxnSpPr>
              <a:cxnSpLocks/>
              <a:stCxn id="25" idx="1"/>
            </p:cNvCxnSpPr>
            <p:nvPr/>
          </p:nvCxnSpPr>
          <p:spPr>
            <a:xfrm flipH="1">
              <a:off x="4398335" y="3537144"/>
              <a:ext cx="1527543"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upo 44">
            <a:extLst>
              <a:ext uri="{FF2B5EF4-FFF2-40B4-BE49-F238E27FC236}">
                <a16:creationId xmlns:a16="http://schemas.microsoft.com/office/drawing/2014/main" id="{6AB2DF27-E88C-4789-A7F4-EFD3C2773DBC}"/>
              </a:ext>
            </a:extLst>
          </p:cNvPr>
          <p:cNvGrpSpPr/>
          <p:nvPr/>
        </p:nvGrpSpPr>
        <p:grpSpPr>
          <a:xfrm>
            <a:off x="3072809" y="3865022"/>
            <a:ext cx="4809460" cy="461665"/>
            <a:chOff x="3072809" y="3865022"/>
            <a:chExt cx="4809460" cy="461665"/>
          </a:xfrm>
        </p:grpSpPr>
        <p:sp>
          <p:nvSpPr>
            <p:cNvPr id="31" name="CuadroTexto 30">
              <a:extLst>
                <a:ext uri="{FF2B5EF4-FFF2-40B4-BE49-F238E27FC236}">
                  <a16:creationId xmlns:a16="http://schemas.microsoft.com/office/drawing/2014/main" id="{A6B230BA-68CA-40F8-9056-1BC04B70BE1A}"/>
                </a:ext>
              </a:extLst>
            </p:cNvPr>
            <p:cNvSpPr txBox="1"/>
            <p:nvPr/>
          </p:nvSpPr>
          <p:spPr>
            <a:xfrm>
              <a:off x="5925878" y="3865022"/>
              <a:ext cx="1956391" cy="461665"/>
            </a:xfrm>
            <a:prstGeom prst="rect">
              <a:avLst/>
            </a:prstGeom>
            <a:noFill/>
          </p:spPr>
          <p:txBody>
            <a:bodyPr wrap="square" rtlCol="0">
              <a:spAutoFit/>
            </a:bodyPr>
            <a:lstStyle/>
            <a:p>
              <a:r>
                <a:rPr lang="es-MX" sz="2400" dirty="0"/>
                <a:t>n*n veces = n</a:t>
              </a:r>
              <a:r>
                <a:rPr lang="es-MX" sz="2400" baseline="30000" dirty="0"/>
                <a:t>2</a:t>
              </a:r>
            </a:p>
          </p:txBody>
        </p:sp>
        <p:cxnSp>
          <p:nvCxnSpPr>
            <p:cNvPr id="32" name="Conector recto de flecha 31">
              <a:extLst>
                <a:ext uri="{FF2B5EF4-FFF2-40B4-BE49-F238E27FC236}">
                  <a16:creationId xmlns:a16="http://schemas.microsoft.com/office/drawing/2014/main" id="{4C8F41AF-B390-4447-AFEC-84EAF0D62F54}"/>
                </a:ext>
              </a:extLst>
            </p:cNvPr>
            <p:cNvCxnSpPr>
              <a:cxnSpLocks/>
              <a:stCxn id="31" idx="1"/>
            </p:cNvCxnSpPr>
            <p:nvPr/>
          </p:nvCxnSpPr>
          <p:spPr>
            <a:xfrm flipH="1" flipV="1">
              <a:off x="3072809" y="4080667"/>
              <a:ext cx="2853069" cy="1518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Grupo 45">
            <a:extLst>
              <a:ext uri="{FF2B5EF4-FFF2-40B4-BE49-F238E27FC236}">
                <a16:creationId xmlns:a16="http://schemas.microsoft.com/office/drawing/2014/main" id="{CAD2288F-AB8B-4314-8E50-E5D6F38CA285}"/>
              </a:ext>
            </a:extLst>
          </p:cNvPr>
          <p:cNvGrpSpPr/>
          <p:nvPr/>
        </p:nvGrpSpPr>
        <p:grpSpPr>
          <a:xfrm>
            <a:off x="2083981" y="4171634"/>
            <a:ext cx="5798288" cy="461665"/>
            <a:chOff x="2083981" y="4171634"/>
            <a:chExt cx="5798288" cy="461665"/>
          </a:xfrm>
        </p:grpSpPr>
        <p:sp>
          <p:nvSpPr>
            <p:cNvPr id="34" name="CuadroTexto 33">
              <a:extLst>
                <a:ext uri="{FF2B5EF4-FFF2-40B4-BE49-F238E27FC236}">
                  <a16:creationId xmlns:a16="http://schemas.microsoft.com/office/drawing/2014/main" id="{C4C32BA7-A9FE-4FFC-9140-09EB5C85D993}"/>
                </a:ext>
              </a:extLst>
            </p:cNvPr>
            <p:cNvSpPr txBox="1"/>
            <p:nvPr/>
          </p:nvSpPr>
          <p:spPr>
            <a:xfrm>
              <a:off x="5925878" y="4171634"/>
              <a:ext cx="1956391" cy="461665"/>
            </a:xfrm>
            <a:prstGeom prst="rect">
              <a:avLst/>
            </a:prstGeom>
            <a:noFill/>
          </p:spPr>
          <p:txBody>
            <a:bodyPr wrap="square" rtlCol="0">
              <a:spAutoFit/>
            </a:bodyPr>
            <a:lstStyle/>
            <a:p>
              <a:r>
                <a:rPr lang="es-MX" sz="2400" dirty="0"/>
                <a:t>n*n veces = n</a:t>
              </a:r>
              <a:r>
                <a:rPr lang="es-MX" sz="2400" baseline="30000" dirty="0"/>
                <a:t>2</a:t>
              </a:r>
            </a:p>
          </p:txBody>
        </p:sp>
        <p:cxnSp>
          <p:nvCxnSpPr>
            <p:cNvPr id="35" name="Conector recto de flecha 34">
              <a:extLst>
                <a:ext uri="{FF2B5EF4-FFF2-40B4-BE49-F238E27FC236}">
                  <a16:creationId xmlns:a16="http://schemas.microsoft.com/office/drawing/2014/main" id="{E0E5C788-5159-49E5-B05F-759D70F196E9}"/>
                </a:ext>
              </a:extLst>
            </p:cNvPr>
            <p:cNvCxnSpPr>
              <a:cxnSpLocks/>
              <a:stCxn id="34" idx="1"/>
            </p:cNvCxnSpPr>
            <p:nvPr/>
          </p:nvCxnSpPr>
          <p:spPr>
            <a:xfrm flipH="1">
              <a:off x="2083981" y="4402467"/>
              <a:ext cx="3841897"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37" name="CuadroTexto 36">
            <a:extLst>
              <a:ext uri="{FF2B5EF4-FFF2-40B4-BE49-F238E27FC236}">
                <a16:creationId xmlns:a16="http://schemas.microsoft.com/office/drawing/2014/main" id="{AFB070DC-FD3F-4E50-988A-17852ED7FAD4}"/>
              </a:ext>
            </a:extLst>
          </p:cNvPr>
          <p:cNvSpPr txBox="1"/>
          <p:nvPr/>
        </p:nvSpPr>
        <p:spPr>
          <a:xfrm>
            <a:off x="8713380" y="2309171"/>
            <a:ext cx="2498652" cy="646331"/>
          </a:xfrm>
          <a:prstGeom prst="rect">
            <a:avLst/>
          </a:prstGeom>
          <a:noFill/>
        </p:spPr>
        <p:txBody>
          <a:bodyPr wrap="square" rtlCol="0">
            <a:spAutoFit/>
          </a:bodyPr>
          <a:lstStyle/>
          <a:p>
            <a:r>
              <a:rPr lang="es-MX" sz="3600" b="1" dirty="0"/>
              <a:t>3n</a:t>
            </a:r>
            <a:r>
              <a:rPr lang="es-MX" sz="3600" b="1" baseline="30000" dirty="0"/>
              <a:t>2</a:t>
            </a:r>
            <a:r>
              <a:rPr lang="es-MX" sz="3600" b="1" dirty="0"/>
              <a:t> + 4n + 1</a:t>
            </a:r>
          </a:p>
        </p:txBody>
      </p:sp>
      <p:sp>
        <p:nvSpPr>
          <p:cNvPr id="38" name="CuadroTexto 37">
            <a:extLst>
              <a:ext uri="{FF2B5EF4-FFF2-40B4-BE49-F238E27FC236}">
                <a16:creationId xmlns:a16="http://schemas.microsoft.com/office/drawing/2014/main" id="{9A790020-9B7C-4C81-ABDE-A395CD6BC688}"/>
              </a:ext>
            </a:extLst>
          </p:cNvPr>
          <p:cNvSpPr txBox="1"/>
          <p:nvPr/>
        </p:nvSpPr>
        <p:spPr>
          <a:xfrm>
            <a:off x="8399721" y="3260144"/>
            <a:ext cx="3125971" cy="1015663"/>
          </a:xfrm>
          <a:prstGeom prst="rect">
            <a:avLst/>
          </a:prstGeom>
          <a:noFill/>
        </p:spPr>
        <p:txBody>
          <a:bodyPr wrap="square" rtlCol="0">
            <a:spAutoFit/>
          </a:bodyPr>
          <a:lstStyle/>
          <a:p>
            <a:pPr algn="just"/>
            <a:r>
              <a:rPr lang="es-MX" sz="2000" dirty="0"/>
              <a:t>Nos quedamos con el termino más significativo por lo que nos queda O(n</a:t>
            </a:r>
            <a:r>
              <a:rPr lang="es-MX" sz="2000" baseline="30000" dirty="0"/>
              <a:t>2</a:t>
            </a:r>
            <a:r>
              <a:rPr lang="es-MX" sz="2000" dirty="0"/>
              <a:t>)</a:t>
            </a:r>
          </a:p>
        </p:txBody>
      </p:sp>
      <p:sp>
        <p:nvSpPr>
          <p:cNvPr id="48" name="CuadroTexto 47">
            <a:extLst>
              <a:ext uri="{FF2B5EF4-FFF2-40B4-BE49-F238E27FC236}">
                <a16:creationId xmlns:a16="http://schemas.microsoft.com/office/drawing/2014/main" id="{68D401DE-4AEA-43BE-B0AF-10AD7E7B45AF}"/>
              </a:ext>
            </a:extLst>
          </p:cNvPr>
          <p:cNvSpPr txBox="1"/>
          <p:nvPr/>
        </p:nvSpPr>
        <p:spPr>
          <a:xfrm>
            <a:off x="8612371" y="4941035"/>
            <a:ext cx="2700670" cy="707886"/>
          </a:xfrm>
          <a:prstGeom prst="rect">
            <a:avLst/>
          </a:prstGeom>
          <a:noFill/>
        </p:spPr>
        <p:txBody>
          <a:bodyPr wrap="square" rtlCol="0">
            <a:spAutoFit/>
          </a:bodyPr>
          <a:lstStyle/>
          <a:p>
            <a:r>
              <a:rPr lang="es-MX" sz="4000" dirty="0">
                <a:solidFill>
                  <a:srgbClr val="C00000"/>
                </a:solidFill>
                <a:latin typeface="Georgia Pro Cond Black" panose="020B0604020202020204" pitchFamily="18" charset="0"/>
              </a:rPr>
              <a:t>Ejercicio</a:t>
            </a:r>
          </a:p>
        </p:txBody>
      </p:sp>
    </p:spTree>
    <p:extLst>
      <p:ext uri="{BB962C8B-B14F-4D97-AF65-F5344CB8AC3E}">
        <p14:creationId xmlns:p14="http://schemas.microsoft.com/office/powerpoint/2010/main" val="228421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1000"/>
                                        <p:tgtEl>
                                          <p:spTgt spid="37"/>
                                        </p:tgtEl>
                                      </p:cBhvr>
                                    </p:animEffect>
                                    <p:anim calcmode="lin" valueType="num">
                                      <p:cBhvr>
                                        <p:cTn id="40" dur="1000" fill="hold"/>
                                        <p:tgtEl>
                                          <p:spTgt spid="37"/>
                                        </p:tgtEl>
                                        <p:attrNameLst>
                                          <p:attrName>ppt_x</p:attrName>
                                        </p:attrNameLst>
                                      </p:cBhvr>
                                      <p:tavLst>
                                        <p:tav tm="0">
                                          <p:val>
                                            <p:strVal val="#ppt_x"/>
                                          </p:val>
                                        </p:tav>
                                        <p:tav tm="100000">
                                          <p:val>
                                            <p:strVal val="#ppt_x"/>
                                          </p:val>
                                        </p:tav>
                                      </p:tavLst>
                                    </p:anim>
                                    <p:anim calcmode="lin" valueType="num">
                                      <p:cBhvr>
                                        <p:cTn id="41"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5" presetClass="entr" presetSubtype="0" fill="hold" grpId="0" nodeType="click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2000"/>
                                        <p:tgtEl>
                                          <p:spTgt spid="38"/>
                                        </p:tgtEl>
                                      </p:cBhvr>
                                    </p:animEffect>
                                    <p:anim calcmode="lin" valueType="num">
                                      <p:cBhvr>
                                        <p:cTn id="47" dur="2000" fill="hold"/>
                                        <p:tgtEl>
                                          <p:spTgt spid="38"/>
                                        </p:tgtEl>
                                        <p:attrNameLst>
                                          <p:attrName>ppt_w</p:attrName>
                                        </p:attrNameLst>
                                      </p:cBhvr>
                                      <p:tavLst>
                                        <p:tav tm="0" fmla="#ppt_w*sin(2.5*pi*$)">
                                          <p:val>
                                            <p:fltVal val="0"/>
                                          </p:val>
                                        </p:tav>
                                        <p:tav tm="100000">
                                          <p:val>
                                            <p:fltVal val="1"/>
                                          </p:val>
                                        </p:tav>
                                      </p:tavLst>
                                    </p:anim>
                                    <p:anim calcmode="lin" valueType="num">
                                      <p:cBhvr>
                                        <p:cTn id="48" dur="2000" fill="hold"/>
                                        <p:tgtEl>
                                          <p:spTgt spid="3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D95A0390-9C67-49AA-9048-89A5D157B2BF}"/>
              </a:ext>
            </a:extLst>
          </p:cNvPr>
          <p:cNvGrpSpPr/>
          <p:nvPr/>
        </p:nvGrpSpPr>
        <p:grpSpPr>
          <a:xfrm>
            <a:off x="967563" y="2261386"/>
            <a:ext cx="10256874" cy="2335228"/>
            <a:chOff x="967563" y="1786269"/>
            <a:chExt cx="10256874" cy="2335228"/>
          </a:xfrm>
        </p:grpSpPr>
        <p:sp>
          <p:nvSpPr>
            <p:cNvPr id="4" name="CuadroTexto 3">
              <a:extLst>
                <a:ext uri="{FF2B5EF4-FFF2-40B4-BE49-F238E27FC236}">
                  <a16:creationId xmlns:a16="http://schemas.microsoft.com/office/drawing/2014/main" id="{53115B5A-007D-4797-A70F-B1C11ADD8B82}"/>
                </a:ext>
              </a:extLst>
            </p:cNvPr>
            <p:cNvSpPr txBox="1"/>
            <p:nvPr/>
          </p:nvSpPr>
          <p:spPr>
            <a:xfrm>
              <a:off x="967563" y="2736502"/>
              <a:ext cx="10256874" cy="1384995"/>
            </a:xfrm>
            <a:prstGeom prst="rect">
              <a:avLst/>
            </a:prstGeom>
            <a:noFill/>
          </p:spPr>
          <p:txBody>
            <a:bodyPr wrap="square" rtlCol="0">
              <a:spAutoFit/>
            </a:bodyPr>
            <a:lstStyle/>
            <a:p>
              <a:pPr algn="just"/>
              <a:r>
                <a:rPr lang="es-ES" sz="2800" dirty="0"/>
                <a:t>Es un conjunto finito de acciones ordenadas lógicamente que dan solución a  un problema. Si dos algoritmos diferentes resuelven el mismo problema entonces son algoritmos equivalentes.</a:t>
              </a:r>
              <a:endParaRPr lang="es-MX" sz="2800" dirty="0"/>
            </a:p>
          </p:txBody>
        </p:sp>
        <p:sp>
          <p:nvSpPr>
            <p:cNvPr id="5" name="CuadroTexto 4">
              <a:extLst>
                <a:ext uri="{FF2B5EF4-FFF2-40B4-BE49-F238E27FC236}">
                  <a16:creationId xmlns:a16="http://schemas.microsoft.com/office/drawing/2014/main" id="{B35FB957-0391-434D-8FD4-E09BC3232F01}"/>
                </a:ext>
              </a:extLst>
            </p:cNvPr>
            <p:cNvSpPr txBox="1"/>
            <p:nvPr/>
          </p:nvSpPr>
          <p:spPr>
            <a:xfrm>
              <a:off x="4649972" y="1786269"/>
              <a:ext cx="2892056" cy="769441"/>
            </a:xfrm>
            <a:prstGeom prst="rect">
              <a:avLst/>
            </a:prstGeom>
            <a:noFill/>
          </p:spPr>
          <p:txBody>
            <a:bodyPr wrap="square" rtlCol="0">
              <a:spAutoFit/>
            </a:bodyPr>
            <a:lstStyle/>
            <a:p>
              <a:r>
                <a:rPr lang="es-ES" sz="4400" dirty="0">
                  <a:solidFill>
                    <a:schemeClr val="accent1">
                      <a:lumMod val="60000"/>
                      <a:lumOff val="40000"/>
                    </a:schemeClr>
                  </a:solidFill>
                  <a:latin typeface="Baguet Script" panose="020B0604020202020204" pitchFamily="2" charset="0"/>
                </a:rPr>
                <a:t>Algoritmos</a:t>
              </a:r>
              <a:endParaRPr lang="es-MX" sz="4400" dirty="0">
                <a:solidFill>
                  <a:schemeClr val="accent1">
                    <a:lumMod val="60000"/>
                    <a:lumOff val="40000"/>
                  </a:schemeClr>
                </a:solidFill>
                <a:latin typeface="Baguet Script" panose="020B0604020202020204" pitchFamily="2" charset="0"/>
              </a:endParaRPr>
            </a:p>
          </p:txBody>
        </p:sp>
      </p:grpSp>
    </p:spTree>
    <p:extLst>
      <p:ext uri="{BB962C8B-B14F-4D97-AF65-F5344CB8AC3E}">
        <p14:creationId xmlns:p14="http://schemas.microsoft.com/office/powerpoint/2010/main" val="1858360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291E453-F758-429B-AE5F-68F2FE4B4DDB}"/>
              </a:ext>
            </a:extLst>
          </p:cNvPr>
          <p:cNvSpPr txBox="1"/>
          <p:nvPr/>
        </p:nvSpPr>
        <p:spPr>
          <a:xfrm>
            <a:off x="550234" y="751344"/>
            <a:ext cx="5191346" cy="5909310"/>
          </a:xfrm>
          <a:prstGeom prst="rect">
            <a:avLst/>
          </a:prstGeom>
          <a:noFill/>
        </p:spPr>
        <p:txBody>
          <a:bodyPr wrap="square">
            <a:spAutoFit/>
          </a:bodyPr>
          <a:lstStyle/>
          <a:p>
            <a:r>
              <a:rPr lang="es-MX" dirty="0" err="1"/>
              <a:t>int</a:t>
            </a:r>
            <a:r>
              <a:rPr lang="es-MX" dirty="0"/>
              <a:t> </a:t>
            </a:r>
            <a:r>
              <a:rPr lang="es-MX" dirty="0" err="1"/>
              <a:t>main</a:t>
            </a:r>
            <a:r>
              <a:rPr lang="es-MX" dirty="0"/>
              <a:t>(</a:t>
            </a:r>
            <a:r>
              <a:rPr lang="es-MX" dirty="0" err="1"/>
              <a:t>int</a:t>
            </a:r>
            <a:r>
              <a:rPr lang="es-MX" dirty="0"/>
              <a:t> </a:t>
            </a:r>
            <a:r>
              <a:rPr lang="es-MX" dirty="0" err="1"/>
              <a:t>argc</a:t>
            </a:r>
            <a:r>
              <a:rPr lang="es-MX" dirty="0"/>
              <a:t>, </a:t>
            </a:r>
            <a:r>
              <a:rPr lang="es-MX" dirty="0" err="1"/>
              <a:t>char</a:t>
            </a:r>
            <a:r>
              <a:rPr lang="es-MX" dirty="0"/>
              <a:t>** </a:t>
            </a:r>
            <a:r>
              <a:rPr lang="es-MX" dirty="0" err="1"/>
              <a:t>argv</a:t>
            </a:r>
            <a:r>
              <a:rPr lang="es-MX" dirty="0"/>
              <a:t>) </a:t>
            </a:r>
          </a:p>
          <a:p>
            <a:r>
              <a:rPr lang="es-MX" dirty="0"/>
              <a:t>{</a:t>
            </a:r>
          </a:p>
          <a:p>
            <a:r>
              <a:rPr lang="es-MX" dirty="0"/>
              <a:t>    </a:t>
            </a:r>
            <a:r>
              <a:rPr lang="es-MX" dirty="0" err="1"/>
              <a:t>int</a:t>
            </a:r>
            <a:r>
              <a:rPr lang="es-MX" dirty="0"/>
              <a:t> A[20] = {10,20,30,40,50,60,70,80,90,110,115,125,135,145,150,165,170,185,195,200};</a:t>
            </a:r>
          </a:p>
          <a:p>
            <a:r>
              <a:rPr lang="es-MX" dirty="0"/>
              <a:t>    </a:t>
            </a:r>
            <a:r>
              <a:rPr lang="es-MX" dirty="0" err="1"/>
              <a:t>int</a:t>
            </a:r>
            <a:r>
              <a:rPr lang="es-MX" dirty="0"/>
              <a:t> </a:t>
            </a:r>
            <a:r>
              <a:rPr lang="es-MX" dirty="0" err="1"/>
              <a:t>limInf</a:t>
            </a:r>
            <a:r>
              <a:rPr lang="es-MX" dirty="0"/>
              <a:t>, </a:t>
            </a:r>
            <a:r>
              <a:rPr lang="es-MX" dirty="0" err="1"/>
              <a:t>limSup</a:t>
            </a:r>
            <a:r>
              <a:rPr lang="es-MX" dirty="0"/>
              <a:t>, mitad, </a:t>
            </a:r>
            <a:r>
              <a:rPr lang="es-MX" dirty="0" err="1"/>
              <a:t>numBus</a:t>
            </a:r>
            <a:r>
              <a:rPr lang="es-MX" dirty="0"/>
              <a:t>;</a:t>
            </a:r>
          </a:p>
          <a:p>
            <a:r>
              <a:rPr lang="es-MX" dirty="0"/>
              <a:t>    short </a:t>
            </a:r>
            <a:r>
              <a:rPr lang="es-MX" dirty="0" err="1"/>
              <a:t>enc</a:t>
            </a:r>
            <a:r>
              <a:rPr lang="es-MX" dirty="0"/>
              <a:t> = 0;</a:t>
            </a:r>
          </a:p>
          <a:p>
            <a:r>
              <a:rPr lang="es-MX" dirty="0"/>
              <a:t>    </a:t>
            </a:r>
          </a:p>
          <a:p>
            <a:r>
              <a:rPr lang="es-MX" dirty="0"/>
              <a:t>    </a:t>
            </a:r>
            <a:r>
              <a:rPr lang="es-MX" dirty="0" err="1"/>
              <a:t>numBus</a:t>
            </a:r>
            <a:r>
              <a:rPr lang="es-MX" dirty="0"/>
              <a:t> = 125;</a:t>
            </a:r>
          </a:p>
          <a:p>
            <a:r>
              <a:rPr lang="es-MX" dirty="0"/>
              <a:t>    </a:t>
            </a:r>
            <a:r>
              <a:rPr lang="es-MX" dirty="0" err="1"/>
              <a:t>limInf</a:t>
            </a:r>
            <a:r>
              <a:rPr lang="es-MX" dirty="0"/>
              <a:t> = 0;</a:t>
            </a:r>
          </a:p>
          <a:p>
            <a:r>
              <a:rPr lang="es-MX" dirty="0"/>
              <a:t>    </a:t>
            </a:r>
            <a:r>
              <a:rPr lang="es-MX" dirty="0" err="1"/>
              <a:t>limSup</a:t>
            </a:r>
            <a:r>
              <a:rPr lang="es-MX" dirty="0"/>
              <a:t> = 19;</a:t>
            </a:r>
          </a:p>
          <a:p>
            <a:r>
              <a:rPr lang="es-MX" dirty="0"/>
              <a:t>    </a:t>
            </a:r>
          </a:p>
          <a:p>
            <a:r>
              <a:rPr lang="es-MX" dirty="0"/>
              <a:t>    </a:t>
            </a:r>
            <a:r>
              <a:rPr lang="es-MX" dirty="0" err="1"/>
              <a:t>while</a:t>
            </a:r>
            <a:r>
              <a:rPr lang="es-MX" dirty="0"/>
              <a:t>(</a:t>
            </a:r>
            <a:r>
              <a:rPr lang="es-MX" dirty="0" err="1"/>
              <a:t>limInf</a:t>
            </a:r>
            <a:r>
              <a:rPr lang="es-MX" dirty="0"/>
              <a:t> &lt;= </a:t>
            </a:r>
            <a:r>
              <a:rPr lang="es-MX" dirty="0" err="1"/>
              <a:t>limSup</a:t>
            </a:r>
            <a:r>
              <a:rPr lang="es-MX" dirty="0"/>
              <a:t>)</a:t>
            </a:r>
          </a:p>
          <a:p>
            <a:r>
              <a:rPr lang="es-MX" dirty="0"/>
              <a:t>    {</a:t>
            </a:r>
          </a:p>
          <a:p>
            <a:r>
              <a:rPr lang="es-MX" dirty="0"/>
              <a:t>        mitad = (</a:t>
            </a:r>
            <a:r>
              <a:rPr lang="es-MX" dirty="0" err="1"/>
              <a:t>limInf</a:t>
            </a:r>
            <a:r>
              <a:rPr lang="es-MX" dirty="0"/>
              <a:t> + </a:t>
            </a:r>
            <a:r>
              <a:rPr lang="es-MX" dirty="0" err="1"/>
              <a:t>limSup</a:t>
            </a:r>
            <a:r>
              <a:rPr lang="es-MX" dirty="0"/>
              <a:t>)/2;</a:t>
            </a:r>
          </a:p>
          <a:p>
            <a:r>
              <a:rPr lang="es-MX" dirty="0"/>
              <a:t>        </a:t>
            </a:r>
            <a:r>
              <a:rPr lang="es-MX" dirty="0" err="1"/>
              <a:t>if</a:t>
            </a:r>
            <a:r>
              <a:rPr lang="es-MX" dirty="0"/>
              <a:t>(A[mitad] == </a:t>
            </a:r>
            <a:r>
              <a:rPr lang="es-MX" dirty="0" err="1"/>
              <a:t>numBus</a:t>
            </a:r>
            <a:r>
              <a:rPr lang="es-MX" dirty="0"/>
              <a:t>)</a:t>
            </a:r>
          </a:p>
          <a:p>
            <a:r>
              <a:rPr lang="es-MX" dirty="0"/>
              <a:t>        {</a:t>
            </a:r>
          </a:p>
          <a:p>
            <a:r>
              <a:rPr lang="es-MX" dirty="0"/>
              <a:t>            </a:t>
            </a:r>
            <a:r>
              <a:rPr lang="es-MX" dirty="0" err="1"/>
              <a:t>enc</a:t>
            </a:r>
            <a:r>
              <a:rPr lang="es-MX" dirty="0"/>
              <a:t> = 1;</a:t>
            </a:r>
          </a:p>
          <a:p>
            <a:r>
              <a:rPr lang="es-MX" dirty="0"/>
              <a:t>            break;</a:t>
            </a:r>
          </a:p>
          <a:p>
            <a:r>
              <a:rPr lang="es-MX" dirty="0"/>
              <a:t>        }</a:t>
            </a:r>
          </a:p>
          <a:p>
            <a:r>
              <a:rPr lang="es-MX" dirty="0"/>
              <a:t>       </a:t>
            </a:r>
            <a:r>
              <a:rPr lang="es-MX" dirty="0" err="1"/>
              <a:t>else</a:t>
            </a:r>
            <a:r>
              <a:rPr lang="es-MX" dirty="0"/>
              <a:t>      </a:t>
            </a:r>
          </a:p>
        </p:txBody>
      </p:sp>
      <p:sp>
        <p:nvSpPr>
          <p:cNvPr id="7" name="CuadroTexto 6">
            <a:extLst>
              <a:ext uri="{FF2B5EF4-FFF2-40B4-BE49-F238E27FC236}">
                <a16:creationId xmlns:a16="http://schemas.microsoft.com/office/drawing/2014/main" id="{93028ED6-EFF0-4889-847E-A1C379BFDA00}"/>
              </a:ext>
            </a:extLst>
          </p:cNvPr>
          <p:cNvSpPr txBox="1"/>
          <p:nvPr/>
        </p:nvSpPr>
        <p:spPr>
          <a:xfrm>
            <a:off x="6450421" y="197346"/>
            <a:ext cx="5075272" cy="6463308"/>
          </a:xfrm>
          <a:prstGeom prst="rect">
            <a:avLst/>
          </a:prstGeom>
          <a:noFill/>
        </p:spPr>
        <p:txBody>
          <a:bodyPr wrap="square">
            <a:spAutoFit/>
          </a:bodyPr>
          <a:lstStyle/>
          <a:p>
            <a:r>
              <a:rPr lang="es-MX" dirty="0"/>
              <a:t>        {</a:t>
            </a:r>
          </a:p>
          <a:p>
            <a:r>
              <a:rPr lang="es-MX" dirty="0"/>
              <a:t>            </a:t>
            </a:r>
            <a:r>
              <a:rPr lang="es-MX" dirty="0" err="1"/>
              <a:t>if</a:t>
            </a:r>
            <a:r>
              <a:rPr lang="es-MX" dirty="0"/>
              <a:t>(A[mitad] &gt; </a:t>
            </a:r>
            <a:r>
              <a:rPr lang="es-MX" dirty="0" err="1"/>
              <a:t>numBus</a:t>
            </a:r>
            <a:r>
              <a:rPr lang="es-MX" dirty="0"/>
              <a:t>)</a:t>
            </a:r>
          </a:p>
          <a:p>
            <a:r>
              <a:rPr lang="es-MX" dirty="0"/>
              <a:t>            {</a:t>
            </a:r>
          </a:p>
          <a:p>
            <a:r>
              <a:rPr lang="es-MX" dirty="0"/>
              <a:t>                </a:t>
            </a:r>
            <a:r>
              <a:rPr lang="es-MX" dirty="0" err="1"/>
              <a:t>limSup</a:t>
            </a:r>
            <a:r>
              <a:rPr lang="es-MX" dirty="0"/>
              <a:t> = mitad;</a:t>
            </a:r>
          </a:p>
          <a:p>
            <a:r>
              <a:rPr lang="es-MX" dirty="0"/>
              <a:t>                mitad = (</a:t>
            </a:r>
            <a:r>
              <a:rPr lang="es-MX" dirty="0" err="1"/>
              <a:t>limInf</a:t>
            </a:r>
            <a:r>
              <a:rPr lang="es-MX" dirty="0"/>
              <a:t> + </a:t>
            </a:r>
            <a:r>
              <a:rPr lang="es-MX" dirty="0" err="1"/>
              <a:t>limSup</a:t>
            </a:r>
            <a:r>
              <a:rPr lang="es-MX" dirty="0"/>
              <a:t>)/2;</a:t>
            </a:r>
          </a:p>
          <a:p>
            <a:r>
              <a:rPr lang="es-MX" dirty="0"/>
              <a:t>            }</a:t>
            </a:r>
          </a:p>
          <a:p>
            <a:r>
              <a:rPr lang="es-MX" dirty="0"/>
              <a:t>            </a:t>
            </a:r>
            <a:r>
              <a:rPr lang="es-MX" dirty="0" err="1"/>
              <a:t>else</a:t>
            </a:r>
            <a:endParaRPr lang="es-MX" dirty="0"/>
          </a:p>
          <a:p>
            <a:r>
              <a:rPr lang="es-MX" dirty="0"/>
              <a:t>            {</a:t>
            </a:r>
          </a:p>
          <a:p>
            <a:r>
              <a:rPr lang="es-MX" dirty="0"/>
              <a:t>                </a:t>
            </a:r>
            <a:r>
              <a:rPr lang="es-MX" dirty="0" err="1"/>
              <a:t>limInf</a:t>
            </a:r>
            <a:r>
              <a:rPr lang="es-MX" dirty="0"/>
              <a:t> = mitad;</a:t>
            </a:r>
          </a:p>
          <a:p>
            <a:r>
              <a:rPr lang="es-MX" dirty="0"/>
              <a:t>                mitad = (</a:t>
            </a:r>
            <a:r>
              <a:rPr lang="es-MX" dirty="0" err="1"/>
              <a:t>limInf</a:t>
            </a:r>
            <a:r>
              <a:rPr lang="es-MX" dirty="0"/>
              <a:t> + </a:t>
            </a:r>
            <a:r>
              <a:rPr lang="es-MX" dirty="0" err="1"/>
              <a:t>limSup</a:t>
            </a:r>
            <a:r>
              <a:rPr lang="es-MX" dirty="0"/>
              <a:t>)/2;</a:t>
            </a:r>
          </a:p>
          <a:p>
            <a:r>
              <a:rPr lang="es-MX" dirty="0"/>
              <a:t>            }</a:t>
            </a:r>
          </a:p>
          <a:p>
            <a:r>
              <a:rPr lang="es-MX" dirty="0"/>
              <a:t>        }</a:t>
            </a:r>
          </a:p>
          <a:p>
            <a:r>
              <a:rPr lang="es-MX" dirty="0"/>
              <a:t>    }</a:t>
            </a:r>
          </a:p>
          <a:p>
            <a:r>
              <a:rPr lang="es-MX" dirty="0"/>
              <a:t>    </a:t>
            </a:r>
          </a:p>
          <a:p>
            <a:r>
              <a:rPr lang="es-MX" dirty="0"/>
              <a:t>    </a:t>
            </a:r>
            <a:r>
              <a:rPr lang="es-MX" dirty="0" err="1"/>
              <a:t>if</a:t>
            </a:r>
            <a:r>
              <a:rPr lang="es-MX" dirty="0"/>
              <a:t>(</a:t>
            </a:r>
            <a:r>
              <a:rPr lang="es-MX" dirty="0" err="1"/>
              <a:t>enc</a:t>
            </a:r>
            <a:r>
              <a:rPr lang="es-MX" dirty="0"/>
              <a:t> == 0)</a:t>
            </a:r>
          </a:p>
          <a:p>
            <a:r>
              <a:rPr lang="es-MX" dirty="0"/>
              <a:t>        printf("\</a:t>
            </a:r>
            <a:r>
              <a:rPr lang="es-MX" dirty="0" err="1"/>
              <a:t>nEl</a:t>
            </a:r>
            <a:r>
              <a:rPr lang="es-MX" dirty="0"/>
              <a:t> numero buscado no fue encontrado");</a:t>
            </a:r>
          </a:p>
          <a:p>
            <a:r>
              <a:rPr lang="es-MX" dirty="0"/>
              <a:t>    </a:t>
            </a:r>
            <a:r>
              <a:rPr lang="es-MX" dirty="0" err="1"/>
              <a:t>else</a:t>
            </a:r>
            <a:endParaRPr lang="es-MX" dirty="0"/>
          </a:p>
          <a:p>
            <a:r>
              <a:rPr lang="es-MX" dirty="0"/>
              <a:t>        printf("\</a:t>
            </a:r>
            <a:r>
              <a:rPr lang="es-MX" dirty="0" err="1"/>
              <a:t>nEl</a:t>
            </a:r>
            <a:r>
              <a:rPr lang="es-MX" dirty="0"/>
              <a:t> numero </a:t>
            </a:r>
            <a:r>
              <a:rPr lang="es-MX" dirty="0" err="1"/>
              <a:t>buscafo</a:t>
            </a:r>
            <a:r>
              <a:rPr lang="es-MX" dirty="0"/>
              <a:t> fue encontrado en la </a:t>
            </a:r>
            <a:r>
              <a:rPr lang="es-MX" dirty="0" err="1"/>
              <a:t>posicion</a:t>
            </a:r>
            <a:r>
              <a:rPr lang="es-MX" dirty="0"/>
              <a:t>: %d", mitad);</a:t>
            </a:r>
          </a:p>
          <a:p>
            <a:r>
              <a:rPr lang="es-MX" dirty="0"/>
              <a:t>    </a:t>
            </a:r>
          </a:p>
          <a:p>
            <a:r>
              <a:rPr lang="es-MX" dirty="0"/>
              <a:t>    </a:t>
            </a:r>
            <a:r>
              <a:rPr lang="es-MX" dirty="0" err="1"/>
              <a:t>return</a:t>
            </a:r>
            <a:r>
              <a:rPr lang="es-MX" dirty="0"/>
              <a:t> (EXIT_SUCCESS);</a:t>
            </a:r>
          </a:p>
          <a:p>
            <a:r>
              <a:rPr lang="es-MX" dirty="0"/>
              <a:t>}</a:t>
            </a:r>
          </a:p>
        </p:txBody>
      </p:sp>
      <p:cxnSp>
        <p:nvCxnSpPr>
          <p:cNvPr id="9" name="Conector recto 8">
            <a:extLst>
              <a:ext uri="{FF2B5EF4-FFF2-40B4-BE49-F238E27FC236}">
                <a16:creationId xmlns:a16="http://schemas.microsoft.com/office/drawing/2014/main" id="{D681864F-8A74-4388-BC08-217FEF11DDBA}"/>
              </a:ext>
            </a:extLst>
          </p:cNvPr>
          <p:cNvCxnSpPr/>
          <p:nvPr/>
        </p:nvCxnSpPr>
        <p:spPr>
          <a:xfrm>
            <a:off x="6096000" y="197346"/>
            <a:ext cx="0" cy="646330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EEA58FD7-9E03-48C7-AE73-F1E7B13CEEE4}"/>
              </a:ext>
            </a:extLst>
          </p:cNvPr>
          <p:cNvSpPr txBox="1"/>
          <p:nvPr/>
        </p:nvSpPr>
        <p:spPr>
          <a:xfrm>
            <a:off x="1594884" y="122918"/>
            <a:ext cx="2445489" cy="461665"/>
          </a:xfrm>
          <a:prstGeom prst="rect">
            <a:avLst/>
          </a:prstGeom>
          <a:noFill/>
        </p:spPr>
        <p:txBody>
          <a:bodyPr wrap="square" rtlCol="0">
            <a:spAutoFit/>
          </a:bodyPr>
          <a:lstStyle/>
          <a:p>
            <a:r>
              <a:rPr lang="es-MX" sz="2400" b="1" dirty="0">
                <a:solidFill>
                  <a:schemeClr val="accent5">
                    <a:lumMod val="40000"/>
                    <a:lumOff val="60000"/>
                  </a:schemeClr>
                </a:solidFill>
              </a:rPr>
              <a:t>Búsqueda Binaria</a:t>
            </a:r>
          </a:p>
        </p:txBody>
      </p:sp>
      <p:sp>
        <p:nvSpPr>
          <p:cNvPr id="11" name="CuadroTexto 10">
            <a:extLst>
              <a:ext uri="{FF2B5EF4-FFF2-40B4-BE49-F238E27FC236}">
                <a16:creationId xmlns:a16="http://schemas.microsoft.com/office/drawing/2014/main" id="{5A202676-9528-47B1-920C-B3969C95231D}"/>
              </a:ext>
            </a:extLst>
          </p:cNvPr>
          <p:cNvSpPr txBox="1"/>
          <p:nvPr/>
        </p:nvSpPr>
        <p:spPr>
          <a:xfrm rot="16200000">
            <a:off x="10377375" y="3075057"/>
            <a:ext cx="2700670" cy="707886"/>
          </a:xfrm>
          <a:prstGeom prst="rect">
            <a:avLst/>
          </a:prstGeom>
          <a:noFill/>
        </p:spPr>
        <p:txBody>
          <a:bodyPr wrap="square" rtlCol="0">
            <a:spAutoFit/>
          </a:bodyPr>
          <a:lstStyle/>
          <a:p>
            <a:r>
              <a:rPr lang="es-MX" sz="4000" dirty="0">
                <a:solidFill>
                  <a:srgbClr val="C00000"/>
                </a:solidFill>
                <a:latin typeface="Georgia Pro Cond Black" panose="020B0604020202020204" pitchFamily="18" charset="0"/>
              </a:rPr>
              <a:t>Ejercicio</a:t>
            </a:r>
          </a:p>
        </p:txBody>
      </p:sp>
    </p:spTree>
    <p:extLst>
      <p:ext uri="{BB962C8B-B14F-4D97-AF65-F5344CB8AC3E}">
        <p14:creationId xmlns:p14="http://schemas.microsoft.com/office/powerpoint/2010/main" val="3950987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29680D6-E447-4EFF-A455-0B687316A0FE}"/>
              </a:ext>
            </a:extLst>
          </p:cNvPr>
          <p:cNvSpPr txBox="1"/>
          <p:nvPr/>
        </p:nvSpPr>
        <p:spPr>
          <a:xfrm>
            <a:off x="510362" y="531628"/>
            <a:ext cx="5585637" cy="707886"/>
          </a:xfrm>
          <a:prstGeom prst="rect">
            <a:avLst/>
          </a:prstGeom>
          <a:noFill/>
        </p:spPr>
        <p:txBody>
          <a:bodyPr wrap="square" rtlCol="0">
            <a:spAutoFit/>
          </a:bodyPr>
          <a:lstStyle/>
          <a:p>
            <a:r>
              <a:rPr lang="es-MX" sz="4000" b="1" dirty="0">
                <a:solidFill>
                  <a:schemeClr val="accent1">
                    <a:lumMod val="60000"/>
                    <a:lumOff val="40000"/>
                  </a:schemeClr>
                </a:solidFill>
              </a:rPr>
              <a:t>Teoría de la Complejidad</a:t>
            </a:r>
          </a:p>
        </p:txBody>
      </p:sp>
      <p:sp>
        <p:nvSpPr>
          <p:cNvPr id="5" name="CuadroTexto 4">
            <a:extLst>
              <a:ext uri="{FF2B5EF4-FFF2-40B4-BE49-F238E27FC236}">
                <a16:creationId xmlns:a16="http://schemas.microsoft.com/office/drawing/2014/main" id="{74761682-EF1C-431C-8245-D92C315D5E3F}"/>
              </a:ext>
            </a:extLst>
          </p:cNvPr>
          <p:cNvSpPr txBox="1"/>
          <p:nvPr/>
        </p:nvSpPr>
        <p:spPr>
          <a:xfrm>
            <a:off x="637953" y="1658679"/>
            <a:ext cx="10792047" cy="2246769"/>
          </a:xfrm>
          <a:prstGeom prst="rect">
            <a:avLst/>
          </a:prstGeom>
          <a:noFill/>
        </p:spPr>
        <p:txBody>
          <a:bodyPr wrap="square" rtlCol="0">
            <a:spAutoFit/>
          </a:bodyPr>
          <a:lstStyle/>
          <a:p>
            <a:r>
              <a:rPr lang="es-MX" sz="2000" dirty="0"/>
              <a:t>La complejidad expresa la cantidad de recursos necesarios para resolver un problema, como son tiempo y espacio. </a:t>
            </a:r>
          </a:p>
          <a:p>
            <a:endParaRPr lang="es-MX" sz="2000" dirty="0"/>
          </a:p>
          <a:p>
            <a:pPr marL="457200" indent="-457200">
              <a:buFont typeface="+mj-lt"/>
              <a:buAutoNum type="arabicPeriod"/>
            </a:pPr>
            <a:r>
              <a:rPr lang="es-MX" sz="2000" dirty="0"/>
              <a:t>El </a:t>
            </a:r>
            <a:r>
              <a:rPr lang="es-MX" sz="2000" b="1" dirty="0"/>
              <a:t>tiempo</a:t>
            </a:r>
            <a:r>
              <a:rPr lang="es-MX" sz="2000" dirty="0"/>
              <a:t>, es el número de pasos de ejecución de un algoritmo para resolver un problema.</a:t>
            </a:r>
          </a:p>
          <a:p>
            <a:pPr marL="457200" indent="-457200">
              <a:buFont typeface="+mj-lt"/>
              <a:buAutoNum type="arabicPeriod"/>
            </a:pPr>
            <a:r>
              <a:rPr lang="es-MX" sz="2000" dirty="0"/>
              <a:t>El </a:t>
            </a:r>
            <a:r>
              <a:rPr lang="es-MX" sz="2000" b="1" dirty="0"/>
              <a:t>espacio</a:t>
            </a:r>
            <a:r>
              <a:rPr lang="es-MX" sz="2000" dirty="0"/>
              <a:t>, es la cantidad de memoria utilizada para resolver un problema.</a:t>
            </a:r>
          </a:p>
          <a:p>
            <a:pPr marL="457200" indent="-457200">
              <a:buFont typeface="+mj-lt"/>
              <a:buAutoNum type="arabicPeriod"/>
            </a:pPr>
            <a:endParaRPr lang="es-MX" sz="2000" dirty="0"/>
          </a:p>
          <a:p>
            <a:pPr algn="ctr"/>
            <a:r>
              <a:rPr lang="es-MX" sz="2000" dirty="0">
                <a:solidFill>
                  <a:srgbClr val="FF0000"/>
                </a:solidFill>
              </a:rPr>
              <a:t>Mientras más tarde la ejecución de un algoritmo no es conveniente  utilizarlos.</a:t>
            </a:r>
          </a:p>
        </p:txBody>
      </p:sp>
      <p:sp>
        <p:nvSpPr>
          <p:cNvPr id="6" name="CuadroTexto 5">
            <a:extLst>
              <a:ext uri="{FF2B5EF4-FFF2-40B4-BE49-F238E27FC236}">
                <a16:creationId xmlns:a16="http://schemas.microsoft.com/office/drawing/2014/main" id="{82CF0B0C-B420-4EA8-92D7-1F12BEF0718D}"/>
              </a:ext>
            </a:extLst>
          </p:cNvPr>
          <p:cNvSpPr txBox="1"/>
          <p:nvPr/>
        </p:nvSpPr>
        <p:spPr>
          <a:xfrm>
            <a:off x="637953" y="4124558"/>
            <a:ext cx="8325295" cy="400110"/>
          </a:xfrm>
          <a:prstGeom prst="rect">
            <a:avLst/>
          </a:prstGeom>
          <a:noFill/>
        </p:spPr>
        <p:txBody>
          <a:bodyPr wrap="square" rtlCol="0">
            <a:spAutoFit/>
          </a:bodyPr>
          <a:lstStyle/>
          <a:p>
            <a:r>
              <a:rPr lang="es-MX" sz="2000" dirty="0"/>
              <a:t>Los algoritmos se han clasificado de acuerdo al tiempo de ejecución en dos tipos:</a:t>
            </a:r>
          </a:p>
        </p:txBody>
      </p:sp>
      <p:grpSp>
        <p:nvGrpSpPr>
          <p:cNvPr id="11" name="Grupo 10">
            <a:extLst>
              <a:ext uri="{FF2B5EF4-FFF2-40B4-BE49-F238E27FC236}">
                <a16:creationId xmlns:a16="http://schemas.microsoft.com/office/drawing/2014/main" id="{1FF3CE51-92BF-4E0F-9AC4-62B7EB19476A}"/>
              </a:ext>
            </a:extLst>
          </p:cNvPr>
          <p:cNvGrpSpPr/>
          <p:nvPr/>
        </p:nvGrpSpPr>
        <p:grpSpPr>
          <a:xfrm>
            <a:off x="1839432" y="4964587"/>
            <a:ext cx="2270051" cy="519852"/>
            <a:chOff x="3763925" y="4904716"/>
            <a:chExt cx="2270051" cy="519852"/>
          </a:xfrm>
        </p:grpSpPr>
        <p:sp>
          <p:nvSpPr>
            <p:cNvPr id="7" name="CuadroTexto 6">
              <a:extLst>
                <a:ext uri="{FF2B5EF4-FFF2-40B4-BE49-F238E27FC236}">
                  <a16:creationId xmlns:a16="http://schemas.microsoft.com/office/drawing/2014/main" id="{66E13A5A-7E29-4A4C-BC50-9AE221C78962}"/>
                </a:ext>
              </a:extLst>
            </p:cNvPr>
            <p:cNvSpPr txBox="1"/>
            <p:nvPr/>
          </p:nvSpPr>
          <p:spPr>
            <a:xfrm>
              <a:off x="4428460" y="4964587"/>
              <a:ext cx="1605516" cy="400110"/>
            </a:xfrm>
            <a:prstGeom prst="rect">
              <a:avLst/>
            </a:prstGeom>
            <a:noFill/>
          </p:spPr>
          <p:txBody>
            <a:bodyPr wrap="square" rtlCol="0">
              <a:spAutoFit/>
            </a:bodyPr>
            <a:lstStyle/>
            <a:p>
              <a:r>
                <a:rPr lang="es-MX" sz="2000" dirty="0"/>
                <a:t>Polinomiales</a:t>
              </a:r>
            </a:p>
          </p:txBody>
        </p:sp>
        <p:sp>
          <p:nvSpPr>
            <p:cNvPr id="9" name="Elipse 8">
              <a:extLst>
                <a:ext uri="{FF2B5EF4-FFF2-40B4-BE49-F238E27FC236}">
                  <a16:creationId xmlns:a16="http://schemas.microsoft.com/office/drawing/2014/main" id="{722F9664-28EF-4798-A351-B5E47FD3E911}"/>
                </a:ext>
              </a:extLst>
            </p:cNvPr>
            <p:cNvSpPr/>
            <p:nvPr/>
          </p:nvSpPr>
          <p:spPr>
            <a:xfrm>
              <a:off x="3763925" y="4904716"/>
              <a:ext cx="520996" cy="519852"/>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1</a:t>
              </a:r>
            </a:p>
          </p:txBody>
        </p:sp>
      </p:grpSp>
      <p:grpSp>
        <p:nvGrpSpPr>
          <p:cNvPr id="12" name="Grupo 11">
            <a:extLst>
              <a:ext uri="{FF2B5EF4-FFF2-40B4-BE49-F238E27FC236}">
                <a16:creationId xmlns:a16="http://schemas.microsoft.com/office/drawing/2014/main" id="{5C47C5BA-E11E-417F-9D29-C85D13F79F65}"/>
              </a:ext>
            </a:extLst>
          </p:cNvPr>
          <p:cNvGrpSpPr/>
          <p:nvPr/>
        </p:nvGrpSpPr>
        <p:grpSpPr>
          <a:xfrm>
            <a:off x="1839432" y="5666011"/>
            <a:ext cx="2599661" cy="519852"/>
            <a:chOff x="3763925" y="5606140"/>
            <a:chExt cx="2599661" cy="519852"/>
          </a:xfrm>
        </p:grpSpPr>
        <p:sp>
          <p:nvSpPr>
            <p:cNvPr id="8" name="CuadroTexto 7">
              <a:extLst>
                <a:ext uri="{FF2B5EF4-FFF2-40B4-BE49-F238E27FC236}">
                  <a16:creationId xmlns:a16="http://schemas.microsoft.com/office/drawing/2014/main" id="{B0B14DF6-1733-49AA-9F9C-0C7EE0886809}"/>
                </a:ext>
              </a:extLst>
            </p:cNvPr>
            <p:cNvSpPr txBox="1"/>
            <p:nvPr/>
          </p:nvSpPr>
          <p:spPr>
            <a:xfrm>
              <a:off x="4428460" y="5666011"/>
              <a:ext cx="1935126" cy="400110"/>
            </a:xfrm>
            <a:prstGeom prst="rect">
              <a:avLst/>
            </a:prstGeom>
            <a:noFill/>
          </p:spPr>
          <p:txBody>
            <a:bodyPr wrap="square" rtlCol="0">
              <a:spAutoFit/>
            </a:bodyPr>
            <a:lstStyle/>
            <a:p>
              <a:r>
                <a:rPr lang="es-MX" sz="2000" dirty="0"/>
                <a:t>No Polinomiales</a:t>
              </a:r>
            </a:p>
          </p:txBody>
        </p:sp>
        <p:sp>
          <p:nvSpPr>
            <p:cNvPr id="10" name="Elipse 9">
              <a:extLst>
                <a:ext uri="{FF2B5EF4-FFF2-40B4-BE49-F238E27FC236}">
                  <a16:creationId xmlns:a16="http://schemas.microsoft.com/office/drawing/2014/main" id="{2CD908BD-7A00-4861-801C-4E5C2C26D20C}"/>
                </a:ext>
              </a:extLst>
            </p:cNvPr>
            <p:cNvSpPr/>
            <p:nvPr/>
          </p:nvSpPr>
          <p:spPr>
            <a:xfrm>
              <a:off x="3763925" y="5606140"/>
              <a:ext cx="520996" cy="519852"/>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2</a:t>
              </a:r>
            </a:p>
          </p:txBody>
        </p:sp>
      </p:grpSp>
      <p:sp>
        <p:nvSpPr>
          <p:cNvPr id="2" name="CuadroTexto 1">
            <a:extLst>
              <a:ext uri="{FF2B5EF4-FFF2-40B4-BE49-F238E27FC236}">
                <a16:creationId xmlns:a16="http://schemas.microsoft.com/office/drawing/2014/main" id="{E1CFED9E-2696-4319-BE3C-CACE950FC4C0}"/>
              </a:ext>
            </a:extLst>
          </p:cNvPr>
          <p:cNvSpPr txBox="1"/>
          <p:nvPr/>
        </p:nvSpPr>
        <p:spPr>
          <a:xfrm>
            <a:off x="5629941" y="5068944"/>
            <a:ext cx="4710224" cy="1015663"/>
          </a:xfrm>
          <a:prstGeom prst="rect">
            <a:avLst/>
          </a:prstGeom>
          <a:noFill/>
        </p:spPr>
        <p:txBody>
          <a:bodyPr wrap="square" rtlCol="0">
            <a:spAutoFit/>
          </a:bodyPr>
          <a:lstStyle/>
          <a:p>
            <a:pPr algn="just"/>
            <a:r>
              <a:rPr lang="es-ES" sz="2000" dirty="0"/>
              <a:t>La complejidad algorítmica determina en forma teórica cual será el rendimiento del algoritmo en condiciones óptimas y extremas</a:t>
            </a:r>
            <a:endParaRPr lang="es-MX" sz="2000" dirty="0"/>
          </a:p>
        </p:txBody>
      </p:sp>
      <p:sp>
        <p:nvSpPr>
          <p:cNvPr id="3" name="Cerrar llave 2">
            <a:extLst>
              <a:ext uri="{FF2B5EF4-FFF2-40B4-BE49-F238E27FC236}">
                <a16:creationId xmlns:a16="http://schemas.microsoft.com/office/drawing/2014/main" id="{AF3F51E1-2A37-4CD9-ABDE-7F381C0B604E}"/>
              </a:ext>
            </a:extLst>
          </p:cNvPr>
          <p:cNvSpPr/>
          <p:nvPr/>
        </p:nvSpPr>
        <p:spPr>
          <a:xfrm>
            <a:off x="4774019" y="4827181"/>
            <a:ext cx="520996" cy="149919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Tree>
    <p:extLst>
      <p:ext uri="{BB962C8B-B14F-4D97-AF65-F5344CB8AC3E}">
        <p14:creationId xmlns:p14="http://schemas.microsoft.com/office/powerpoint/2010/main" val="292058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67AD83C-1B88-4783-AB89-EA7AFC1D97C7}"/>
              </a:ext>
            </a:extLst>
          </p:cNvPr>
          <p:cNvSpPr txBox="1"/>
          <p:nvPr/>
        </p:nvSpPr>
        <p:spPr>
          <a:xfrm>
            <a:off x="1146544" y="1905506"/>
            <a:ext cx="9898912" cy="3046988"/>
          </a:xfrm>
          <a:prstGeom prst="rect">
            <a:avLst/>
          </a:prstGeom>
          <a:noFill/>
        </p:spPr>
        <p:txBody>
          <a:bodyPr wrap="square" rtlCol="0">
            <a:spAutoFit/>
          </a:bodyPr>
          <a:lstStyle/>
          <a:p>
            <a:pPr algn="just"/>
            <a:r>
              <a:rPr lang="es-ES" sz="2400" dirty="0"/>
              <a:t>Para establecer la complejidad algorítmica se calcula cuantas instrucciones ejecutará el algoritmo en función del tamaño de los datos de entrada. Se llama </a:t>
            </a:r>
            <a:r>
              <a:rPr lang="es-ES" sz="2400" b="1" dirty="0">
                <a:solidFill>
                  <a:schemeClr val="accent1"/>
                </a:solidFill>
              </a:rPr>
              <a:t>instrucción</a:t>
            </a:r>
            <a:r>
              <a:rPr lang="es-ES" sz="2400" dirty="0"/>
              <a:t> a la acción de asignar valor a una variable y a la realización de las operaciones aritméticas y lógicas.</a:t>
            </a:r>
          </a:p>
          <a:p>
            <a:pPr algn="just"/>
            <a:endParaRPr lang="es-ES" sz="2400" dirty="0"/>
          </a:p>
          <a:p>
            <a:pPr algn="just"/>
            <a:r>
              <a:rPr lang="es-ES" sz="2400" dirty="0"/>
              <a:t>Se plantea para el análisis teórico que cada demora equivale a “1” una unidad de tiempo en ejecutarse.  La eficiencia determina la cantidad de </a:t>
            </a:r>
            <a:r>
              <a:rPr lang="es-ES" sz="2400" b="1" dirty="0">
                <a:solidFill>
                  <a:srgbClr val="FF0000"/>
                </a:solidFill>
              </a:rPr>
              <a:t>unidades de tiempo</a:t>
            </a:r>
            <a:r>
              <a:rPr lang="es-ES" sz="2400" dirty="0"/>
              <a:t> para completar una tarea. </a:t>
            </a:r>
            <a:endParaRPr lang="es-MX" sz="2400" dirty="0"/>
          </a:p>
        </p:txBody>
      </p:sp>
    </p:spTree>
    <p:extLst>
      <p:ext uri="{BB962C8B-B14F-4D97-AF65-F5344CB8AC3E}">
        <p14:creationId xmlns:p14="http://schemas.microsoft.com/office/powerpoint/2010/main" val="82692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14E4C81E-0E3D-47EB-8C5D-D527BB0795B7}"/>
              </a:ext>
            </a:extLst>
          </p:cNvPr>
          <p:cNvGrpSpPr/>
          <p:nvPr/>
        </p:nvGrpSpPr>
        <p:grpSpPr>
          <a:xfrm>
            <a:off x="832883" y="1221927"/>
            <a:ext cx="10526234" cy="4414145"/>
            <a:chOff x="836428" y="723015"/>
            <a:chExt cx="10526234" cy="4414145"/>
          </a:xfrm>
        </p:grpSpPr>
        <p:sp>
          <p:nvSpPr>
            <p:cNvPr id="4" name="CuadroTexto 3">
              <a:extLst>
                <a:ext uri="{FF2B5EF4-FFF2-40B4-BE49-F238E27FC236}">
                  <a16:creationId xmlns:a16="http://schemas.microsoft.com/office/drawing/2014/main" id="{5E7F6BF3-B96A-442F-ADD2-1C54761B05C0}"/>
                </a:ext>
              </a:extLst>
            </p:cNvPr>
            <p:cNvSpPr txBox="1"/>
            <p:nvPr/>
          </p:nvSpPr>
          <p:spPr>
            <a:xfrm>
              <a:off x="3097618" y="723015"/>
              <a:ext cx="5996763" cy="707886"/>
            </a:xfrm>
            <a:prstGeom prst="rect">
              <a:avLst/>
            </a:prstGeom>
            <a:noFill/>
          </p:spPr>
          <p:txBody>
            <a:bodyPr wrap="square" rtlCol="0">
              <a:spAutoFit/>
            </a:bodyPr>
            <a:lstStyle/>
            <a:p>
              <a:r>
                <a:rPr lang="es-ES" sz="4000" dirty="0">
                  <a:solidFill>
                    <a:schemeClr val="accent4">
                      <a:lumMod val="40000"/>
                      <a:lumOff val="60000"/>
                    </a:schemeClr>
                  </a:solidFill>
                  <a:latin typeface="Bodoni MT Black" panose="02070A03080606020203" pitchFamily="18" charset="0"/>
                </a:rPr>
                <a:t>Notación de la Gran O</a:t>
              </a:r>
              <a:endParaRPr lang="es-MX" sz="4000" dirty="0">
                <a:solidFill>
                  <a:schemeClr val="accent4">
                    <a:lumMod val="40000"/>
                    <a:lumOff val="60000"/>
                  </a:schemeClr>
                </a:solidFill>
                <a:latin typeface="Bodoni MT Black" panose="02070A03080606020203" pitchFamily="18" charset="0"/>
              </a:endParaRPr>
            </a:p>
          </p:txBody>
        </p:sp>
        <p:sp>
          <p:nvSpPr>
            <p:cNvPr id="5" name="CuadroTexto 4">
              <a:extLst>
                <a:ext uri="{FF2B5EF4-FFF2-40B4-BE49-F238E27FC236}">
                  <a16:creationId xmlns:a16="http://schemas.microsoft.com/office/drawing/2014/main" id="{64208D99-848D-422B-A0F9-56898B6AEF0A}"/>
                </a:ext>
              </a:extLst>
            </p:cNvPr>
            <p:cNvSpPr txBox="1"/>
            <p:nvPr/>
          </p:nvSpPr>
          <p:spPr>
            <a:xfrm>
              <a:off x="836428" y="1720840"/>
              <a:ext cx="10526234" cy="3416320"/>
            </a:xfrm>
            <a:prstGeom prst="rect">
              <a:avLst/>
            </a:prstGeom>
            <a:noFill/>
          </p:spPr>
          <p:txBody>
            <a:bodyPr wrap="square" rtlCol="0">
              <a:spAutoFit/>
            </a:bodyPr>
            <a:lstStyle/>
            <a:p>
              <a:pPr algn="just"/>
              <a:r>
                <a:rPr lang="es-ES" sz="2400" dirty="0"/>
                <a:t>Al conjunto de funciones que cotan el crecimiento que tendrá la complejidad del algoritmo se le llama </a:t>
              </a:r>
              <a:r>
                <a:rPr lang="es-ES" sz="2400" b="1" dirty="0">
                  <a:solidFill>
                    <a:schemeClr val="accent1"/>
                  </a:solidFill>
                </a:rPr>
                <a:t>O(g(x))</a:t>
              </a:r>
              <a:r>
                <a:rPr lang="es-ES" sz="2400" dirty="0"/>
                <a:t>, donde:</a:t>
              </a:r>
            </a:p>
            <a:p>
              <a:pPr algn="just"/>
              <a:endParaRPr lang="es-ES" sz="2400" dirty="0"/>
            </a:p>
            <a:p>
              <a:pPr algn="just"/>
              <a:r>
                <a:rPr lang="es-ES" sz="2400" dirty="0"/>
                <a:t>x. Es la cantidad de elementos que se van a procesar.</a:t>
              </a:r>
            </a:p>
            <a:p>
              <a:pPr algn="just"/>
              <a:r>
                <a:rPr lang="es-ES" sz="2400" dirty="0"/>
                <a:t>g(x). Cualquier cota superior de la función de complejidad del algoritmo.</a:t>
              </a:r>
            </a:p>
            <a:p>
              <a:pPr algn="just"/>
              <a:endParaRPr lang="es-ES" sz="2400" dirty="0"/>
            </a:p>
            <a:p>
              <a:pPr algn="just"/>
              <a:r>
                <a:rPr lang="es-ES" sz="2400" dirty="0"/>
                <a:t>De tal forma que: Sea f(x) la función que expresa la complejidad de un algoritmo, por lo que </a:t>
              </a:r>
              <a:r>
                <a:rPr lang="es-ES" sz="2400" b="1" dirty="0">
                  <a:solidFill>
                    <a:schemeClr val="accent1"/>
                  </a:solidFill>
                </a:rPr>
                <a:t>T(x) </a:t>
              </a:r>
              <a:r>
                <a:rPr lang="es-ES" sz="2400" b="1" dirty="0">
                  <a:solidFill>
                    <a:schemeClr val="accent1"/>
                  </a:solidFill>
                  <a:sym typeface="Symbol" panose="05050102010706020507" pitchFamily="18" charset="2"/>
                </a:rPr>
                <a:t> O(g(x))</a:t>
              </a:r>
              <a:r>
                <a:rPr lang="es-ES" sz="2400" dirty="0">
                  <a:sym typeface="Symbol" panose="05050102010706020507" pitchFamily="18" charset="2"/>
                </a:rPr>
                <a:t>, lo que significa que T(x)  crece cuando mucho, tan rápido como cualquiera de las funciones g del conjunto O.</a:t>
              </a:r>
              <a:endParaRPr lang="es-MX" sz="2400" dirty="0"/>
            </a:p>
          </p:txBody>
        </p:sp>
      </p:grpSp>
    </p:spTree>
    <p:extLst>
      <p:ext uri="{BB962C8B-B14F-4D97-AF65-F5344CB8AC3E}">
        <p14:creationId xmlns:p14="http://schemas.microsoft.com/office/powerpoint/2010/main" val="1228787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r las imágenes de origen">
            <a:extLst>
              <a:ext uri="{FF2B5EF4-FFF2-40B4-BE49-F238E27FC236}">
                <a16:creationId xmlns:a16="http://schemas.microsoft.com/office/drawing/2014/main" id="{603FDEF0-2338-4476-9AE2-0F4B2CBF9F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7" t="15659" r="4492"/>
          <a:stretch/>
        </p:blipFill>
        <p:spPr bwMode="auto">
          <a:xfrm>
            <a:off x="2098158" y="1343952"/>
            <a:ext cx="7995683" cy="4982419"/>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4CF811DC-7F38-4B1D-ABC8-8D4E29BBA44D}"/>
              </a:ext>
            </a:extLst>
          </p:cNvPr>
          <p:cNvSpPr txBox="1"/>
          <p:nvPr/>
        </p:nvSpPr>
        <p:spPr>
          <a:xfrm>
            <a:off x="3345931" y="382773"/>
            <a:ext cx="5500135" cy="584775"/>
          </a:xfrm>
          <a:prstGeom prst="rect">
            <a:avLst/>
          </a:prstGeom>
          <a:noFill/>
        </p:spPr>
        <p:txBody>
          <a:bodyPr wrap="square">
            <a:spAutoFit/>
          </a:bodyPr>
          <a:lstStyle/>
          <a:p>
            <a:pPr algn="ctr"/>
            <a:r>
              <a:rPr lang="es-MX" sz="3200" dirty="0">
                <a:latin typeface="Amasis MT Pro Medium" panose="02040604050005020304" pitchFamily="18" charset="0"/>
              </a:rPr>
              <a:t>gráfica de complejidad Big O</a:t>
            </a:r>
          </a:p>
        </p:txBody>
      </p:sp>
    </p:spTree>
    <p:extLst>
      <p:ext uri="{BB962C8B-B14F-4D97-AF65-F5344CB8AC3E}">
        <p14:creationId xmlns:p14="http://schemas.microsoft.com/office/powerpoint/2010/main" val="3372508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EDD984B-8026-4696-B5F8-80C54183026A}"/>
              </a:ext>
            </a:extLst>
          </p:cNvPr>
          <p:cNvSpPr txBox="1"/>
          <p:nvPr/>
        </p:nvSpPr>
        <p:spPr>
          <a:xfrm>
            <a:off x="754912" y="829340"/>
            <a:ext cx="10717618" cy="923330"/>
          </a:xfrm>
          <a:prstGeom prst="rect">
            <a:avLst/>
          </a:prstGeom>
          <a:noFill/>
        </p:spPr>
        <p:txBody>
          <a:bodyPr wrap="square" rtlCol="0">
            <a:spAutoFit/>
          </a:bodyPr>
          <a:lstStyle/>
          <a:p>
            <a:pPr algn="just"/>
            <a:r>
              <a:rPr lang="es-MX" dirty="0"/>
              <a:t>La </a:t>
            </a:r>
            <a:r>
              <a:rPr lang="es-MX" b="1" cap="all" dirty="0"/>
              <a:t>notación asintótica </a:t>
            </a:r>
            <a:r>
              <a:rPr lang="es-MX" dirty="0"/>
              <a:t>expresa la forma de crecimiento del algoritmo. Esta es solo una notación ya sea el caso de Big O u Little O y cobran el nombre de asintótica ya que al igual que este tipo de funciones se acercan pero nunca se tocan.</a:t>
            </a:r>
          </a:p>
        </p:txBody>
      </p:sp>
      <p:sp>
        <p:nvSpPr>
          <p:cNvPr id="5" name="CuadroTexto 4">
            <a:extLst>
              <a:ext uri="{FF2B5EF4-FFF2-40B4-BE49-F238E27FC236}">
                <a16:creationId xmlns:a16="http://schemas.microsoft.com/office/drawing/2014/main" id="{CEDB6224-5D8E-41E2-9EA2-1F89B0FCDC64}"/>
              </a:ext>
            </a:extLst>
          </p:cNvPr>
          <p:cNvSpPr txBox="1"/>
          <p:nvPr/>
        </p:nvSpPr>
        <p:spPr>
          <a:xfrm>
            <a:off x="754912" y="2807637"/>
            <a:ext cx="10717618" cy="1477328"/>
          </a:xfrm>
          <a:prstGeom prst="rect">
            <a:avLst/>
          </a:prstGeom>
          <a:noFill/>
        </p:spPr>
        <p:txBody>
          <a:bodyPr wrap="square" rtlCol="0">
            <a:spAutoFit/>
          </a:bodyPr>
          <a:lstStyle/>
          <a:p>
            <a:pPr algn="just"/>
            <a:r>
              <a:rPr lang="es-MX" dirty="0"/>
              <a:t>Big O. Es la notación asintótica del límite superior O(   ). Entre los paréntesis se expresa alguna forma de crecimiento como constante, lineal o polinomial.</a:t>
            </a:r>
          </a:p>
          <a:p>
            <a:pPr algn="just"/>
            <a:endParaRPr lang="es-MX" dirty="0"/>
          </a:p>
          <a:p>
            <a:pPr algn="just"/>
            <a:r>
              <a:rPr lang="es-MX" dirty="0"/>
              <a:t>Encuentra la forma de crecimiento que siempre será mayor o igual que la complejidad en el tiempo. En el caso del crecimiento lineal O(n) el crecimiento lineal estará igual o por encima de la complejidad en el tiempo del algoritmo.</a:t>
            </a:r>
          </a:p>
        </p:txBody>
      </p:sp>
      <p:sp>
        <p:nvSpPr>
          <p:cNvPr id="6" name="CuadroTexto 5">
            <a:extLst>
              <a:ext uri="{FF2B5EF4-FFF2-40B4-BE49-F238E27FC236}">
                <a16:creationId xmlns:a16="http://schemas.microsoft.com/office/drawing/2014/main" id="{B8ED4A87-CFCB-4833-ACC9-592F374DD97F}"/>
              </a:ext>
            </a:extLst>
          </p:cNvPr>
          <p:cNvSpPr txBox="1"/>
          <p:nvPr/>
        </p:nvSpPr>
        <p:spPr>
          <a:xfrm>
            <a:off x="754912" y="4483967"/>
            <a:ext cx="10717618" cy="646331"/>
          </a:xfrm>
          <a:prstGeom prst="rect">
            <a:avLst/>
          </a:prstGeom>
          <a:noFill/>
        </p:spPr>
        <p:txBody>
          <a:bodyPr wrap="square" rtlCol="0">
            <a:spAutoFit/>
          </a:bodyPr>
          <a:lstStyle/>
          <a:p>
            <a:pPr algn="just"/>
            <a:r>
              <a:rPr lang="es-MX" dirty="0"/>
              <a:t>Little o encuentra el crecimiento mayor que la complejidad en el tiempo. Por lo que se definirá la función de complejidad como T(n) donde “n” es la cantidad de datos a procesar en determinado tiempo.</a:t>
            </a:r>
          </a:p>
        </p:txBody>
      </p:sp>
      <p:sp>
        <p:nvSpPr>
          <p:cNvPr id="7" name="CuadroTexto 6">
            <a:extLst>
              <a:ext uri="{FF2B5EF4-FFF2-40B4-BE49-F238E27FC236}">
                <a16:creationId xmlns:a16="http://schemas.microsoft.com/office/drawing/2014/main" id="{7915697C-31D4-4B13-9CA9-4889D82DFAE2}"/>
              </a:ext>
            </a:extLst>
          </p:cNvPr>
          <p:cNvSpPr txBox="1"/>
          <p:nvPr/>
        </p:nvSpPr>
        <p:spPr>
          <a:xfrm>
            <a:off x="2247013" y="1951672"/>
            <a:ext cx="7697973" cy="646331"/>
          </a:xfrm>
          <a:prstGeom prst="rect">
            <a:avLst/>
          </a:prstGeom>
          <a:noFill/>
        </p:spPr>
        <p:txBody>
          <a:bodyPr wrap="square" rtlCol="0">
            <a:spAutoFit/>
          </a:bodyPr>
          <a:lstStyle/>
          <a:p>
            <a:pPr algn="ctr"/>
            <a:r>
              <a:rPr lang="es-MX" dirty="0">
                <a:solidFill>
                  <a:srgbClr val="FF0000"/>
                </a:solidFill>
              </a:rPr>
              <a:t>Big O así como Little O son notaciones que expresan el crecimiento en cuanto a la función de tiempo. Lo que esta dentro del paréntesis de ambas si es una función.</a:t>
            </a:r>
          </a:p>
        </p:txBody>
      </p:sp>
      <p:grpSp>
        <p:nvGrpSpPr>
          <p:cNvPr id="11" name="Grupo 10">
            <a:extLst>
              <a:ext uri="{FF2B5EF4-FFF2-40B4-BE49-F238E27FC236}">
                <a16:creationId xmlns:a16="http://schemas.microsoft.com/office/drawing/2014/main" id="{72447E4D-E550-4E2D-A98C-D35F9325746D}"/>
              </a:ext>
            </a:extLst>
          </p:cNvPr>
          <p:cNvGrpSpPr/>
          <p:nvPr/>
        </p:nvGrpSpPr>
        <p:grpSpPr>
          <a:xfrm>
            <a:off x="4284922" y="5395483"/>
            <a:ext cx="3200400" cy="923330"/>
            <a:chOff x="3593805" y="5518298"/>
            <a:chExt cx="3444949" cy="923330"/>
          </a:xfrm>
        </p:grpSpPr>
        <p:sp>
          <p:nvSpPr>
            <p:cNvPr id="8" name="CuadroTexto 7">
              <a:extLst>
                <a:ext uri="{FF2B5EF4-FFF2-40B4-BE49-F238E27FC236}">
                  <a16:creationId xmlns:a16="http://schemas.microsoft.com/office/drawing/2014/main" id="{7B04C3EC-3650-425B-938D-681AA38AEAD3}"/>
                </a:ext>
              </a:extLst>
            </p:cNvPr>
            <p:cNvSpPr txBox="1"/>
            <p:nvPr/>
          </p:nvSpPr>
          <p:spPr>
            <a:xfrm>
              <a:off x="3593805" y="5518298"/>
              <a:ext cx="3444949" cy="923330"/>
            </a:xfrm>
            <a:prstGeom prst="rect">
              <a:avLst/>
            </a:prstGeom>
            <a:noFill/>
          </p:spPr>
          <p:txBody>
            <a:bodyPr wrap="square" rtlCol="0">
              <a:spAutoFit/>
            </a:bodyPr>
            <a:lstStyle/>
            <a:p>
              <a:r>
                <a:rPr lang="es-MX" dirty="0"/>
                <a:t>                Big O       Little O</a:t>
              </a:r>
            </a:p>
            <a:p>
              <a:pPr algn="ctr"/>
              <a:endParaRPr lang="es-MX" dirty="0"/>
            </a:p>
            <a:p>
              <a:pPr algn="ctr"/>
              <a:r>
                <a:rPr lang="es-MX" dirty="0"/>
                <a:t>g(n) * c </a:t>
              </a:r>
              <a:r>
                <a:rPr lang="es-MX" dirty="0">
                  <a:sym typeface="Symbol" panose="05050102010706020507" pitchFamily="18" charset="2"/>
                </a:rPr>
                <a:t></a:t>
              </a:r>
              <a:r>
                <a:rPr lang="es-MX" dirty="0"/>
                <a:t> T(n)      g(n) * c &gt; T(n)</a:t>
              </a:r>
            </a:p>
          </p:txBody>
        </p:sp>
        <p:cxnSp>
          <p:nvCxnSpPr>
            <p:cNvPr id="10" name="Conector recto 9">
              <a:extLst>
                <a:ext uri="{FF2B5EF4-FFF2-40B4-BE49-F238E27FC236}">
                  <a16:creationId xmlns:a16="http://schemas.microsoft.com/office/drawing/2014/main" id="{ECCAA1D7-8E57-4E64-9B07-EAA86193DBDC}"/>
                </a:ext>
              </a:extLst>
            </p:cNvPr>
            <p:cNvCxnSpPr>
              <a:cxnSpLocks/>
              <a:stCxn id="8" idx="0"/>
              <a:endCxn id="8" idx="2"/>
            </p:cNvCxnSpPr>
            <p:nvPr/>
          </p:nvCxnSpPr>
          <p:spPr>
            <a:xfrm>
              <a:off x="5316280" y="5518298"/>
              <a:ext cx="0" cy="9233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4" name="CuadroTexto 13">
            <a:extLst>
              <a:ext uri="{FF2B5EF4-FFF2-40B4-BE49-F238E27FC236}">
                <a16:creationId xmlns:a16="http://schemas.microsoft.com/office/drawing/2014/main" id="{C6949258-D7BE-4E0C-8625-550B3A505BE1}"/>
              </a:ext>
            </a:extLst>
          </p:cNvPr>
          <p:cNvSpPr txBox="1"/>
          <p:nvPr/>
        </p:nvSpPr>
        <p:spPr>
          <a:xfrm>
            <a:off x="7899991" y="5533982"/>
            <a:ext cx="2700666" cy="923330"/>
          </a:xfrm>
          <a:prstGeom prst="rect">
            <a:avLst/>
          </a:prstGeom>
          <a:noFill/>
        </p:spPr>
        <p:txBody>
          <a:bodyPr wrap="square" rtlCol="0">
            <a:spAutoFit/>
          </a:bodyPr>
          <a:lstStyle/>
          <a:p>
            <a:pPr algn="just"/>
            <a:r>
              <a:rPr lang="es-MX" dirty="0"/>
              <a:t>Donde “c” es una constante cuyo valor es un número entero mayor de cero</a:t>
            </a:r>
          </a:p>
        </p:txBody>
      </p:sp>
      <p:sp>
        <p:nvSpPr>
          <p:cNvPr id="15" name="CuadroTexto 14">
            <a:extLst>
              <a:ext uri="{FF2B5EF4-FFF2-40B4-BE49-F238E27FC236}">
                <a16:creationId xmlns:a16="http://schemas.microsoft.com/office/drawing/2014/main" id="{5867BF7C-0B1E-4070-91DC-08A7CAD276BA}"/>
              </a:ext>
            </a:extLst>
          </p:cNvPr>
          <p:cNvSpPr txBox="1"/>
          <p:nvPr/>
        </p:nvSpPr>
        <p:spPr>
          <a:xfrm>
            <a:off x="669853" y="5533981"/>
            <a:ext cx="3200400" cy="646331"/>
          </a:xfrm>
          <a:prstGeom prst="rect">
            <a:avLst/>
          </a:prstGeom>
          <a:noFill/>
        </p:spPr>
        <p:txBody>
          <a:bodyPr wrap="square" rtlCol="0">
            <a:spAutoFit/>
          </a:bodyPr>
          <a:lstStyle/>
          <a:p>
            <a:r>
              <a:rPr lang="es-MX" dirty="0"/>
              <a:t>La constante “c” ayuda a cumplir con la función de crecimiento</a:t>
            </a:r>
          </a:p>
        </p:txBody>
      </p:sp>
    </p:spTree>
    <p:extLst>
      <p:ext uri="{BB962C8B-B14F-4D97-AF65-F5344CB8AC3E}">
        <p14:creationId xmlns:p14="http://schemas.microsoft.com/office/powerpoint/2010/main" val="3023341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FE5C6F1-7601-43BB-9EDA-A5DB34E8687F}"/>
              </a:ext>
            </a:extLst>
          </p:cNvPr>
          <p:cNvSpPr txBox="1"/>
          <p:nvPr/>
        </p:nvSpPr>
        <p:spPr>
          <a:xfrm>
            <a:off x="861238" y="584791"/>
            <a:ext cx="8495414" cy="369332"/>
          </a:xfrm>
          <a:prstGeom prst="rect">
            <a:avLst/>
          </a:prstGeom>
          <a:noFill/>
        </p:spPr>
        <p:txBody>
          <a:bodyPr wrap="square" rtlCol="0">
            <a:spAutoFit/>
          </a:bodyPr>
          <a:lstStyle/>
          <a:p>
            <a:r>
              <a:rPr lang="es-MX" dirty="0"/>
              <a:t>La complejidad de tiempo puede ser clasificada como notación asintótica, de tal modo que:</a:t>
            </a:r>
          </a:p>
        </p:txBody>
      </p:sp>
      <p:graphicFrame>
        <p:nvGraphicFramePr>
          <p:cNvPr id="5" name="Tabla 5">
            <a:extLst>
              <a:ext uri="{FF2B5EF4-FFF2-40B4-BE49-F238E27FC236}">
                <a16:creationId xmlns:a16="http://schemas.microsoft.com/office/drawing/2014/main" id="{DFED1DDD-D314-41C6-B109-72A4D3AB9FFF}"/>
              </a:ext>
            </a:extLst>
          </p:cNvPr>
          <p:cNvGraphicFramePr>
            <a:graphicFrameLocks noGrp="1"/>
          </p:cNvGraphicFramePr>
          <p:nvPr>
            <p:extLst>
              <p:ext uri="{D42A27DB-BD31-4B8C-83A1-F6EECF244321}">
                <p14:modId xmlns:p14="http://schemas.microsoft.com/office/powerpoint/2010/main" val="847974442"/>
              </p:ext>
            </p:extLst>
          </p:nvPr>
        </p:nvGraphicFramePr>
        <p:xfrm>
          <a:off x="3422502" y="1410782"/>
          <a:ext cx="5346996" cy="1854200"/>
        </p:xfrm>
        <a:graphic>
          <a:graphicData uri="http://schemas.openxmlformats.org/drawingml/2006/table">
            <a:tbl>
              <a:tblPr firstRow="1" bandRow="1">
                <a:tableStyleId>{5C22544A-7EE6-4342-B048-85BDC9FD1C3A}</a:tableStyleId>
              </a:tblPr>
              <a:tblGrid>
                <a:gridCol w="2673498">
                  <a:extLst>
                    <a:ext uri="{9D8B030D-6E8A-4147-A177-3AD203B41FA5}">
                      <a16:colId xmlns:a16="http://schemas.microsoft.com/office/drawing/2014/main" val="2824820699"/>
                    </a:ext>
                  </a:extLst>
                </a:gridCol>
                <a:gridCol w="2673498">
                  <a:extLst>
                    <a:ext uri="{9D8B030D-6E8A-4147-A177-3AD203B41FA5}">
                      <a16:colId xmlns:a16="http://schemas.microsoft.com/office/drawing/2014/main" val="1075548019"/>
                    </a:ext>
                  </a:extLst>
                </a:gridCol>
              </a:tblGrid>
              <a:tr h="370840">
                <a:tc>
                  <a:txBody>
                    <a:bodyPr/>
                    <a:lstStyle/>
                    <a:p>
                      <a:pPr algn="ctr"/>
                      <a:r>
                        <a:rPr lang="es-MX" dirty="0"/>
                        <a:t>Complejidad en el tiempo</a:t>
                      </a:r>
                    </a:p>
                  </a:txBody>
                  <a:tcPr/>
                </a:tc>
                <a:tc>
                  <a:txBody>
                    <a:bodyPr/>
                    <a:lstStyle/>
                    <a:p>
                      <a:pPr algn="ctr"/>
                      <a:r>
                        <a:rPr lang="es-MX" dirty="0"/>
                        <a:t>Notación asintótica Big O</a:t>
                      </a:r>
                    </a:p>
                  </a:txBody>
                  <a:tcPr/>
                </a:tc>
                <a:extLst>
                  <a:ext uri="{0D108BD9-81ED-4DB2-BD59-A6C34878D82A}">
                    <a16:rowId xmlns:a16="http://schemas.microsoft.com/office/drawing/2014/main" val="3863985112"/>
                  </a:ext>
                </a:extLst>
              </a:tr>
              <a:tr h="370840">
                <a:tc>
                  <a:txBody>
                    <a:bodyPr/>
                    <a:lstStyle/>
                    <a:p>
                      <a:pPr algn="ctr"/>
                      <a:r>
                        <a:rPr lang="es-MX" dirty="0"/>
                        <a:t>n</a:t>
                      </a:r>
                    </a:p>
                  </a:txBody>
                  <a:tcPr/>
                </a:tc>
                <a:tc>
                  <a:txBody>
                    <a:bodyPr/>
                    <a:lstStyle/>
                    <a:p>
                      <a:pPr algn="ctr"/>
                      <a:r>
                        <a:rPr lang="es-MX" dirty="0"/>
                        <a:t>O(n)</a:t>
                      </a:r>
                    </a:p>
                  </a:txBody>
                  <a:tcPr/>
                </a:tc>
                <a:extLst>
                  <a:ext uri="{0D108BD9-81ED-4DB2-BD59-A6C34878D82A}">
                    <a16:rowId xmlns:a16="http://schemas.microsoft.com/office/drawing/2014/main" val="2277454943"/>
                  </a:ext>
                </a:extLst>
              </a:tr>
              <a:tr h="370840">
                <a:tc>
                  <a:txBody>
                    <a:bodyPr/>
                    <a:lstStyle/>
                    <a:p>
                      <a:pPr algn="ctr"/>
                      <a:r>
                        <a:rPr lang="es-MX" dirty="0"/>
                        <a:t>log(n)</a:t>
                      </a:r>
                    </a:p>
                  </a:txBody>
                  <a:tcPr/>
                </a:tc>
                <a:tc>
                  <a:txBody>
                    <a:bodyPr/>
                    <a:lstStyle/>
                    <a:p>
                      <a:pPr algn="ctr"/>
                      <a:r>
                        <a:rPr lang="es-MX" dirty="0"/>
                        <a:t>O(log(n))</a:t>
                      </a:r>
                    </a:p>
                  </a:txBody>
                  <a:tcPr/>
                </a:tc>
                <a:extLst>
                  <a:ext uri="{0D108BD9-81ED-4DB2-BD59-A6C34878D82A}">
                    <a16:rowId xmlns:a16="http://schemas.microsoft.com/office/drawing/2014/main" val="4179370993"/>
                  </a:ext>
                </a:extLst>
              </a:tr>
              <a:tr h="370840">
                <a:tc>
                  <a:txBody>
                    <a:bodyPr/>
                    <a:lstStyle/>
                    <a:p>
                      <a:pPr algn="ctr"/>
                      <a:r>
                        <a:rPr lang="es-MX" dirty="0"/>
                        <a:t>1</a:t>
                      </a:r>
                    </a:p>
                  </a:txBody>
                  <a:tcPr/>
                </a:tc>
                <a:tc>
                  <a:txBody>
                    <a:bodyPr/>
                    <a:lstStyle/>
                    <a:p>
                      <a:pPr algn="ctr"/>
                      <a:r>
                        <a:rPr lang="es-MX" dirty="0"/>
                        <a:t>O(1)</a:t>
                      </a:r>
                    </a:p>
                  </a:txBody>
                  <a:tcPr/>
                </a:tc>
                <a:extLst>
                  <a:ext uri="{0D108BD9-81ED-4DB2-BD59-A6C34878D82A}">
                    <a16:rowId xmlns:a16="http://schemas.microsoft.com/office/drawing/2014/main" val="2725018486"/>
                  </a:ext>
                </a:extLst>
              </a:tr>
              <a:tr h="370840">
                <a:tc>
                  <a:txBody>
                    <a:bodyPr/>
                    <a:lstStyle/>
                    <a:p>
                      <a:pPr algn="ctr"/>
                      <a:r>
                        <a:rPr lang="es-MX" dirty="0"/>
                        <a:t>2 * n + 1</a:t>
                      </a:r>
                    </a:p>
                  </a:txBody>
                  <a:tcPr/>
                </a:tc>
                <a:tc>
                  <a:txBody>
                    <a:bodyPr/>
                    <a:lstStyle/>
                    <a:p>
                      <a:pPr algn="ctr"/>
                      <a:r>
                        <a:rPr lang="es-MX" dirty="0"/>
                        <a:t>O(n)</a:t>
                      </a:r>
                    </a:p>
                  </a:txBody>
                  <a:tcPr/>
                </a:tc>
                <a:extLst>
                  <a:ext uri="{0D108BD9-81ED-4DB2-BD59-A6C34878D82A}">
                    <a16:rowId xmlns:a16="http://schemas.microsoft.com/office/drawing/2014/main" val="426473157"/>
                  </a:ext>
                </a:extLst>
              </a:tr>
            </a:tbl>
          </a:graphicData>
        </a:graphic>
      </p:graphicFrame>
      <p:sp>
        <p:nvSpPr>
          <p:cNvPr id="6" name="Globo: línea con barra de énfasis 5">
            <a:extLst>
              <a:ext uri="{FF2B5EF4-FFF2-40B4-BE49-F238E27FC236}">
                <a16:creationId xmlns:a16="http://schemas.microsoft.com/office/drawing/2014/main" id="{42D40982-914A-48D2-BCF6-EDF688879AD6}"/>
              </a:ext>
            </a:extLst>
          </p:cNvPr>
          <p:cNvSpPr/>
          <p:nvPr/>
        </p:nvSpPr>
        <p:spPr>
          <a:xfrm>
            <a:off x="9494874" y="2393113"/>
            <a:ext cx="2339163" cy="872656"/>
          </a:xfrm>
          <a:prstGeom prst="accentCallout1">
            <a:avLst>
              <a:gd name="adj1" fmla="val 18750"/>
              <a:gd name="adj2" fmla="val -8333"/>
              <a:gd name="adj3" fmla="val 77166"/>
              <a:gd name="adj4" fmla="val -73787"/>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Solo se toma el termino de mayor crecimiento</a:t>
            </a:r>
          </a:p>
        </p:txBody>
      </p:sp>
      <p:grpSp>
        <p:nvGrpSpPr>
          <p:cNvPr id="25" name="Grupo 24">
            <a:extLst>
              <a:ext uri="{FF2B5EF4-FFF2-40B4-BE49-F238E27FC236}">
                <a16:creationId xmlns:a16="http://schemas.microsoft.com/office/drawing/2014/main" id="{CF189D37-DEE2-44A8-B0BA-8E620B41CCD8}"/>
              </a:ext>
            </a:extLst>
          </p:cNvPr>
          <p:cNvGrpSpPr/>
          <p:nvPr/>
        </p:nvGrpSpPr>
        <p:grpSpPr>
          <a:xfrm>
            <a:off x="1912679" y="3856494"/>
            <a:ext cx="1509823" cy="1460573"/>
            <a:chOff x="1254642" y="4121520"/>
            <a:chExt cx="1509823" cy="1460573"/>
          </a:xfrm>
        </p:grpSpPr>
        <p:cxnSp>
          <p:nvCxnSpPr>
            <p:cNvPr id="8" name="Conector recto 7">
              <a:extLst>
                <a:ext uri="{FF2B5EF4-FFF2-40B4-BE49-F238E27FC236}">
                  <a16:creationId xmlns:a16="http://schemas.microsoft.com/office/drawing/2014/main" id="{F008ACF9-F164-49B1-8C86-B6F0FC6E39B9}"/>
                </a:ext>
              </a:extLst>
            </p:cNvPr>
            <p:cNvCxnSpPr/>
            <p:nvPr/>
          </p:nvCxnSpPr>
          <p:spPr>
            <a:xfrm>
              <a:off x="1254642" y="4306186"/>
              <a:ext cx="0" cy="12652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2E491FEF-3550-4123-85E9-0BE6FB4EC28F}"/>
                </a:ext>
              </a:extLst>
            </p:cNvPr>
            <p:cNvCxnSpPr/>
            <p:nvPr/>
          </p:nvCxnSpPr>
          <p:spPr>
            <a:xfrm>
              <a:off x="1265274" y="5582093"/>
              <a:ext cx="14991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42EA4EFA-F9D0-4782-A1FE-DA83A38AC8AB}"/>
                </a:ext>
              </a:extLst>
            </p:cNvPr>
            <p:cNvCxnSpPr/>
            <p:nvPr/>
          </p:nvCxnSpPr>
          <p:spPr>
            <a:xfrm flipV="1">
              <a:off x="1265274" y="4306186"/>
              <a:ext cx="749595" cy="1275907"/>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CuadroTexto 21">
              <a:extLst>
                <a:ext uri="{FF2B5EF4-FFF2-40B4-BE49-F238E27FC236}">
                  <a16:creationId xmlns:a16="http://schemas.microsoft.com/office/drawing/2014/main" id="{E338E215-602D-40B8-BE62-B088880FCAD9}"/>
                </a:ext>
              </a:extLst>
            </p:cNvPr>
            <p:cNvSpPr txBox="1"/>
            <p:nvPr/>
          </p:nvSpPr>
          <p:spPr>
            <a:xfrm>
              <a:off x="2014869" y="4121520"/>
              <a:ext cx="497957" cy="379205"/>
            </a:xfrm>
            <a:prstGeom prst="rect">
              <a:avLst/>
            </a:prstGeom>
            <a:noFill/>
          </p:spPr>
          <p:txBody>
            <a:bodyPr wrap="square" rtlCol="0">
              <a:spAutoFit/>
            </a:bodyPr>
            <a:lstStyle/>
            <a:p>
              <a:pPr algn="ctr"/>
              <a:r>
                <a:rPr lang="es-MX" dirty="0"/>
                <a:t>2n</a:t>
              </a:r>
            </a:p>
          </p:txBody>
        </p:sp>
      </p:grpSp>
      <p:grpSp>
        <p:nvGrpSpPr>
          <p:cNvPr id="26" name="Grupo 25">
            <a:extLst>
              <a:ext uri="{FF2B5EF4-FFF2-40B4-BE49-F238E27FC236}">
                <a16:creationId xmlns:a16="http://schemas.microsoft.com/office/drawing/2014/main" id="{5614D6FB-5414-4B20-B4AC-CF39EA8D8036}"/>
              </a:ext>
            </a:extLst>
          </p:cNvPr>
          <p:cNvGrpSpPr/>
          <p:nvPr/>
        </p:nvGrpSpPr>
        <p:grpSpPr>
          <a:xfrm>
            <a:off x="5341088" y="3845862"/>
            <a:ext cx="1509823" cy="1460572"/>
            <a:chOff x="4171507" y="4121521"/>
            <a:chExt cx="1509823" cy="1460572"/>
          </a:xfrm>
        </p:grpSpPr>
        <p:cxnSp>
          <p:nvCxnSpPr>
            <p:cNvPr id="11" name="Conector recto 10">
              <a:extLst>
                <a:ext uri="{FF2B5EF4-FFF2-40B4-BE49-F238E27FC236}">
                  <a16:creationId xmlns:a16="http://schemas.microsoft.com/office/drawing/2014/main" id="{9DE98C2C-2083-4DCC-9762-6AD33A7776CB}"/>
                </a:ext>
              </a:extLst>
            </p:cNvPr>
            <p:cNvCxnSpPr/>
            <p:nvPr/>
          </p:nvCxnSpPr>
          <p:spPr>
            <a:xfrm>
              <a:off x="4171507" y="4306186"/>
              <a:ext cx="0" cy="12652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AF4EB423-96D3-4CAE-B760-75356E9ABAB3}"/>
                </a:ext>
              </a:extLst>
            </p:cNvPr>
            <p:cNvCxnSpPr/>
            <p:nvPr/>
          </p:nvCxnSpPr>
          <p:spPr>
            <a:xfrm>
              <a:off x="4182139" y="5582093"/>
              <a:ext cx="14991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D7D90EA1-9CCC-4F20-BD06-EFE99AE5F829}"/>
                </a:ext>
              </a:extLst>
            </p:cNvPr>
            <p:cNvCxnSpPr>
              <a:cxnSpLocks/>
            </p:cNvCxnSpPr>
            <p:nvPr/>
          </p:nvCxnSpPr>
          <p:spPr>
            <a:xfrm flipV="1">
              <a:off x="4182139" y="4561367"/>
              <a:ext cx="1304261" cy="1020726"/>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4AF517F0-62EF-456A-8B1D-CA1A8958561F}"/>
                </a:ext>
              </a:extLst>
            </p:cNvPr>
            <p:cNvSpPr txBox="1"/>
            <p:nvPr/>
          </p:nvSpPr>
          <p:spPr>
            <a:xfrm>
              <a:off x="5429693" y="4121521"/>
              <a:ext cx="251637" cy="379217"/>
            </a:xfrm>
            <a:prstGeom prst="rect">
              <a:avLst/>
            </a:prstGeom>
            <a:noFill/>
          </p:spPr>
          <p:txBody>
            <a:bodyPr wrap="square" rtlCol="0">
              <a:spAutoFit/>
            </a:bodyPr>
            <a:lstStyle/>
            <a:p>
              <a:pPr algn="ctr"/>
              <a:r>
                <a:rPr lang="es-MX" dirty="0"/>
                <a:t>n</a:t>
              </a:r>
            </a:p>
          </p:txBody>
        </p:sp>
      </p:grpSp>
      <p:grpSp>
        <p:nvGrpSpPr>
          <p:cNvPr id="27" name="Grupo 26">
            <a:extLst>
              <a:ext uri="{FF2B5EF4-FFF2-40B4-BE49-F238E27FC236}">
                <a16:creationId xmlns:a16="http://schemas.microsoft.com/office/drawing/2014/main" id="{8E5C4FFF-E803-4038-8C74-6D3191C124F7}"/>
              </a:ext>
            </a:extLst>
          </p:cNvPr>
          <p:cNvGrpSpPr/>
          <p:nvPr/>
        </p:nvGrpSpPr>
        <p:grpSpPr>
          <a:xfrm>
            <a:off x="8769498" y="4041160"/>
            <a:ext cx="1509824" cy="1275907"/>
            <a:chOff x="7042298" y="4267200"/>
            <a:chExt cx="1509824" cy="1275907"/>
          </a:xfrm>
        </p:grpSpPr>
        <p:cxnSp>
          <p:nvCxnSpPr>
            <p:cNvPr id="18" name="Conector recto 17">
              <a:extLst>
                <a:ext uri="{FF2B5EF4-FFF2-40B4-BE49-F238E27FC236}">
                  <a16:creationId xmlns:a16="http://schemas.microsoft.com/office/drawing/2014/main" id="{1CD82B5C-6282-4623-98C2-B105FC4EC410}"/>
                </a:ext>
              </a:extLst>
            </p:cNvPr>
            <p:cNvCxnSpPr/>
            <p:nvPr/>
          </p:nvCxnSpPr>
          <p:spPr>
            <a:xfrm>
              <a:off x="7042298" y="4267200"/>
              <a:ext cx="0" cy="12652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592FEFE1-4747-45FB-954C-5371E9C8B4CC}"/>
                </a:ext>
              </a:extLst>
            </p:cNvPr>
            <p:cNvCxnSpPr/>
            <p:nvPr/>
          </p:nvCxnSpPr>
          <p:spPr>
            <a:xfrm>
              <a:off x="7052930" y="5543107"/>
              <a:ext cx="14991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E76C2374-3C47-45BB-9780-4BBBBC6A8200}"/>
                </a:ext>
              </a:extLst>
            </p:cNvPr>
            <p:cNvCxnSpPr/>
            <p:nvPr/>
          </p:nvCxnSpPr>
          <p:spPr>
            <a:xfrm>
              <a:off x="7060019" y="5252484"/>
              <a:ext cx="146729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4" name="CuadroTexto 23">
              <a:extLst>
                <a:ext uri="{FF2B5EF4-FFF2-40B4-BE49-F238E27FC236}">
                  <a16:creationId xmlns:a16="http://schemas.microsoft.com/office/drawing/2014/main" id="{354A063E-DC57-4446-8FDC-C87EF0418E58}"/>
                </a:ext>
              </a:extLst>
            </p:cNvPr>
            <p:cNvSpPr txBox="1"/>
            <p:nvPr/>
          </p:nvSpPr>
          <p:spPr>
            <a:xfrm>
              <a:off x="8254411" y="4821129"/>
              <a:ext cx="297711" cy="369332"/>
            </a:xfrm>
            <a:prstGeom prst="rect">
              <a:avLst/>
            </a:prstGeom>
            <a:noFill/>
          </p:spPr>
          <p:txBody>
            <a:bodyPr wrap="square" rtlCol="0">
              <a:spAutoFit/>
            </a:bodyPr>
            <a:lstStyle/>
            <a:p>
              <a:pPr algn="ctr"/>
              <a:r>
                <a:rPr lang="es-MX" dirty="0"/>
                <a:t>1</a:t>
              </a:r>
            </a:p>
          </p:txBody>
        </p:sp>
      </p:grpSp>
      <p:sp>
        <p:nvSpPr>
          <p:cNvPr id="28" name="CuadroTexto 27">
            <a:extLst>
              <a:ext uri="{FF2B5EF4-FFF2-40B4-BE49-F238E27FC236}">
                <a16:creationId xmlns:a16="http://schemas.microsoft.com/office/drawing/2014/main" id="{664F6E5B-2AD1-4823-B893-D9A4B83FE988}"/>
              </a:ext>
            </a:extLst>
          </p:cNvPr>
          <p:cNvSpPr txBox="1"/>
          <p:nvPr/>
        </p:nvSpPr>
        <p:spPr>
          <a:xfrm>
            <a:off x="3958856" y="5626878"/>
            <a:ext cx="4274287" cy="646331"/>
          </a:xfrm>
          <a:prstGeom prst="rect">
            <a:avLst/>
          </a:prstGeom>
          <a:noFill/>
        </p:spPr>
        <p:txBody>
          <a:bodyPr wrap="square" rtlCol="0">
            <a:spAutoFit/>
          </a:bodyPr>
          <a:lstStyle/>
          <a:p>
            <a:pPr algn="ctr"/>
            <a:r>
              <a:rPr lang="es-MX" dirty="0"/>
              <a:t>Aún sin el 2, n expresa el mayor crecimiento, por eso 2n+1 se expresa como O(n)</a:t>
            </a:r>
          </a:p>
        </p:txBody>
      </p:sp>
    </p:spTree>
    <p:extLst>
      <p:ext uri="{BB962C8B-B14F-4D97-AF65-F5344CB8AC3E}">
        <p14:creationId xmlns:p14="http://schemas.microsoft.com/office/powerpoint/2010/main" val="782642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6072_TF55705232.potx" id="{48989EC3-9309-4897-8C0D-BDF2311BCEFB}" vid="{43797E30-B318-41B0-A673-A012DE2BDE9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99452877596C4299A6443E068B10D5" ma:contentTypeVersion="11" ma:contentTypeDescription="Create a new document." ma:contentTypeScope="" ma:versionID="77b7999ff61e958e99ac8d3c88a98f82">
  <xsd:schema xmlns:xsd="http://www.w3.org/2001/XMLSchema" xmlns:xs="http://www.w3.org/2001/XMLSchema" xmlns:p="http://schemas.microsoft.com/office/2006/metadata/properties" xmlns:ns2="77863206-0d42-4909-937a-6b193db4de74" xmlns:ns3="2a3f9b6a-4a8a-434c-9dff-634aa9ad83e5" targetNamespace="http://schemas.microsoft.com/office/2006/metadata/properties" ma:root="true" ma:fieldsID="b3ba82b54bd22c56347d41f2f7c71590" ns2:_="" ns3:_="">
    <xsd:import namespace="77863206-0d42-4909-937a-6b193db4de74"/>
    <xsd:import namespace="2a3f9b6a-4a8a-434c-9dff-634aa9ad83e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863206-0d42-4909-937a-6b193db4de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2b61bc0c-9156-412f-b605-57ff87b11ec1"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a3f9b6a-4a8a-434c-9dff-634aa9ad83e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e11f674c-fd91-4208-af11-844b2c337dcf}" ma:internalName="TaxCatchAll" ma:showField="CatchAllData" ma:web="2a3f9b6a-4a8a-434c-9dff-634aa9ad83e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a3f9b6a-4a8a-434c-9dff-634aa9ad83e5" xsi:nil="true"/>
    <lcf76f155ced4ddcb4097134ff3c332f xmlns="77863206-0d42-4909-937a-6b193db4de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83ACE1C-AAE0-46BD-9B12-281B5B93670B}"/>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{A1BC9DCC-471A-4A1C-95D4-48342CB94AAE}tf55705232_win32</Template>
  <TotalTime>681</TotalTime>
  <Words>3103</Words>
  <Application>Microsoft Office PowerPoint</Application>
  <PresentationFormat>Panorámica</PresentationFormat>
  <Paragraphs>335</Paragraphs>
  <Slides>30</Slides>
  <Notes>2</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30</vt:i4>
      </vt:variant>
    </vt:vector>
  </HeadingPairs>
  <TitlesOfParts>
    <vt:vector size="42" baseType="lpstr">
      <vt:lpstr>Amasis MT Pro</vt:lpstr>
      <vt:lpstr>Amasis MT Pro Medium</vt:lpstr>
      <vt:lpstr>Baguet Script</vt:lpstr>
      <vt:lpstr>Bodoni MT Black</vt:lpstr>
      <vt:lpstr>Britannic Bold</vt:lpstr>
      <vt:lpstr>Calibri</vt:lpstr>
      <vt:lpstr>Chamberi Super Display</vt:lpstr>
      <vt:lpstr>Georgia Pro Cond Black</vt:lpstr>
      <vt:lpstr>Goudy Old Style</vt:lpstr>
      <vt:lpstr>Wingdings</vt:lpstr>
      <vt:lpstr>Wingdings 2</vt:lpstr>
      <vt:lpstr>SlateVTI</vt:lpstr>
      <vt:lpstr>Análisis de Algoritmos</vt:lpstr>
      <vt:lpstr>Tipos de algoritmos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Algoritmos</dc:title>
  <dc:creator>Jesus Mora Jain</dc:creator>
  <cp:lastModifiedBy>Jesus Mora Jain</cp:lastModifiedBy>
  <cp:revision>23</cp:revision>
  <dcterms:created xsi:type="dcterms:W3CDTF">2022-04-06T00:24:46Z</dcterms:created>
  <dcterms:modified xsi:type="dcterms:W3CDTF">2022-04-27T20:31:14Z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0x010100CD99452877596C4299A6443E068B10D5</vt:lpwstr>
  </property>
</Properties>
</file>