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80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59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90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71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408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21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514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562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6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07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64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5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1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2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9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4BF3-BF3A-475B-AB5D-FADF8CB9F169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997121-A016-46F2-B30F-A679FC00C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25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5" y="276012"/>
            <a:ext cx="2389722" cy="16210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1070" y="2838734"/>
            <a:ext cx="9403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accent5">
                    <a:lumMod val="75000"/>
                  </a:schemeClr>
                </a:solidFill>
                <a:latin typeface="Charlemagne Std" panose="04020705060702020204" pitchFamily="82" charset="0"/>
              </a:rPr>
              <a:t>Código Intermedio</a:t>
            </a:r>
          </a:p>
          <a:p>
            <a:pPr algn="ctr"/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Adobe Garamond Pro" panose="02020502060506020403" pitchFamily="18" charset="0"/>
              </a:rPr>
              <a:t>Código de Tres Direcciones</a:t>
            </a:r>
          </a:p>
          <a:p>
            <a:pPr algn="ctr"/>
            <a:endParaRPr lang="es-MX" dirty="0"/>
          </a:p>
          <a:p>
            <a:pPr algn="ctr"/>
            <a:r>
              <a:rPr lang="es-MX" sz="2400" dirty="0">
                <a:solidFill>
                  <a:schemeClr val="accent2">
                    <a:lumMod val="75000"/>
                  </a:schemeClr>
                </a:solidFill>
                <a:latin typeface="Ravie" panose="04040805050809020602" pitchFamily="82" charset="0"/>
              </a:rPr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12447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0" y="1455446"/>
            <a:ext cx="83251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Código Intermedio</a:t>
            </a:r>
          </a:p>
          <a:p>
            <a:endParaRPr lang="es-MX" sz="28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En el modelo de compilación análisis-síntesis, el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front-end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traduce el programa fuente en una representación de código intermedio, y el back-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end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traduce esta representación en código final.</a:t>
            </a:r>
          </a:p>
          <a:p>
            <a:pPr algn="just"/>
            <a:endParaRPr lang="es-MX" dirty="0">
              <a:solidFill>
                <a:srgbClr val="000000"/>
              </a:solidFill>
              <a:latin typeface="AlbanyAMT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600" b="0" i="0" u="none" strike="noStrike" baseline="0" dirty="0">
                <a:solidFill>
                  <a:srgbClr val="000000"/>
                </a:solidFill>
                <a:latin typeface="AlbanyAMT"/>
              </a:rPr>
              <a:t>Permite crear fácilmente un compilador para diferentes maquinas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600" b="0" i="0" u="none" strike="noStrike" baseline="0" dirty="0">
                <a:solidFill>
                  <a:srgbClr val="000000"/>
                </a:solidFill>
                <a:latin typeface="AlbanyAMT"/>
              </a:rPr>
              <a:t>La representación intermedia puede ser optimizada por un optimizador independiente del código final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MX" sz="16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Lenguajes Intermedios:</a:t>
            </a:r>
          </a:p>
          <a:p>
            <a:pPr algn="just"/>
            <a:endParaRPr lang="es-MX" dirty="0">
              <a:solidFill>
                <a:srgbClr val="000000"/>
              </a:solidFill>
              <a:latin typeface="AlbanyAMT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600" b="0" i="0" u="none" strike="noStrike" baseline="0" dirty="0">
                <a:solidFill>
                  <a:srgbClr val="000000"/>
                </a:solidFill>
                <a:latin typeface="AlbanyAMT"/>
              </a:rPr>
              <a:t>Arboles de Sintaxis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MX" sz="1600" b="0" i="0" u="none" strike="noStrike" baseline="0" dirty="0">
                <a:solidFill>
                  <a:srgbClr val="000000"/>
                </a:solidFill>
                <a:latin typeface="AlbanyAMT"/>
              </a:rPr>
              <a:t>Código de tres direcciones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208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18615" y="1891578"/>
            <a:ext cx="85571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Código de tres direcciones</a:t>
            </a:r>
          </a:p>
          <a:p>
            <a:pPr algn="just"/>
            <a:endParaRPr lang="es-MX" sz="28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Se compone de instrucciones que contienen tres (o menos) direcciones, dos para los operandos y una para el resultado.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Los operandos y el resultado pueden ser nombres, o variables temporales generadas por el compilador.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Los operandos pueden también ser constantes.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Las instrucciones pueden estar marcadas por etiquetas simbólicas (representan un índice dentro del conjunto de instrucciones)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rgbClr val="000000"/>
                </a:solidFill>
                <a:latin typeface="AlbanyAMT"/>
              </a:rPr>
              <a:t>Tiene instrucciones de control de flujo.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94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72302" y="533981"/>
            <a:ext cx="648268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0" i="0" u="none" strike="noStrike" baseline="0" dirty="0">
                <a:solidFill>
                  <a:srgbClr val="006633"/>
                </a:solidFill>
                <a:latin typeface="AlbanyAMT"/>
              </a:rPr>
              <a:t>Código de tres direcciones:</a:t>
            </a:r>
          </a:p>
          <a:p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Instrucciones comunes</a:t>
            </a:r>
          </a:p>
          <a:p>
            <a:endParaRPr lang="es-MX" sz="28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r>
              <a:rPr lang="es-MX" sz="2400" b="0" i="0" u="none" strike="noStrike" baseline="0" dirty="0">
                <a:solidFill>
                  <a:srgbClr val="000000"/>
                </a:solidFill>
                <a:latin typeface="AlbanyAMT"/>
              </a:rPr>
              <a:t>Instrucciones de Asignación:</a:t>
            </a:r>
          </a:p>
          <a:p>
            <a:endParaRPr lang="es-MX" sz="24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x := y </a:t>
            </a:r>
            <a:r>
              <a:rPr lang="es-MX" sz="2000" b="0" i="0" u="none" strike="noStrike" baseline="0" dirty="0" err="1">
                <a:solidFill>
                  <a:srgbClr val="000000"/>
                </a:solidFill>
                <a:latin typeface="AlbanyAMT"/>
              </a:rPr>
              <a:t>op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 z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op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es un operador binario, aritmético o lógico)</a:t>
            </a: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x := </a:t>
            </a:r>
            <a:r>
              <a:rPr lang="es-MX" sz="2000" b="0" i="0" u="none" strike="noStrike" baseline="0" dirty="0" err="1">
                <a:solidFill>
                  <a:srgbClr val="000000"/>
                </a:solidFill>
                <a:latin typeface="AlbanyAMT"/>
              </a:rPr>
              <a:t>op</a:t>
            </a:r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 y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op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es un operador unario: menos, conversión)</a:t>
            </a: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x := y</a:t>
            </a:r>
          </a:p>
          <a:p>
            <a:endParaRPr lang="es-MX" sz="20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Asignaciones Indexadas: x := y[i]</a:t>
            </a:r>
          </a:p>
          <a:p>
            <a:endParaRPr lang="es-MX" sz="20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x[i] := y</a:t>
            </a:r>
          </a:p>
          <a:p>
            <a:endParaRPr lang="es-MX" sz="20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Apuntadores: x := &amp;y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(asigna la dirección de y)</a:t>
            </a: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x := *y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(y es un apuntador)</a:t>
            </a: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*x := y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(x es un apuntador)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20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38066" y="898213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Código de tres direcciones:</a:t>
            </a:r>
          </a:p>
          <a:p>
            <a:r>
              <a:rPr lang="es-MX" sz="2400" b="0" i="0" u="none" strike="noStrike" baseline="0" dirty="0">
                <a:solidFill>
                  <a:srgbClr val="006633"/>
                </a:solidFill>
                <a:latin typeface="AlbanyAMT"/>
              </a:rPr>
              <a:t>Instrucciones comunes</a:t>
            </a:r>
          </a:p>
          <a:p>
            <a:endParaRPr lang="es-MX" sz="24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Saltos:</a:t>
            </a:r>
          </a:p>
          <a:p>
            <a:endParaRPr lang="es-MX" sz="20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Incondicional: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goto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L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Condicional: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if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x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rel-op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y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goto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L</a:t>
            </a: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Llamado a procedimientos y retorno:</a:t>
            </a:r>
          </a:p>
          <a:p>
            <a:endParaRPr lang="es-MX" sz="2000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param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x1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param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x2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....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param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xn</a:t>
            </a:r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call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p n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return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440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889243" y="2257734"/>
            <a:ext cx="351657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Código de Ejemplo</a:t>
            </a:r>
          </a:p>
          <a:p>
            <a:endParaRPr lang="es-MX" sz="28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a := 2 * x + 10;</a:t>
            </a:r>
          </a:p>
          <a:p>
            <a:r>
              <a:rPr lang="en-US" dirty="0">
                <a:solidFill>
                  <a:srgbClr val="000000"/>
                </a:solidFill>
                <a:latin typeface="AlbanyAMT"/>
              </a:rPr>
              <a:t>while a &lt;= p + 2 do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 := p[i*2+4]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end</a:t>
            </a:r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 := j + 1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6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3350" y="953978"/>
            <a:ext cx="664191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0" i="0" u="none" strike="noStrike" baseline="0" dirty="0">
                <a:solidFill>
                  <a:srgbClr val="006633"/>
                </a:solidFill>
                <a:latin typeface="AlbanyAMT"/>
              </a:rPr>
              <a:t>Traducción del Código de Ejemplo:</a:t>
            </a: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t1 := 2 * x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t2 := t1 + 10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a := t2 </a:t>
            </a:r>
            <a:r>
              <a:rPr lang="en-US" dirty="0">
                <a:solidFill>
                  <a:srgbClr val="000000"/>
                </a:solidFill>
                <a:latin typeface="AlbanyAMT"/>
              </a:rPr>
              <a:t>(t3)</a:t>
            </a:r>
            <a:endParaRPr lang="es-MX" dirty="0">
              <a:solidFill>
                <a:srgbClr val="000000"/>
              </a:solidFill>
              <a:latin typeface="AlbanyAMT"/>
            </a:endParaRP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w1: t3 &lt;= </a:t>
            </a:r>
            <a:r>
              <a:rPr lang="es-MX" u="sng" dirty="0">
                <a:solidFill>
                  <a:srgbClr val="000000"/>
                </a:solidFill>
                <a:latin typeface="AlbanyAMT"/>
              </a:rPr>
              <a:t>p + 2 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(t4)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if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t3 &lt;= t4 </a:t>
            </a:r>
            <a:r>
              <a:rPr lang="es-MX" dirty="0" err="1">
                <a:solidFill>
                  <a:srgbClr val="000000"/>
                </a:solidFill>
                <a:latin typeface="AlbanyAMT"/>
              </a:rPr>
              <a:t>goto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w2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goto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w1</a:t>
            </a: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w2: t5 := i * 2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t6 := t5 + 4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 := p[t6] (t7)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goto</a:t>
            </a:r>
            <a:r>
              <a:rPr lang="es-MX" dirty="0">
                <a:solidFill>
                  <a:srgbClr val="000000"/>
                </a:solidFill>
                <a:latin typeface="AlbanyAMT"/>
              </a:rPr>
              <a:t> w1</a:t>
            </a:r>
          </a:p>
          <a:p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t8 := j + 1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j:= t8 (t9)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F57AD34-E784-855E-36E9-7BDA9BE396CA}"/>
              </a:ext>
            </a:extLst>
          </p:cNvPr>
          <p:cNvSpPr/>
          <p:nvPr/>
        </p:nvSpPr>
        <p:spPr>
          <a:xfrm>
            <a:off x="4858720" y="2259449"/>
            <a:ext cx="351657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Código de Ejemplo</a:t>
            </a:r>
          </a:p>
          <a:p>
            <a:endParaRPr lang="es-MX" sz="28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a := 2 * x + 10;</a:t>
            </a:r>
          </a:p>
          <a:p>
            <a:r>
              <a:rPr lang="en-US" dirty="0">
                <a:solidFill>
                  <a:srgbClr val="000000"/>
                </a:solidFill>
                <a:latin typeface="AlbanyAMT"/>
              </a:rPr>
              <a:t>while a &lt;= p + 2 do</a:t>
            </a: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 := p[i*2+4]</a:t>
            </a:r>
          </a:p>
          <a:p>
            <a:r>
              <a:rPr lang="es-MX" dirty="0" err="1">
                <a:solidFill>
                  <a:srgbClr val="000000"/>
                </a:solidFill>
                <a:latin typeface="AlbanyAMT"/>
              </a:rPr>
              <a:t>end</a:t>
            </a:r>
            <a:endParaRPr lang="es-MX" dirty="0">
              <a:solidFill>
                <a:srgbClr val="000000"/>
              </a:solidFill>
              <a:latin typeface="AlbanyAMT"/>
            </a:endParaRPr>
          </a:p>
          <a:p>
            <a:r>
              <a:rPr lang="es-MX" dirty="0">
                <a:solidFill>
                  <a:srgbClr val="000000"/>
                </a:solidFill>
                <a:latin typeface="AlbanyAMT"/>
              </a:rPr>
              <a:t>j := j + 1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988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6161" y="1812938"/>
            <a:ext cx="859809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0" i="0" u="none" strike="noStrike" baseline="0" dirty="0">
                <a:solidFill>
                  <a:srgbClr val="006633"/>
                </a:solidFill>
                <a:latin typeface="AlbanyAMT"/>
              </a:rPr>
              <a:t>Implementación de Código de tres direcciones</a:t>
            </a:r>
          </a:p>
          <a:p>
            <a:endParaRPr lang="es-MX" sz="5400" b="0" i="0" u="none" strike="noStrike" baseline="0" dirty="0">
              <a:solidFill>
                <a:srgbClr val="006633"/>
              </a:solidFill>
              <a:latin typeface="AlbanyAM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0" i="0" u="none" strike="noStrike" baseline="0" dirty="0" err="1">
                <a:solidFill>
                  <a:srgbClr val="000000"/>
                </a:solidFill>
                <a:latin typeface="AlbanyAMT"/>
              </a:rPr>
              <a:t>Cuadruplas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Estructura con 4 campos: operador, operando1, operando2, resultado.</a:t>
            </a:r>
          </a:p>
          <a:p>
            <a:endParaRPr lang="es-MX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(1) + t1 10 </a:t>
            </a:r>
            <a:r>
              <a:rPr lang="es-MX" dirty="0">
                <a:solidFill>
                  <a:srgbClr val="000000"/>
                </a:solidFill>
                <a:latin typeface="AlbanyAMT"/>
                <a:sym typeface="Wingdings" panose="05000000000000000000" pitchFamily="2" charset="2"/>
              </a:rPr>
              <a:t>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 t2</a:t>
            </a:r>
          </a:p>
          <a:p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(0) * 2 x     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  <a:sym typeface="Wingdings" panose="05000000000000000000" pitchFamily="2" charset="2"/>
              </a:rPr>
              <a:t></a:t>
            </a:r>
            <a:r>
              <a:rPr lang="es-MX" b="0" i="0" u="none" strike="noStrike" baseline="0" dirty="0">
                <a:solidFill>
                  <a:srgbClr val="000000"/>
                </a:solidFill>
                <a:latin typeface="AlbanyAMT"/>
              </a:rPr>
              <a:t> t1</a:t>
            </a:r>
          </a:p>
          <a:p>
            <a:endParaRPr lang="es-MX" b="0" i="0" u="none" strike="noStrike" baseline="0" dirty="0">
              <a:solidFill>
                <a:srgbClr val="000000"/>
              </a:solidFill>
              <a:latin typeface="AlbanyAMT"/>
            </a:endParaRPr>
          </a:p>
          <a:p>
            <a:r>
              <a:rPr lang="es-MX" b="1" i="0" u="none" strike="noStrike" baseline="0" dirty="0">
                <a:solidFill>
                  <a:srgbClr val="000000"/>
                </a:solidFill>
                <a:latin typeface="AlbanyAMT-Bold"/>
              </a:rPr>
              <a:t>operador op1 op2 </a:t>
            </a:r>
            <a:r>
              <a:rPr lang="es-MX" b="1" i="0" u="none" strike="noStrike" baseline="0" dirty="0">
                <a:solidFill>
                  <a:srgbClr val="000000"/>
                </a:solidFill>
                <a:latin typeface="AlbanyAMT-Bold"/>
                <a:sym typeface="Wingdings" panose="05000000000000000000" pitchFamily="2" charset="2"/>
              </a:rPr>
              <a:t> </a:t>
            </a:r>
            <a:r>
              <a:rPr lang="es-MX" b="1" i="0" u="none" strike="noStrike" baseline="0" dirty="0">
                <a:solidFill>
                  <a:srgbClr val="000000"/>
                </a:solidFill>
                <a:latin typeface="AlbanyAMT-Bold"/>
              </a:rPr>
              <a:t>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023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5427" y="1988572"/>
            <a:ext cx="789750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0" i="0" u="none" strike="noStrike" baseline="0" dirty="0">
                <a:solidFill>
                  <a:srgbClr val="006633"/>
                </a:solidFill>
                <a:latin typeface="AlbanyAMT"/>
              </a:rPr>
              <a:t>Implementación de Código de tres direcciones</a:t>
            </a:r>
          </a:p>
          <a:p>
            <a:pPr algn="just"/>
            <a:endParaRPr lang="es-MX" sz="1400" dirty="0">
              <a:solidFill>
                <a:srgbClr val="CD9A00"/>
              </a:solidFill>
              <a:latin typeface="OpenSymbol"/>
            </a:endParaRPr>
          </a:p>
          <a:p>
            <a:pPr algn="just"/>
            <a:r>
              <a:rPr lang="es-MX" sz="2000" b="0" i="0" u="none" strike="noStrike" baseline="0" dirty="0">
                <a:solidFill>
                  <a:srgbClr val="000000"/>
                </a:solidFill>
                <a:latin typeface="AlbanyAMT"/>
              </a:rPr>
              <a:t>Triplas.</a:t>
            </a:r>
          </a:p>
          <a:p>
            <a:pPr algn="just"/>
            <a:endParaRPr lang="es-MX" dirty="0">
              <a:solidFill>
                <a:srgbClr val="000000"/>
              </a:solidFill>
              <a:latin typeface="AlbanyAMT"/>
            </a:endParaRPr>
          </a:p>
          <a:p>
            <a:pPr algn="just"/>
            <a:r>
              <a:rPr lang="es-MX" dirty="0">
                <a:solidFill>
                  <a:srgbClr val="000000"/>
                </a:solidFill>
                <a:latin typeface="AlbanyAMT"/>
              </a:rPr>
              <a:t>Estructura con 3 campos: operador, operando1, operando2. Los resultados temporales se referencian por la posición en que fueron calculados.</a:t>
            </a:r>
          </a:p>
          <a:p>
            <a:pPr algn="just"/>
            <a:endParaRPr lang="es-MX" dirty="0">
              <a:solidFill>
                <a:srgbClr val="000000"/>
              </a:solidFill>
              <a:latin typeface="AlbanyAMT"/>
            </a:endParaRPr>
          </a:p>
          <a:p>
            <a:pPr algn="just"/>
            <a:r>
              <a:rPr lang="es-MX" dirty="0">
                <a:solidFill>
                  <a:srgbClr val="000000"/>
                </a:solidFill>
                <a:latin typeface="AlbanyAMT"/>
              </a:rPr>
              <a:t>(1) + (0) 10</a:t>
            </a:r>
          </a:p>
          <a:p>
            <a:pPr algn="just"/>
            <a:r>
              <a:rPr lang="es-MX" dirty="0">
                <a:solidFill>
                  <a:srgbClr val="000000"/>
                </a:solidFill>
                <a:latin typeface="AlbanyAMT"/>
              </a:rPr>
              <a:t>(0) * 2 x</a:t>
            </a:r>
          </a:p>
          <a:p>
            <a:pPr algn="just"/>
            <a:endParaRPr lang="es-MX" dirty="0">
              <a:solidFill>
                <a:srgbClr val="000000"/>
              </a:solidFill>
              <a:latin typeface="AlbanyAMT"/>
            </a:endParaRPr>
          </a:p>
          <a:p>
            <a:pPr algn="just"/>
            <a:r>
              <a:rPr lang="es-MX" b="1" dirty="0">
                <a:solidFill>
                  <a:srgbClr val="000000"/>
                </a:solidFill>
                <a:latin typeface="AlbanyAMT-Bold"/>
              </a:rPr>
              <a:t>operador op1 op2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4807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9452877596C4299A6443E068B10D5" ma:contentTypeVersion="11" ma:contentTypeDescription="Create a new document." ma:contentTypeScope="" ma:versionID="77b7999ff61e958e99ac8d3c88a98f82">
  <xsd:schema xmlns:xsd="http://www.w3.org/2001/XMLSchema" xmlns:xs="http://www.w3.org/2001/XMLSchema" xmlns:p="http://schemas.microsoft.com/office/2006/metadata/properties" xmlns:ns2="77863206-0d42-4909-937a-6b193db4de74" xmlns:ns3="2a3f9b6a-4a8a-434c-9dff-634aa9ad83e5" targetNamespace="http://schemas.microsoft.com/office/2006/metadata/properties" ma:root="true" ma:fieldsID="b3ba82b54bd22c56347d41f2f7c71590" ns2:_="" ns3:_="">
    <xsd:import namespace="77863206-0d42-4909-937a-6b193db4de74"/>
    <xsd:import namespace="2a3f9b6a-4a8a-434c-9dff-634aa9ad8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63206-0d42-4909-937a-6b193db4d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f9b6a-4a8a-434c-9dff-634aa9ad83e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11f674c-fd91-4208-af11-844b2c337dcf}" ma:internalName="TaxCatchAll" ma:showField="CatchAllData" ma:web="2a3f9b6a-4a8a-434c-9dff-634aa9ad8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3f9b6a-4a8a-434c-9dff-634aa9ad83e5" xsi:nil="true"/>
    <lcf76f155ced4ddcb4097134ff3c332f xmlns="77863206-0d42-4909-937a-6b193db4de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F72A14-135A-491F-87B7-3AE4B083B6DA}"/>
</file>

<file path=customXml/itemProps2.xml><?xml version="1.0" encoding="utf-8"?>
<ds:datastoreItem xmlns:ds="http://schemas.openxmlformats.org/officeDocument/2006/customXml" ds:itemID="{F421A07A-657D-4329-A66D-DC14529040D6}"/>
</file>

<file path=customXml/itemProps3.xml><?xml version="1.0" encoding="utf-8"?>
<ds:datastoreItem xmlns:ds="http://schemas.openxmlformats.org/officeDocument/2006/customXml" ds:itemID="{1787B4B8-75F3-4F0B-B50B-487F507804C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507</Words>
  <Application>Microsoft Office PowerPoint</Application>
  <PresentationFormat>Panorámica</PresentationFormat>
  <Paragraphs>105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Adobe Garamond Pro</vt:lpstr>
      <vt:lpstr>AlbanyAMT</vt:lpstr>
      <vt:lpstr>AlbanyAMT-Bold</vt:lpstr>
      <vt:lpstr>Arial</vt:lpstr>
      <vt:lpstr>Charlemagne Std</vt:lpstr>
      <vt:lpstr>OpenSymbol</vt:lpstr>
      <vt:lpstr>Ravie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Mora Jain</dc:creator>
  <cp:lastModifiedBy>Jesús Mora Jain</cp:lastModifiedBy>
  <cp:revision>17</cp:revision>
  <dcterms:created xsi:type="dcterms:W3CDTF">2018-05-16T21:02:49Z</dcterms:created>
  <dcterms:modified xsi:type="dcterms:W3CDTF">2024-05-23T00:26:27Z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0x010100CD99452877596C4299A6443E068B10D5</vt:lpwstr>
  </property>
</Properties>
</file>