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
  </p:notesMasterIdLst>
  <p:sldIdLst>
    <p:sldId id="256" r:id="rId2"/>
    <p:sldId id="257" r:id="rId3"/>
    <p:sldId id="258" r:id="rId4"/>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75" d="100"/>
          <a:sy n="75" d="100"/>
        </p:scale>
        <p:origin x="370" y="-13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3003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B0C23">
              <a:alpha val="75000"/>
            </a:srgbClr>
          </a:solidFill>
          <a:ln/>
        </p:spPr>
      </p:sp>
      <p:pic>
        <p:nvPicPr>
          <p:cNvPr id="4" name="Image 1" descr="preencoded.png"/>
          <p:cNvPicPr>
            <a:picLocks noChangeAspect="1"/>
          </p:cNvPicPr>
          <p:nvPr/>
        </p:nvPicPr>
        <p:blipFill>
          <a:blip r:embed="rId4"/>
          <a:stretch>
            <a:fillRect/>
          </a:stretch>
        </p:blipFill>
        <p:spPr>
          <a:xfrm>
            <a:off x="9151620" y="0"/>
            <a:ext cx="5486400" cy="8229600"/>
          </a:xfrm>
          <a:prstGeom prst="rect">
            <a:avLst/>
          </a:prstGeom>
        </p:spPr>
      </p:pic>
      <p:sp>
        <p:nvSpPr>
          <p:cNvPr id="5" name="Text 1"/>
          <p:cNvSpPr/>
          <p:nvPr/>
        </p:nvSpPr>
        <p:spPr>
          <a:xfrm>
            <a:off x="833199" y="1444585"/>
            <a:ext cx="7477601" cy="2874645"/>
          </a:xfrm>
          <a:prstGeom prst="rect">
            <a:avLst/>
          </a:prstGeom>
          <a:noFill/>
          <a:ln/>
        </p:spPr>
        <p:txBody>
          <a:bodyPr wrap="square" rtlCol="0" anchor="t"/>
          <a:lstStyle/>
          <a:p>
            <a:pPr marL="0" indent="0">
              <a:lnSpc>
                <a:spcPts val="7545"/>
              </a:lnSpc>
              <a:buNone/>
            </a:pPr>
            <a:r>
              <a:rPr lang="en-US" sz="6036" dirty="0">
                <a:solidFill>
                  <a:srgbClr val="C6BFEE"/>
                </a:solidFill>
                <a:latin typeface="Prompt" pitchFamily="34" charset="0"/>
                <a:ea typeface="Prompt" pitchFamily="34" charset="-122"/>
                <a:cs typeface="Prompt" pitchFamily="34" charset="-120"/>
              </a:rPr>
              <a:t>Artificial Neural Networks in NVIDIA Blackwell Chip</a:t>
            </a:r>
            <a:endParaRPr lang="en-US" sz="6036" dirty="0"/>
          </a:p>
        </p:txBody>
      </p:sp>
      <p:sp>
        <p:nvSpPr>
          <p:cNvPr id="6" name="Text 2"/>
          <p:cNvSpPr/>
          <p:nvPr/>
        </p:nvSpPr>
        <p:spPr>
          <a:xfrm>
            <a:off x="833199" y="4652486"/>
            <a:ext cx="7477601" cy="2132409"/>
          </a:xfrm>
          <a:prstGeom prst="rect">
            <a:avLst/>
          </a:prstGeom>
          <a:noFill/>
          <a:ln/>
        </p:spPr>
        <p:txBody>
          <a:bodyPr wrap="square" rtlCol="0" anchor="t"/>
          <a:lstStyle/>
          <a:p>
            <a:pPr marL="0" indent="0">
              <a:lnSpc>
                <a:spcPts val="2799"/>
              </a:lnSpc>
              <a:buNone/>
            </a:pPr>
            <a:r>
              <a:rPr lang="en-US" sz="1750" dirty="0">
                <a:solidFill>
                  <a:srgbClr val="DAD8E9"/>
                </a:solidFill>
                <a:latin typeface="Mukta" pitchFamily="34" charset="0"/>
                <a:ea typeface="Mukta" pitchFamily="34" charset="-122"/>
                <a:cs typeface="Mukta" pitchFamily="34" charset="-120"/>
              </a:rPr>
              <a:t>NVIDIA's Blackwell chip is a groundbreaking piece of hardware that leverages the power of artificial neural networks to deliver unparalleled performance and efficiency in a wide range of computing applications. By integrating advanced neural network architectures directly into the chip's design, NVIDIA has created a specialized processor that can excel at tasks such as computer vision, natural language processing, and predictive analytics.</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2696"/>
          </a:xfrm>
          <a:prstGeom prst="rect">
            <a:avLst/>
          </a:prstGeom>
          <a:solidFill>
            <a:srgbClr val="0B0C23">
              <a:alpha val="75000"/>
            </a:srgbClr>
          </a:solidFill>
          <a:ln/>
        </p:spPr>
      </p:sp>
      <p:pic>
        <p:nvPicPr>
          <p:cNvPr id="4" name="Image 1" descr="preencoded.png"/>
          <p:cNvPicPr>
            <a:picLocks noChangeAspect="1"/>
          </p:cNvPicPr>
          <p:nvPr/>
        </p:nvPicPr>
        <p:blipFill>
          <a:blip r:embed="rId4"/>
          <a:stretch>
            <a:fillRect/>
          </a:stretch>
        </p:blipFill>
        <p:spPr>
          <a:xfrm>
            <a:off x="-7620" y="0"/>
            <a:ext cx="3657600" cy="8232696"/>
          </a:xfrm>
          <a:prstGeom prst="rect">
            <a:avLst/>
          </a:prstGeom>
        </p:spPr>
      </p:pic>
      <p:sp>
        <p:nvSpPr>
          <p:cNvPr id="5" name="Text 1"/>
          <p:cNvSpPr/>
          <p:nvPr/>
        </p:nvSpPr>
        <p:spPr>
          <a:xfrm>
            <a:off x="5784532" y="437555"/>
            <a:ext cx="6718935" cy="994410"/>
          </a:xfrm>
          <a:prstGeom prst="rect">
            <a:avLst/>
          </a:prstGeom>
          <a:noFill/>
          <a:ln/>
        </p:spPr>
        <p:txBody>
          <a:bodyPr wrap="square" rtlCol="0" anchor="t"/>
          <a:lstStyle/>
          <a:p>
            <a:pPr marL="0" indent="0">
              <a:lnSpc>
                <a:spcPts val="3916"/>
              </a:lnSpc>
              <a:buNone/>
            </a:pPr>
            <a:r>
              <a:rPr lang="en-US" sz="3133" dirty="0">
                <a:solidFill>
                  <a:srgbClr val="C6BFEE"/>
                </a:solidFill>
                <a:latin typeface="Prompt" pitchFamily="34" charset="0"/>
                <a:ea typeface="Prompt" pitchFamily="34" charset="-122"/>
                <a:cs typeface="Prompt" pitchFamily="34" charset="-120"/>
              </a:rPr>
              <a:t>Leveraging Deep Learning for Accelerated Computing</a:t>
            </a:r>
            <a:endParaRPr lang="en-US" sz="3133" dirty="0"/>
          </a:p>
        </p:txBody>
      </p:sp>
      <p:sp>
        <p:nvSpPr>
          <p:cNvPr id="6" name="Shape 2"/>
          <p:cNvSpPr/>
          <p:nvPr/>
        </p:nvSpPr>
        <p:spPr>
          <a:xfrm>
            <a:off x="6007298" y="1670566"/>
            <a:ext cx="31790" cy="6124575"/>
          </a:xfrm>
          <a:prstGeom prst="roundRect">
            <a:avLst>
              <a:gd name="adj" fmla="val 225261"/>
            </a:avLst>
          </a:prstGeom>
          <a:solidFill>
            <a:srgbClr val="6D4562"/>
          </a:solidFill>
          <a:ln/>
        </p:spPr>
      </p:sp>
      <p:sp>
        <p:nvSpPr>
          <p:cNvPr id="7" name="Shape 3"/>
          <p:cNvSpPr/>
          <p:nvPr/>
        </p:nvSpPr>
        <p:spPr>
          <a:xfrm>
            <a:off x="6202144" y="1957923"/>
            <a:ext cx="556855" cy="31790"/>
          </a:xfrm>
          <a:prstGeom prst="roundRect">
            <a:avLst>
              <a:gd name="adj" fmla="val 225261"/>
            </a:avLst>
          </a:prstGeom>
          <a:solidFill>
            <a:srgbClr val="6D4562"/>
          </a:solidFill>
          <a:ln/>
        </p:spPr>
      </p:sp>
      <p:sp>
        <p:nvSpPr>
          <p:cNvPr id="8" name="Shape 4"/>
          <p:cNvSpPr/>
          <p:nvPr/>
        </p:nvSpPr>
        <p:spPr>
          <a:xfrm>
            <a:off x="5844123" y="1794867"/>
            <a:ext cx="358021" cy="358021"/>
          </a:xfrm>
          <a:prstGeom prst="roundRect">
            <a:avLst>
              <a:gd name="adj" fmla="val 20002"/>
            </a:avLst>
          </a:prstGeom>
          <a:solidFill>
            <a:srgbClr val="542C49"/>
          </a:solidFill>
          <a:ln w="7620">
            <a:solidFill>
              <a:srgbClr val="6D4562"/>
            </a:solidFill>
            <a:prstDash val="solid"/>
          </a:ln>
        </p:spPr>
      </p:sp>
      <p:sp>
        <p:nvSpPr>
          <p:cNvPr id="9" name="Text 5"/>
          <p:cNvSpPr/>
          <p:nvPr/>
        </p:nvSpPr>
        <p:spPr>
          <a:xfrm>
            <a:off x="5978426" y="1824633"/>
            <a:ext cx="89297" cy="298371"/>
          </a:xfrm>
          <a:prstGeom prst="rect">
            <a:avLst/>
          </a:prstGeom>
          <a:noFill/>
          <a:ln/>
        </p:spPr>
        <p:txBody>
          <a:bodyPr wrap="none" rtlCol="0" anchor="t"/>
          <a:lstStyle/>
          <a:p>
            <a:pPr marL="0" indent="0" algn="ctr">
              <a:lnSpc>
                <a:spcPts val="2349"/>
              </a:lnSpc>
              <a:buNone/>
            </a:pPr>
            <a:r>
              <a:rPr lang="en-US" sz="1880" dirty="0">
                <a:solidFill>
                  <a:srgbClr val="DAD8E9"/>
                </a:solidFill>
                <a:latin typeface="Prompt" pitchFamily="34" charset="0"/>
                <a:ea typeface="Prompt" pitchFamily="34" charset="-122"/>
                <a:cs typeface="Prompt" pitchFamily="34" charset="-120"/>
              </a:rPr>
              <a:t>1</a:t>
            </a:r>
            <a:endParaRPr lang="en-US" sz="1880" dirty="0"/>
          </a:p>
        </p:txBody>
      </p:sp>
      <p:sp>
        <p:nvSpPr>
          <p:cNvPr id="10" name="Text 6"/>
          <p:cNvSpPr/>
          <p:nvPr/>
        </p:nvSpPr>
        <p:spPr>
          <a:xfrm>
            <a:off x="6898362" y="1829633"/>
            <a:ext cx="2777014" cy="248603"/>
          </a:xfrm>
          <a:prstGeom prst="rect">
            <a:avLst/>
          </a:prstGeom>
          <a:noFill/>
          <a:ln/>
        </p:spPr>
        <p:txBody>
          <a:bodyPr wrap="none" rtlCol="0" anchor="t"/>
          <a:lstStyle/>
          <a:p>
            <a:pPr marL="0" indent="0" algn="l">
              <a:lnSpc>
                <a:spcPts val="1958"/>
              </a:lnSpc>
              <a:buNone/>
            </a:pPr>
            <a:r>
              <a:rPr lang="en-US" sz="1566" dirty="0">
                <a:solidFill>
                  <a:srgbClr val="DAD8E9"/>
                </a:solidFill>
                <a:latin typeface="Prompt" pitchFamily="34" charset="0"/>
                <a:ea typeface="Prompt" pitchFamily="34" charset="-122"/>
                <a:cs typeface="Prompt" pitchFamily="34" charset="-120"/>
              </a:rPr>
              <a:t>Neural Network Acceleration</a:t>
            </a:r>
            <a:endParaRPr lang="en-US" sz="1566" dirty="0"/>
          </a:p>
        </p:txBody>
      </p:sp>
      <p:sp>
        <p:nvSpPr>
          <p:cNvPr id="11" name="Text 7"/>
          <p:cNvSpPr/>
          <p:nvPr/>
        </p:nvSpPr>
        <p:spPr>
          <a:xfrm>
            <a:off x="6898362" y="2173605"/>
            <a:ext cx="5605105" cy="1273373"/>
          </a:xfrm>
          <a:prstGeom prst="rect">
            <a:avLst/>
          </a:prstGeom>
          <a:noFill/>
          <a:ln/>
        </p:spPr>
        <p:txBody>
          <a:bodyPr wrap="square" rtlCol="0" anchor="t"/>
          <a:lstStyle/>
          <a:p>
            <a:pPr marL="0" indent="0" algn="l">
              <a:lnSpc>
                <a:spcPts val="2005"/>
              </a:lnSpc>
              <a:buNone/>
            </a:pPr>
            <a:r>
              <a:rPr lang="en-US" sz="1253" dirty="0">
                <a:solidFill>
                  <a:srgbClr val="DAD8E9"/>
                </a:solidFill>
                <a:latin typeface="Mukta" pitchFamily="34" charset="0"/>
                <a:ea typeface="Mukta" pitchFamily="34" charset="-122"/>
                <a:cs typeface="Mukta" pitchFamily="34" charset="-120"/>
              </a:rPr>
              <a:t>At the core of the NVIDIA Blackwell chip is a dedicated deep learning processing unit (DPU) that is designed to accelerate the execution of complex neural network models. This specialized hardware can perform matrix multiplications and other key neural network operations with exceptional speed and energy efficiency, enabling real-time processing of data-intensive tasks.</a:t>
            </a:r>
            <a:endParaRPr lang="en-US" sz="1253" dirty="0"/>
          </a:p>
        </p:txBody>
      </p:sp>
      <p:sp>
        <p:nvSpPr>
          <p:cNvPr id="12" name="Shape 8"/>
          <p:cNvSpPr/>
          <p:nvPr/>
        </p:nvSpPr>
        <p:spPr>
          <a:xfrm>
            <a:off x="6202144" y="4052471"/>
            <a:ext cx="556855" cy="31790"/>
          </a:xfrm>
          <a:prstGeom prst="roundRect">
            <a:avLst>
              <a:gd name="adj" fmla="val 225261"/>
            </a:avLst>
          </a:prstGeom>
          <a:solidFill>
            <a:srgbClr val="6D4562"/>
          </a:solidFill>
          <a:ln/>
        </p:spPr>
      </p:sp>
      <p:sp>
        <p:nvSpPr>
          <p:cNvPr id="13" name="Shape 9"/>
          <p:cNvSpPr/>
          <p:nvPr/>
        </p:nvSpPr>
        <p:spPr>
          <a:xfrm>
            <a:off x="5844123" y="3889415"/>
            <a:ext cx="358021" cy="358021"/>
          </a:xfrm>
          <a:prstGeom prst="roundRect">
            <a:avLst>
              <a:gd name="adj" fmla="val 20002"/>
            </a:avLst>
          </a:prstGeom>
          <a:solidFill>
            <a:srgbClr val="542C49"/>
          </a:solidFill>
          <a:ln w="7620">
            <a:solidFill>
              <a:srgbClr val="6D4562"/>
            </a:solidFill>
            <a:prstDash val="solid"/>
          </a:ln>
        </p:spPr>
      </p:sp>
      <p:sp>
        <p:nvSpPr>
          <p:cNvPr id="14" name="Text 10"/>
          <p:cNvSpPr/>
          <p:nvPr/>
        </p:nvSpPr>
        <p:spPr>
          <a:xfrm>
            <a:off x="5953304" y="3919180"/>
            <a:ext cx="139660" cy="298371"/>
          </a:xfrm>
          <a:prstGeom prst="rect">
            <a:avLst/>
          </a:prstGeom>
          <a:noFill/>
          <a:ln/>
        </p:spPr>
        <p:txBody>
          <a:bodyPr wrap="none" rtlCol="0" anchor="t"/>
          <a:lstStyle/>
          <a:p>
            <a:pPr marL="0" indent="0" algn="ctr">
              <a:lnSpc>
                <a:spcPts val="2349"/>
              </a:lnSpc>
              <a:buNone/>
            </a:pPr>
            <a:r>
              <a:rPr lang="en-US" sz="1880" dirty="0">
                <a:solidFill>
                  <a:srgbClr val="DAD8E9"/>
                </a:solidFill>
                <a:latin typeface="Prompt" pitchFamily="34" charset="0"/>
                <a:ea typeface="Prompt" pitchFamily="34" charset="-122"/>
                <a:cs typeface="Prompt" pitchFamily="34" charset="-120"/>
              </a:rPr>
              <a:t>2</a:t>
            </a:r>
            <a:endParaRPr lang="en-US" sz="1880" dirty="0"/>
          </a:p>
        </p:txBody>
      </p:sp>
      <p:sp>
        <p:nvSpPr>
          <p:cNvPr id="15" name="Text 11"/>
          <p:cNvSpPr/>
          <p:nvPr/>
        </p:nvSpPr>
        <p:spPr>
          <a:xfrm>
            <a:off x="6898362" y="3924181"/>
            <a:ext cx="2624257" cy="248603"/>
          </a:xfrm>
          <a:prstGeom prst="rect">
            <a:avLst/>
          </a:prstGeom>
          <a:noFill/>
          <a:ln/>
        </p:spPr>
        <p:txBody>
          <a:bodyPr wrap="none" rtlCol="0" anchor="t"/>
          <a:lstStyle/>
          <a:p>
            <a:pPr marL="0" indent="0" algn="l">
              <a:lnSpc>
                <a:spcPts val="1958"/>
              </a:lnSpc>
              <a:buNone/>
            </a:pPr>
            <a:r>
              <a:rPr lang="en-US" sz="1566" dirty="0">
                <a:solidFill>
                  <a:srgbClr val="DAD8E9"/>
                </a:solidFill>
                <a:latin typeface="Prompt" pitchFamily="34" charset="0"/>
                <a:ea typeface="Prompt" pitchFamily="34" charset="-122"/>
                <a:cs typeface="Prompt" pitchFamily="34" charset="-120"/>
              </a:rPr>
              <a:t>Efficient Memory Hierarchy</a:t>
            </a:r>
            <a:endParaRPr lang="en-US" sz="1566" dirty="0"/>
          </a:p>
        </p:txBody>
      </p:sp>
      <p:sp>
        <p:nvSpPr>
          <p:cNvPr id="16" name="Text 12"/>
          <p:cNvSpPr/>
          <p:nvPr/>
        </p:nvSpPr>
        <p:spPr>
          <a:xfrm>
            <a:off x="6898362" y="4268153"/>
            <a:ext cx="5605105" cy="1273373"/>
          </a:xfrm>
          <a:prstGeom prst="rect">
            <a:avLst/>
          </a:prstGeom>
          <a:noFill/>
          <a:ln/>
        </p:spPr>
        <p:txBody>
          <a:bodyPr wrap="square" rtlCol="0" anchor="t"/>
          <a:lstStyle/>
          <a:p>
            <a:pPr marL="0" indent="0" algn="l">
              <a:lnSpc>
                <a:spcPts val="2005"/>
              </a:lnSpc>
              <a:buNone/>
            </a:pPr>
            <a:r>
              <a:rPr lang="en-US" sz="1253" dirty="0">
                <a:solidFill>
                  <a:srgbClr val="DAD8E9"/>
                </a:solidFill>
                <a:latin typeface="Mukta" pitchFamily="34" charset="0"/>
                <a:ea typeface="Mukta" pitchFamily="34" charset="-122"/>
                <a:cs typeface="Mukta" pitchFamily="34" charset="-120"/>
              </a:rPr>
              <a:t>The Blackwell chip features a carefully designed memory architecture that minimizes data movement and latency. By incorporating high-bandwidth on-chip memory and leveraging advanced memory management techniques, the chip can efficiently feed data to the neural network processing units, maximizing their utilization and boosting overall performance.</a:t>
            </a:r>
            <a:endParaRPr lang="en-US" sz="1253" dirty="0"/>
          </a:p>
        </p:txBody>
      </p:sp>
      <p:sp>
        <p:nvSpPr>
          <p:cNvPr id="17" name="Shape 13"/>
          <p:cNvSpPr/>
          <p:nvPr/>
        </p:nvSpPr>
        <p:spPr>
          <a:xfrm>
            <a:off x="6202144" y="6147018"/>
            <a:ext cx="556855" cy="31790"/>
          </a:xfrm>
          <a:prstGeom prst="roundRect">
            <a:avLst>
              <a:gd name="adj" fmla="val 225261"/>
            </a:avLst>
          </a:prstGeom>
          <a:solidFill>
            <a:srgbClr val="6D4562"/>
          </a:solidFill>
          <a:ln/>
        </p:spPr>
      </p:sp>
      <p:sp>
        <p:nvSpPr>
          <p:cNvPr id="18" name="Shape 14"/>
          <p:cNvSpPr/>
          <p:nvPr/>
        </p:nvSpPr>
        <p:spPr>
          <a:xfrm>
            <a:off x="5844123" y="5983962"/>
            <a:ext cx="358021" cy="358021"/>
          </a:xfrm>
          <a:prstGeom prst="roundRect">
            <a:avLst>
              <a:gd name="adj" fmla="val 20002"/>
            </a:avLst>
          </a:prstGeom>
          <a:solidFill>
            <a:srgbClr val="542C49"/>
          </a:solidFill>
          <a:ln w="7620">
            <a:solidFill>
              <a:srgbClr val="6D4562"/>
            </a:solidFill>
            <a:prstDash val="solid"/>
          </a:ln>
        </p:spPr>
      </p:sp>
      <p:sp>
        <p:nvSpPr>
          <p:cNvPr id="19" name="Text 15"/>
          <p:cNvSpPr/>
          <p:nvPr/>
        </p:nvSpPr>
        <p:spPr>
          <a:xfrm>
            <a:off x="5953899" y="6013728"/>
            <a:ext cx="138470" cy="298371"/>
          </a:xfrm>
          <a:prstGeom prst="rect">
            <a:avLst/>
          </a:prstGeom>
          <a:noFill/>
          <a:ln/>
        </p:spPr>
        <p:txBody>
          <a:bodyPr wrap="none" rtlCol="0" anchor="t"/>
          <a:lstStyle/>
          <a:p>
            <a:pPr marL="0" indent="0" algn="ctr">
              <a:lnSpc>
                <a:spcPts val="2349"/>
              </a:lnSpc>
              <a:buNone/>
            </a:pPr>
            <a:r>
              <a:rPr lang="en-US" sz="1880" dirty="0">
                <a:solidFill>
                  <a:srgbClr val="DAD8E9"/>
                </a:solidFill>
                <a:latin typeface="Prompt" pitchFamily="34" charset="0"/>
                <a:ea typeface="Prompt" pitchFamily="34" charset="-122"/>
                <a:cs typeface="Prompt" pitchFamily="34" charset="-120"/>
              </a:rPr>
              <a:t>3</a:t>
            </a:r>
            <a:endParaRPr lang="en-US" sz="1880" dirty="0"/>
          </a:p>
        </p:txBody>
      </p:sp>
      <p:sp>
        <p:nvSpPr>
          <p:cNvPr id="20" name="Text 16"/>
          <p:cNvSpPr/>
          <p:nvPr/>
        </p:nvSpPr>
        <p:spPr>
          <a:xfrm>
            <a:off x="6898362" y="6018728"/>
            <a:ext cx="2197179" cy="248603"/>
          </a:xfrm>
          <a:prstGeom prst="rect">
            <a:avLst/>
          </a:prstGeom>
          <a:noFill/>
          <a:ln/>
        </p:spPr>
        <p:txBody>
          <a:bodyPr wrap="none" rtlCol="0" anchor="t"/>
          <a:lstStyle/>
          <a:p>
            <a:pPr marL="0" indent="0" algn="l">
              <a:lnSpc>
                <a:spcPts val="1958"/>
              </a:lnSpc>
              <a:buNone/>
            </a:pPr>
            <a:r>
              <a:rPr lang="en-US" sz="1566" dirty="0">
                <a:solidFill>
                  <a:srgbClr val="DAD8E9"/>
                </a:solidFill>
                <a:latin typeface="Prompt" pitchFamily="34" charset="0"/>
                <a:ea typeface="Prompt" pitchFamily="34" charset="-122"/>
                <a:cs typeface="Prompt" pitchFamily="34" charset="-120"/>
              </a:rPr>
              <a:t>Scalable Interconnects</a:t>
            </a:r>
            <a:endParaRPr lang="en-US" sz="1566" dirty="0"/>
          </a:p>
        </p:txBody>
      </p:sp>
      <p:sp>
        <p:nvSpPr>
          <p:cNvPr id="21" name="Text 17"/>
          <p:cNvSpPr/>
          <p:nvPr/>
        </p:nvSpPr>
        <p:spPr>
          <a:xfrm>
            <a:off x="6898362" y="6362700"/>
            <a:ext cx="5605105" cy="1273373"/>
          </a:xfrm>
          <a:prstGeom prst="rect">
            <a:avLst/>
          </a:prstGeom>
          <a:noFill/>
          <a:ln/>
        </p:spPr>
        <p:txBody>
          <a:bodyPr wrap="square" rtlCol="0" anchor="t"/>
          <a:lstStyle/>
          <a:p>
            <a:pPr marL="0" indent="0" algn="l">
              <a:lnSpc>
                <a:spcPts val="2005"/>
              </a:lnSpc>
              <a:buNone/>
            </a:pPr>
            <a:r>
              <a:rPr lang="en-US" sz="1253" dirty="0">
                <a:solidFill>
                  <a:srgbClr val="DAD8E9"/>
                </a:solidFill>
                <a:latin typeface="Mukta" pitchFamily="34" charset="0"/>
                <a:ea typeface="Mukta" pitchFamily="34" charset="-122"/>
                <a:cs typeface="Mukta" pitchFamily="34" charset="-120"/>
              </a:rPr>
              <a:t>The Blackwell chip's high-speed interconnects enable seamless communication between the neural network processing units, the memory subsystem, and other key components. This allows the chip to scale and distribute workloads across multiple processing elements, unlocking even greater performance and power efficiency for demanding deep learning applications.</a:t>
            </a:r>
            <a:endParaRPr lang="en-US" sz="1253"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32815"/>
          </a:xfrm>
          <a:prstGeom prst="rect">
            <a:avLst/>
          </a:prstGeom>
          <a:solidFill>
            <a:srgbClr val="0B0C23">
              <a:alpha val="75000"/>
            </a:srgbClr>
          </a:solidFill>
          <a:ln/>
        </p:spPr>
      </p:sp>
      <p:sp>
        <p:nvSpPr>
          <p:cNvPr id="4" name="Text 1"/>
          <p:cNvSpPr/>
          <p:nvPr/>
        </p:nvSpPr>
        <p:spPr>
          <a:xfrm>
            <a:off x="3693914" y="471607"/>
            <a:ext cx="7242453" cy="1608058"/>
          </a:xfrm>
          <a:prstGeom prst="rect">
            <a:avLst/>
          </a:prstGeom>
          <a:noFill/>
          <a:ln/>
        </p:spPr>
        <p:txBody>
          <a:bodyPr wrap="square" rtlCol="0" anchor="t"/>
          <a:lstStyle/>
          <a:p>
            <a:pPr marL="0" indent="0">
              <a:lnSpc>
                <a:spcPts val="4221"/>
              </a:lnSpc>
              <a:buNone/>
            </a:pPr>
            <a:r>
              <a:rPr lang="en-US" sz="3377" dirty="0">
                <a:solidFill>
                  <a:srgbClr val="C6BFEE"/>
                </a:solidFill>
                <a:latin typeface="Prompt" pitchFamily="34" charset="0"/>
                <a:ea typeface="Prompt" pitchFamily="34" charset="-122"/>
                <a:cs typeface="Prompt" pitchFamily="34" charset="-120"/>
              </a:rPr>
              <a:t>Optimizing Performance and Efficiency with Specialized Hardware</a:t>
            </a:r>
            <a:endParaRPr lang="en-US" sz="3377" dirty="0"/>
          </a:p>
        </p:txBody>
      </p:sp>
      <p:sp>
        <p:nvSpPr>
          <p:cNvPr id="5" name="Text 2"/>
          <p:cNvSpPr/>
          <p:nvPr/>
        </p:nvSpPr>
        <p:spPr>
          <a:xfrm>
            <a:off x="3693914" y="2508409"/>
            <a:ext cx="2134910" cy="268010"/>
          </a:xfrm>
          <a:prstGeom prst="rect">
            <a:avLst/>
          </a:prstGeom>
          <a:noFill/>
          <a:ln/>
        </p:spPr>
        <p:txBody>
          <a:bodyPr wrap="none" rtlCol="0" anchor="t"/>
          <a:lstStyle/>
          <a:p>
            <a:pPr marL="0" indent="0">
              <a:lnSpc>
                <a:spcPts val="2110"/>
              </a:lnSpc>
              <a:buNone/>
            </a:pPr>
            <a:r>
              <a:rPr lang="en-US" sz="1688" dirty="0">
                <a:solidFill>
                  <a:srgbClr val="C6BFEE"/>
                </a:solidFill>
                <a:latin typeface="Prompt" pitchFamily="34" charset="0"/>
                <a:ea typeface="Prompt" pitchFamily="34" charset="-122"/>
                <a:cs typeface="Prompt" pitchFamily="34" charset="-120"/>
              </a:rPr>
              <a:t>Power Efficiency</a:t>
            </a:r>
            <a:endParaRPr lang="en-US" sz="1688" dirty="0"/>
          </a:p>
        </p:txBody>
      </p:sp>
      <p:sp>
        <p:nvSpPr>
          <p:cNvPr id="6" name="Text 3"/>
          <p:cNvSpPr/>
          <p:nvPr/>
        </p:nvSpPr>
        <p:spPr>
          <a:xfrm>
            <a:off x="3693914" y="2947868"/>
            <a:ext cx="2134910" cy="4116586"/>
          </a:xfrm>
          <a:prstGeom prst="rect">
            <a:avLst/>
          </a:prstGeom>
          <a:noFill/>
          <a:ln/>
        </p:spPr>
        <p:txBody>
          <a:bodyPr wrap="square" rtlCol="0" anchor="t"/>
          <a:lstStyle/>
          <a:p>
            <a:pPr marL="0" indent="0">
              <a:lnSpc>
                <a:spcPts val="2161"/>
              </a:lnSpc>
              <a:buNone/>
            </a:pPr>
            <a:r>
              <a:rPr lang="en-US" sz="1351" dirty="0">
                <a:solidFill>
                  <a:srgbClr val="DAD8E9"/>
                </a:solidFill>
                <a:latin typeface="Mukta" pitchFamily="34" charset="0"/>
                <a:ea typeface="Mukta" pitchFamily="34" charset="-122"/>
                <a:cs typeface="Mukta" pitchFamily="34" charset="-120"/>
              </a:rPr>
              <a:t>The NVIDIA Blackwell chip is designed with power efficiency in mind, drawing significantly less power than traditional CPUs or GPUs while delivering superior performance for deep learning tasks. This makes the Blackwell chip an ideal choice for deployment in energy-constrained environments, such as edge devices or mobile platforms, where power consumption is a critical concern.</a:t>
            </a:r>
            <a:endParaRPr lang="en-US" sz="1351" dirty="0"/>
          </a:p>
        </p:txBody>
      </p:sp>
      <p:sp>
        <p:nvSpPr>
          <p:cNvPr id="7" name="Text 4"/>
          <p:cNvSpPr/>
          <p:nvPr/>
        </p:nvSpPr>
        <p:spPr>
          <a:xfrm>
            <a:off x="6254829" y="2508409"/>
            <a:ext cx="2134910" cy="536019"/>
          </a:xfrm>
          <a:prstGeom prst="rect">
            <a:avLst/>
          </a:prstGeom>
          <a:noFill/>
          <a:ln/>
        </p:spPr>
        <p:txBody>
          <a:bodyPr wrap="square" rtlCol="0" anchor="t"/>
          <a:lstStyle/>
          <a:p>
            <a:pPr marL="0" indent="0">
              <a:lnSpc>
                <a:spcPts val="2110"/>
              </a:lnSpc>
              <a:buNone/>
            </a:pPr>
            <a:r>
              <a:rPr lang="en-US" sz="1688" dirty="0">
                <a:solidFill>
                  <a:srgbClr val="C6BFEE"/>
                </a:solidFill>
                <a:latin typeface="Prompt" pitchFamily="34" charset="0"/>
                <a:ea typeface="Prompt" pitchFamily="34" charset="-122"/>
                <a:cs typeface="Prompt" pitchFamily="34" charset="-120"/>
              </a:rPr>
              <a:t>Inference Acceleration</a:t>
            </a:r>
            <a:endParaRPr lang="en-US" sz="1688" dirty="0"/>
          </a:p>
        </p:txBody>
      </p:sp>
      <p:sp>
        <p:nvSpPr>
          <p:cNvPr id="8" name="Text 5"/>
          <p:cNvSpPr/>
          <p:nvPr/>
        </p:nvSpPr>
        <p:spPr>
          <a:xfrm>
            <a:off x="6254829" y="3215878"/>
            <a:ext cx="2134910" cy="3567708"/>
          </a:xfrm>
          <a:prstGeom prst="rect">
            <a:avLst/>
          </a:prstGeom>
          <a:noFill/>
          <a:ln/>
        </p:spPr>
        <p:txBody>
          <a:bodyPr wrap="square" rtlCol="0" anchor="t"/>
          <a:lstStyle/>
          <a:p>
            <a:pPr marL="0" indent="0">
              <a:lnSpc>
                <a:spcPts val="2161"/>
              </a:lnSpc>
              <a:buNone/>
            </a:pPr>
            <a:r>
              <a:rPr lang="en-US" sz="1351" dirty="0">
                <a:solidFill>
                  <a:srgbClr val="DAD8E9"/>
                </a:solidFill>
                <a:latin typeface="Mukta" pitchFamily="34" charset="0"/>
                <a:ea typeface="Mukta" pitchFamily="34" charset="-122"/>
                <a:cs typeface="Mukta" pitchFamily="34" charset="-120"/>
              </a:rPr>
              <a:t>The Blackwell chip's neural network processing units are optimized for rapid inference, allowing for the real-time deployment of trained deep learning models. This enables the chip to quickly process and interpret data, making it well-suited for applications like computer vision, natural language processing, and predictive analytics, where low latency is essential.</a:t>
            </a:r>
            <a:endParaRPr lang="en-US" sz="1351" dirty="0"/>
          </a:p>
        </p:txBody>
      </p:sp>
      <p:sp>
        <p:nvSpPr>
          <p:cNvPr id="9" name="Text 6"/>
          <p:cNvSpPr/>
          <p:nvPr/>
        </p:nvSpPr>
        <p:spPr>
          <a:xfrm>
            <a:off x="8815745" y="2508409"/>
            <a:ext cx="2134910" cy="536019"/>
          </a:xfrm>
          <a:prstGeom prst="rect">
            <a:avLst/>
          </a:prstGeom>
          <a:noFill/>
          <a:ln/>
        </p:spPr>
        <p:txBody>
          <a:bodyPr wrap="square" rtlCol="0" anchor="t"/>
          <a:lstStyle/>
          <a:p>
            <a:pPr marL="0" indent="0">
              <a:lnSpc>
                <a:spcPts val="2110"/>
              </a:lnSpc>
              <a:buNone/>
            </a:pPr>
            <a:r>
              <a:rPr lang="en-US" sz="1688" dirty="0">
                <a:solidFill>
                  <a:srgbClr val="C6BFEE"/>
                </a:solidFill>
                <a:latin typeface="Prompt" pitchFamily="34" charset="0"/>
                <a:ea typeface="Prompt" pitchFamily="34" charset="-122"/>
                <a:cs typeface="Prompt" pitchFamily="34" charset="-120"/>
              </a:rPr>
              <a:t>Scalable Performance</a:t>
            </a:r>
            <a:endParaRPr lang="en-US" sz="1688" dirty="0"/>
          </a:p>
        </p:txBody>
      </p:sp>
      <p:sp>
        <p:nvSpPr>
          <p:cNvPr id="10" name="Text 7"/>
          <p:cNvSpPr/>
          <p:nvPr/>
        </p:nvSpPr>
        <p:spPr>
          <a:xfrm>
            <a:off x="8815745" y="3215879"/>
            <a:ext cx="2134910" cy="4228414"/>
          </a:xfrm>
          <a:prstGeom prst="rect">
            <a:avLst/>
          </a:prstGeom>
          <a:noFill/>
          <a:ln/>
        </p:spPr>
        <p:txBody>
          <a:bodyPr wrap="square" rtlCol="0" anchor="t"/>
          <a:lstStyle/>
          <a:p>
            <a:pPr marL="0" indent="0">
              <a:lnSpc>
                <a:spcPts val="2161"/>
              </a:lnSpc>
              <a:buNone/>
            </a:pPr>
            <a:r>
              <a:rPr lang="en-US" sz="1351" dirty="0">
                <a:solidFill>
                  <a:srgbClr val="DAD8E9"/>
                </a:solidFill>
                <a:latin typeface="Mukta" pitchFamily="34" charset="0"/>
                <a:ea typeface="Mukta" pitchFamily="34" charset="-122"/>
                <a:cs typeface="Mukta" pitchFamily="34" charset="-120"/>
              </a:rPr>
              <a:t>The Blackwell chip's modular design and high-speed interconnects allow it to be deployed in scalable, high-performance computing environments, such as data centers and cloud infrastructure. By leveraging multiple Blackwell chips in parallel, organizations can achieve unprecedented levels of deep learning performance and throughput, unlocking new possibilities in areas like AI-driven decision making and autonomous systems.</a:t>
            </a:r>
            <a:endParaRPr lang="en-US" sz="1351"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444</Words>
  <Application>Microsoft Office PowerPoint</Application>
  <PresentationFormat>Custom</PresentationFormat>
  <Paragraphs>22</Paragraphs>
  <Slides>3</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Mukta</vt:lpstr>
      <vt:lpstr>Prompt</vt:lpstr>
      <vt:lpstr>Office Theme</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Chethan OMC</cp:lastModifiedBy>
  <cp:revision>2</cp:revision>
  <dcterms:created xsi:type="dcterms:W3CDTF">2024-05-02T18:07:55Z</dcterms:created>
  <dcterms:modified xsi:type="dcterms:W3CDTF">2024-05-02T18:10:18Z</dcterms:modified>
</cp:coreProperties>
</file>