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
  </p:notesMasterIdLst>
  <p:sldIdLst>
    <p:sldId id="256" r:id="rId2"/>
    <p:sldId id="257" r:id="rId3"/>
    <p:sldId id="258" r:id="rId4"/>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69" d="100"/>
          <a:sy n="69" d="100"/>
        </p:scale>
        <p:origin x="677"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71421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7070C"/>
          </a:solidFill>
          <a:ln/>
        </p:spPr>
      </p:sp>
      <p:pic>
        <p:nvPicPr>
          <p:cNvPr id="4" name="Image 1" descr="preencoded.png"/>
          <p:cNvPicPr>
            <a:picLocks noChangeAspect="1"/>
          </p:cNvPicPr>
          <p:nvPr/>
        </p:nvPicPr>
        <p:blipFill>
          <a:blip r:embed="rId4"/>
          <a:stretch>
            <a:fillRect/>
          </a:stretch>
        </p:blipFill>
        <p:spPr>
          <a:xfrm>
            <a:off x="9151620" y="0"/>
            <a:ext cx="5486400" cy="8229600"/>
          </a:xfrm>
          <a:prstGeom prst="rect">
            <a:avLst/>
          </a:prstGeom>
        </p:spPr>
      </p:pic>
      <p:sp>
        <p:nvSpPr>
          <p:cNvPr id="5" name="Text 1"/>
          <p:cNvSpPr/>
          <p:nvPr/>
        </p:nvSpPr>
        <p:spPr>
          <a:xfrm>
            <a:off x="833199" y="965478"/>
            <a:ext cx="7477601" cy="3832860"/>
          </a:xfrm>
          <a:prstGeom prst="rect">
            <a:avLst/>
          </a:prstGeom>
          <a:noFill/>
          <a:ln/>
        </p:spPr>
        <p:txBody>
          <a:bodyPr wrap="square" rtlCol="0" anchor="t"/>
          <a:lstStyle/>
          <a:p>
            <a:pPr marL="0" indent="0">
              <a:lnSpc>
                <a:spcPts val="7545"/>
              </a:lnSpc>
              <a:buNone/>
            </a:pPr>
            <a:r>
              <a:rPr lang="en-US" sz="6036" dirty="0">
                <a:solidFill>
                  <a:srgbClr val="B380FF"/>
                </a:solidFill>
                <a:latin typeface="Sora" pitchFamily="34" charset="0"/>
                <a:ea typeface="Sora" pitchFamily="34" charset="-122"/>
                <a:cs typeface="Sora" pitchFamily="34" charset="-120"/>
              </a:rPr>
              <a:t>Marvin Minsky: A Pioneer in Artificial Intelligence</a:t>
            </a:r>
            <a:endParaRPr lang="en-US" sz="6036" dirty="0"/>
          </a:p>
        </p:txBody>
      </p:sp>
      <p:sp>
        <p:nvSpPr>
          <p:cNvPr id="6" name="Text 2"/>
          <p:cNvSpPr/>
          <p:nvPr/>
        </p:nvSpPr>
        <p:spPr>
          <a:xfrm>
            <a:off x="833199" y="5131594"/>
            <a:ext cx="7477601" cy="2132409"/>
          </a:xfrm>
          <a:prstGeom prst="rect">
            <a:avLst/>
          </a:prstGeom>
          <a:noFill/>
          <a:ln/>
        </p:spPr>
        <p:txBody>
          <a:bodyPr wrap="square" rtlCol="0" anchor="t"/>
          <a:lstStyle/>
          <a:p>
            <a:pPr marL="0" indent="0">
              <a:lnSpc>
                <a:spcPts val="2799"/>
              </a:lnSpc>
              <a:buNone/>
            </a:pPr>
            <a:r>
              <a:rPr lang="en-US" sz="1750" dirty="0">
                <a:solidFill>
                  <a:srgbClr val="E0D6DE"/>
                </a:solidFill>
                <a:latin typeface="Noto Sans TC" pitchFamily="34" charset="0"/>
                <a:ea typeface="Noto Sans TC" pitchFamily="34" charset="-122"/>
                <a:cs typeface="Noto Sans TC" pitchFamily="34" charset="-120"/>
              </a:rPr>
              <a:t>Marvin Minsky, a renowned figure in the field of Artificial Intelligence (AI), was a visionary thinker and a driving force behind the development of this transformative technology. As a co-founder of the MIT Artificial Intelligence Laboratory, Minsky's groundbreaking work and influential collaborations paved the way for the advancement of AI, shaping the way we understand and interact with technology today.</a:t>
            </a:r>
            <a:endParaRPr lang="en-US" sz="175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7070C"/>
          </a:solidFill>
          <a:ln/>
        </p:spPr>
      </p:sp>
      <p:pic>
        <p:nvPicPr>
          <p:cNvPr id="4" name="Image 1" descr="preencoded.png"/>
          <p:cNvPicPr>
            <a:picLocks noChangeAspect="1"/>
          </p:cNvPicPr>
          <p:nvPr/>
        </p:nvPicPr>
        <p:blipFill>
          <a:blip r:embed="rId4"/>
          <a:stretch>
            <a:fillRect/>
          </a:stretch>
        </p:blipFill>
        <p:spPr>
          <a:xfrm>
            <a:off x="10980420" y="0"/>
            <a:ext cx="3657600" cy="8229600"/>
          </a:xfrm>
          <a:prstGeom prst="rect">
            <a:avLst/>
          </a:prstGeom>
        </p:spPr>
      </p:pic>
      <p:sp>
        <p:nvSpPr>
          <p:cNvPr id="5" name="Text 1"/>
          <p:cNvSpPr/>
          <p:nvPr/>
        </p:nvSpPr>
        <p:spPr>
          <a:xfrm>
            <a:off x="1706999" y="817959"/>
            <a:ext cx="7558802" cy="994410"/>
          </a:xfrm>
          <a:prstGeom prst="rect">
            <a:avLst/>
          </a:prstGeom>
          <a:noFill/>
          <a:ln/>
        </p:spPr>
        <p:txBody>
          <a:bodyPr wrap="square" rtlCol="0" anchor="t"/>
          <a:lstStyle/>
          <a:p>
            <a:pPr marL="0" indent="0">
              <a:lnSpc>
                <a:spcPts val="3916"/>
              </a:lnSpc>
              <a:buNone/>
            </a:pPr>
            <a:r>
              <a:rPr lang="en-US" sz="3133" dirty="0">
                <a:solidFill>
                  <a:srgbClr val="B380FF"/>
                </a:solidFill>
                <a:latin typeface="Sora" pitchFamily="34" charset="0"/>
                <a:ea typeface="Sora" pitchFamily="34" charset="-122"/>
                <a:cs typeface="Sora" pitchFamily="34" charset="-120"/>
              </a:rPr>
              <a:t>Pioneering Work in Artificial Intelligence</a:t>
            </a:r>
            <a:endParaRPr lang="en-US" sz="3133" dirty="0"/>
          </a:p>
        </p:txBody>
      </p:sp>
      <p:sp>
        <p:nvSpPr>
          <p:cNvPr id="6" name="Shape 2"/>
          <p:cNvSpPr/>
          <p:nvPr/>
        </p:nvSpPr>
        <p:spPr>
          <a:xfrm>
            <a:off x="1935718" y="2050971"/>
            <a:ext cx="19883" cy="5360551"/>
          </a:xfrm>
          <a:prstGeom prst="rect">
            <a:avLst/>
          </a:prstGeom>
          <a:solidFill>
            <a:srgbClr val="B380FF"/>
          </a:solidFill>
          <a:ln/>
        </p:spPr>
      </p:sp>
      <p:sp>
        <p:nvSpPr>
          <p:cNvPr id="7" name="Shape 3"/>
          <p:cNvSpPr/>
          <p:nvPr/>
        </p:nvSpPr>
        <p:spPr>
          <a:xfrm>
            <a:off x="2124611" y="2344281"/>
            <a:ext cx="556855" cy="19883"/>
          </a:xfrm>
          <a:prstGeom prst="rect">
            <a:avLst/>
          </a:prstGeom>
          <a:solidFill>
            <a:srgbClr val="B380FF"/>
          </a:solidFill>
          <a:ln/>
        </p:spPr>
      </p:sp>
      <p:sp>
        <p:nvSpPr>
          <p:cNvPr id="8" name="Shape 4"/>
          <p:cNvSpPr/>
          <p:nvPr/>
        </p:nvSpPr>
        <p:spPr>
          <a:xfrm>
            <a:off x="1766590" y="2175272"/>
            <a:ext cx="358021" cy="358021"/>
          </a:xfrm>
          <a:prstGeom prst="roundRect">
            <a:avLst>
              <a:gd name="adj" fmla="val 13335"/>
            </a:avLst>
          </a:prstGeom>
          <a:solidFill>
            <a:srgbClr val="1A1A21"/>
          </a:solidFill>
          <a:ln/>
        </p:spPr>
      </p:sp>
      <p:sp>
        <p:nvSpPr>
          <p:cNvPr id="9" name="Text 5"/>
          <p:cNvSpPr/>
          <p:nvPr/>
        </p:nvSpPr>
        <p:spPr>
          <a:xfrm>
            <a:off x="1895058" y="2205038"/>
            <a:ext cx="100965" cy="298371"/>
          </a:xfrm>
          <a:prstGeom prst="rect">
            <a:avLst/>
          </a:prstGeom>
          <a:noFill/>
          <a:ln/>
        </p:spPr>
        <p:txBody>
          <a:bodyPr wrap="none" rtlCol="0" anchor="t"/>
          <a:lstStyle/>
          <a:p>
            <a:pPr marL="0" indent="0" algn="ctr">
              <a:lnSpc>
                <a:spcPts val="2349"/>
              </a:lnSpc>
              <a:buNone/>
            </a:pPr>
            <a:r>
              <a:rPr lang="en-US" sz="1880" dirty="0">
                <a:solidFill>
                  <a:srgbClr val="B380FF"/>
                </a:solidFill>
                <a:latin typeface="Sora" pitchFamily="34" charset="0"/>
                <a:ea typeface="Sora" pitchFamily="34" charset="-122"/>
                <a:cs typeface="Sora" pitchFamily="34" charset="-120"/>
              </a:rPr>
              <a:t>1</a:t>
            </a:r>
            <a:endParaRPr lang="en-US" sz="1880" dirty="0"/>
          </a:p>
        </p:txBody>
      </p:sp>
      <p:sp>
        <p:nvSpPr>
          <p:cNvPr id="10" name="Text 6"/>
          <p:cNvSpPr/>
          <p:nvPr/>
        </p:nvSpPr>
        <p:spPr>
          <a:xfrm>
            <a:off x="2820829" y="2210038"/>
            <a:ext cx="3498890" cy="248603"/>
          </a:xfrm>
          <a:prstGeom prst="rect">
            <a:avLst/>
          </a:prstGeom>
          <a:noFill/>
          <a:ln/>
        </p:spPr>
        <p:txBody>
          <a:bodyPr wrap="none" rtlCol="0" anchor="t"/>
          <a:lstStyle/>
          <a:p>
            <a:pPr marL="0" indent="0" algn="l">
              <a:lnSpc>
                <a:spcPts val="1958"/>
              </a:lnSpc>
              <a:buNone/>
            </a:pPr>
            <a:r>
              <a:rPr lang="en-US" sz="1566" dirty="0">
                <a:solidFill>
                  <a:srgbClr val="B380FF"/>
                </a:solidFill>
                <a:latin typeface="Sora" pitchFamily="34" charset="0"/>
                <a:ea typeface="Sora" pitchFamily="34" charset="-122"/>
                <a:cs typeface="Sora" pitchFamily="34" charset="-120"/>
              </a:rPr>
              <a:t>The Perception of the Human Mind</a:t>
            </a:r>
            <a:endParaRPr lang="en-US" sz="1566" dirty="0"/>
          </a:p>
        </p:txBody>
      </p:sp>
      <p:sp>
        <p:nvSpPr>
          <p:cNvPr id="11" name="Text 7"/>
          <p:cNvSpPr/>
          <p:nvPr/>
        </p:nvSpPr>
        <p:spPr>
          <a:xfrm>
            <a:off x="2820829" y="2554010"/>
            <a:ext cx="6444972" cy="1018699"/>
          </a:xfrm>
          <a:prstGeom prst="rect">
            <a:avLst/>
          </a:prstGeom>
          <a:noFill/>
          <a:ln/>
        </p:spPr>
        <p:txBody>
          <a:bodyPr wrap="square" rtlCol="0" anchor="t"/>
          <a:lstStyle/>
          <a:p>
            <a:pPr marL="0" indent="0" algn="l">
              <a:lnSpc>
                <a:spcPts val="2005"/>
              </a:lnSpc>
              <a:buNone/>
            </a:pPr>
            <a:r>
              <a:rPr lang="en-US" sz="1253" dirty="0">
                <a:solidFill>
                  <a:srgbClr val="E0D6DE"/>
                </a:solidFill>
                <a:latin typeface="Noto Sans TC" pitchFamily="34" charset="0"/>
                <a:ea typeface="Noto Sans TC" pitchFamily="34" charset="-122"/>
                <a:cs typeface="Noto Sans TC" pitchFamily="34" charset="-120"/>
              </a:rPr>
              <a:t>Minsky's early research focused on the perception of the human mind, exploring how we process and understand information. His work on the theory of mind and the development of intelligent machines laid the foundation for the field of AI, challenging traditional notions of human intelligence and cognition.</a:t>
            </a:r>
            <a:endParaRPr lang="en-US" sz="1253" dirty="0"/>
          </a:p>
        </p:txBody>
      </p:sp>
      <p:sp>
        <p:nvSpPr>
          <p:cNvPr id="12" name="Shape 8"/>
          <p:cNvSpPr/>
          <p:nvPr/>
        </p:nvSpPr>
        <p:spPr>
          <a:xfrm>
            <a:off x="2124611" y="4184154"/>
            <a:ext cx="556855" cy="19883"/>
          </a:xfrm>
          <a:prstGeom prst="rect">
            <a:avLst/>
          </a:prstGeom>
          <a:solidFill>
            <a:srgbClr val="B380FF"/>
          </a:solidFill>
          <a:ln/>
        </p:spPr>
      </p:sp>
      <p:sp>
        <p:nvSpPr>
          <p:cNvPr id="13" name="Shape 9"/>
          <p:cNvSpPr/>
          <p:nvPr/>
        </p:nvSpPr>
        <p:spPr>
          <a:xfrm>
            <a:off x="1766590" y="4015145"/>
            <a:ext cx="358021" cy="358021"/>
          </a:xfrm>
          <a:prstGeom prst="roundRect">
            <a:avLst>
              <a:gd name="adj" fmla="val 13335"/>
            </a:avLst>
          </a:prstGeom>
          <a:solidFill>
            <a:srgbClr val="1A1A21"/>
          </a:solidFill>
          <a:ln/>
        </p:spPr>
      </p:sp>
      <p:sp>
        <p:nvSpPr>
          <p:cNvPr id="14" name="Text 10"/>
          <p:cNvSpPr/>
          <p:nvPr/>
        </p:nvSpPr>
        <p:spPr>
          <a:xfrm>
            <a:off x="1871246" y="4044910"/>
            <a:ext cx="148709" cy="298371"/>
          </a:xfrm>
          <a:prstGeom prst="rect">
            <a:avLst/>
          </a:prstGeom>
          <a:noFill/>
          <a:ln/>
        </p:spPr>
        <p:txBody>
          <a:bodyPr wrap="none" rtlCol="0" anchor="t"/>
          <a:lstStyle/>
          <a:p>
            <a:pPr marL="0" indent="0" algn="ctr">
              <a:lnSpc>
                <a:spcPts val="2349"/>
              </a:lnSpc>
              <a:buNone/>
            </a:pPr>
            <a:r>
              <a:rPr lang="en-US" sz="1880" dirty="0">
                <a:solidFill>
                  <a:srgbClr val="B380FF"/>
                </a:solidFill>
                <a:latin typeface="Sora" pitchFamily="34" charset="0"/>
                <a:ea typeface="Sora" pitchFamily="34" charset="-122"/>
                <a:cs typeface="Sora" pitchFamily="34" charset="-120"/>
              </a:rPr>
              <a:t>2</a:t>
            </a:r>
            <a:endParaRPr lang="en-US" sz="1880" dirty="0"/>
          </a:p>
        </p:txBody>
      </p:sp>
      <p:sp>
        <p:nvSpPr>
          <p:cNvPr id="15" name="Text 11"/>
          <p:cNvSpPr/>
          <p:nvPr/>
        </p:nvSpPr>
        <p:spPr>
          <a:xfrm>
            <a:off x="2820829" y="4049911"/>
            <a:ext cx="2000964" cy="248603"/>
          </a:xfrm>
          <a:prstGeom prst="rect">
            <a:avLst/>
          </a:prstGeom>
          <a:noFill/>
          <a:ln/>
        </p:spPr>
        <p:txBody>
          <a:bodyPr wrap="none" rtlCol="0" anchor="t"/>
          <a:lstStyle/>
          <a:p>
            <a:pPr marL="0" indent="0" algn="l">
              <a:lnSpc>
                <a:spcPts val="1958"/>
              </a:lnSpc>
              <a:buNone/>
            </a:pPr>
            <a:r>
              <a:rPr lang="en-US" sz="1566" dirty="0">
                <a:solidFill>
                  <a:srgbClr val="B380FF"/>
                </a:solidFill>
                <a:latin typeface="Sora" pitchFamily="34" charset="0"/>
                <a:ea typeface="Sora" pitchFamily="34" charset="-122"/>
                <a:cs typeface="Sora" pitchFamily="34" charset="-120"/>
              </a:rPr>
              <a:t>The Society of Mind</a:t>
            </a:r>
            <a:endParaRPr lang="en-US" sz="1566" dirty="0"/>
          </a:p>
        </p:txBody>
      </p:sp>
      <p:sp>
        <p:nvSpPr>
          <p:cNvPr id="16" name="Text 12"/>
          <p:cNvSpPr/>
          <p:nvPr/>
        </p:nvSpPr>
        <p:spPr>
          <a:xfrm>
            <a:off x="2820829" y="4393883"/>
            <a:ext cx="6444972" cy="1018699"/>
          </a:xfrm>
          <a:prstGeom prst="rect">
            <a:avLst/>
          </a:prstGeom>
          <a:noFill/>
          <a:ln/>
        </p:spPr>
        <p:txBody>
          <a:bodyPr wrap="square" rtlCol="0" anchor="t"/>
          <a:lstStyle/>
          <a:p>
            <a:pPr marL="0" indent="0" algn="l">
              <a:lnSpc>
                <a:spcPts val="2005"/>
              </a:lnSpc>
              <a:buNone/>
            </a:pPr>
            <a:r>
              <a:rPr lang="en-US" sz="1253" dirty="0">
                <a:solidFill>
                  <a:srgbClr val="E0D6DE"/>
                </a:solidFill>
                <a:latin typeface="Noto Sans TC" pitchFamily="34" charset="0"/>
                <a:ea typeface="Noto Sans TC" pitchFamily="34" charset="-122"/>
                <a:cs typeface="Noto Sans TC" pitchFamily="34" charset="-120"/>
              </a:rPr>
              <a:t>Minsky's seminal work, "The Society of Mind," proposed a revolutionary theory that the human mind is not a single, unified entity, but rather a collection of interconnected agents working together to produce intelligent behavior. This concept has had a profound impact on our understanding of the mind and the development of AI systems.</a:t>
            </a:r>
            <a:endParaRPr lang="en-US" sz="1253" dirty="0"/>
          </a:p>
        </p:txBody>
      </p:sp>
      <p:sp>
        <p:nvSpPr>
          <p:cNvPr id="17" name="Shape 13"/>
          <p:cNvSpPr/>
          <p:nvPr/>
        </p:nvSpPr>
        <p:spPr>
          <a:xfrm>
            <a:off x="2124611" y="6024027"/>
            <a:ext cx="556855" cy="19883"/>
          </a:xfrm>
          <a:prstGeom prst="rect">
            <a:avLst/>
          </a:prstGeom>
          <a:solidFill>
            <a:srgbClr val="B380FF"/>
          </a:solidFill>
          <a:ln/>
        </p:spPr>
      </p:sp>
      <p:sp>
        <p:nvSpPr>
          <p:cNvPr id="18" name="Shape 14"/>
          <p:cNvSpPr/>
          <p:nvPr/>
        </p:nvSpPr>
        <p:spPr>
          <a:xfrm>
            <a:off x="1766590" y="5855018"/>
            <a:ext cx="358021" cy="358021"/>
          </a:xfrm>
          <a:prstGeom prst="roundRect">
            <a:avLst>
              <a:gd name="adj" fmla="val 13335"/>
            </a:avLst>
          </a:prstGeom>
          <a:solidFill>
            <a:srgbClr val="1A1A21"/>
          </a:solidFill>
          <a:ln/>
        </p:spPr>
      </p:sp>
      <p:sp>
        <p:nvSpPr>
          <p:cNvPr id="19" name="Text 15"/>
          <p:cNvSpPr/>
          <p:nvPr/>
        </p:nvSpPr>
        <p:spPr>
          <a:xfrm>
            <a:off x="1871603" y="5884783"/>
            <a:ext cx="147995" cy="298371"/>
          </a:xfrm>
          <a:prstGeom prst="rect">
            <a:avLst/>
          </a:prstGeom>
          <a:noFill/>
          <a:ln/>
        </p:spPr>
        <p:txBody>
          <a:bodyPr wrap="none" rtlCol="0" anchor="t"/>
          <a:lstStyle/>
          <a:p>
            <a:pPr marL="0" indent="0" algn="ctr">
              <a:lnSpc>
                <a:spcPts val="2349"/>
              </a:lnSpc>
              <a:buNone/>
            </a:pPr>
            <a:r>
              <a:rPr lang="en-US" sz="1880" dirty="0">
                <a:solidFill>
                  <a:srgbClr val="B380FF"/>
                </a:solidFill>
                <a:latin typeface="Sora" pitchFamily="34" charset="0"/>
                <a:ea typeface="Sora" pitchFamily="34" charset="-122"/>
                <a:cs typeface="Sora" pitchFamily="34" charset="-120"/>
              </a:rPr>
              <a:t>3</a:t>
            </a:r>
            <a:endParaRPr lang="en-US" sz="1880" dirty="0"/>
          </a:p>
        </p:txBody>
      </p:sp>
      <p:sp>
        <p:nvSpPr>
          <p:cNvPr id="20" name="Text 16"/>
          <p:cNvSpPr/>
          <p:nvPr/>
        </p:nvSpPr>
        <p:spPr>
          <a:xfrm>
            <a:off x="2820829" y="5889784"/>
            <a:ext cx="2986564" cy="248603"/>
          </a:xfrm>
          <a:prstGeom prst="rect">
            <a:avLst/>
          </a:prstGeom>
          <a:noFill/>
          <a:ln/>
        </p:spPr>
        <p:txBody>
          <a:bodyPr wrap="none" rtlCol="0" anchor="t"/>
          <a:lstStyle/>
          <a:p>
            <a:pPr marL="0" indent="0" algn="l">
              <a:lnSpc>
                <a:spcPts val="1958"/>
              </a:lnSpc>
              <a:buNone/>
            </a:pPr>
            <a:r>
              <a:rPr lang="en-US" sz="1566" dirty="0">
                <a:solidFill>
                  <a:srgbClr val="B380FF"/>
                </a:solidFill>
                <a:latin typeface="Sora" pitchFamily="34" charset="0"/>
                <a:ea typeface="Sora" pitchFamily="34" charset="-122"/>
                <a:cs typeface="Sora" pitchFamily="34" charset="-120"/>
              </a:rPr>
              <a:t>Advances in Neural Networks</a:t>
            </a:r>
            <a:endParaRPr lang="en-US" sz="1566" dirty="0"/>
          </a:p>
        </p:txBody>
      </p:sp>
      <p:sp>
        <p:nvSpPr>
          <p:cNvPr id="21" name="Text 17"/>
          <p:cNvSpPr/>
          <p:nvPr/>
        </p:nvSpPr>
        <p:spPr>
          <a:xfrm>
            <a:off x="2820829" y="6233755"/>
            <a:ext cx="6444972" cy="1018699"/>
          </a:xfrm>
          <a:prstGeom prst="rect">
            <a:avLst/>
          </a:prstGeom>
          <a:noFill/>
          <a:ln/>
        </p:spPr>
        <p:txBody>
          <a:bodyPr wrap="square" rtlCol="0" anchor="t"/>
          <a:lstStyle/>
          <a:p>
            <a:pPr marL="0" indent="0" algn="l">
              <a:lnSpc>
                <a:spcPts val="2005"/>
              </a:lnSpc>
              <a:buNone/>
            </a:pPr>
            <a:r>
              <a:rPr lang="en-US" sz="1253" dirty="0">
                <a:solidFill>
                  <a:srgbClr val="E0D6DE"/>
                </a:solidFill>
                <a:latin typeface="Noto Sans TC" pitchFamily="34" charset="0"/>
                <a:ea typeface="Noto Sans TC" pitchFamily="34" charset="-122"/>
                <a:cs typeface="Noto Sans TC" pitchFamily="34" charset="-120"/>
              </a:rPr>
              <a:t>Minsky's contributions to the field of neural networks were instrumental in the development of modern AI. He collaborated with Seymour Papert to create the Perceptron, a fundamental building block of neural networks, and their work laid the groundwork for the resurgence of deep learning in the 21st century.</a:t>
            </a:r>
            <a:endParaRPr lang="en-US" sz="1253"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33172"/>
          </a:xfrm>
          <a:prstGeom prst="rect">
            <a:avLst/>
          </a:prstGeom>
          <a:solidFill>
            <a:srgbClr val="07070C"/>
          </a:solidFill>
          <a:ln/>
        </p:spPr>
      </p:sp>
      <p:sp>
        <p:nvSpPr>
          <p:cNvPr id="4" name="Text 1"/>
          <p:cNvSpPr/>
          <p:nvPr/>
        </p:nvSpPr>
        <p:spPr>
          <a:xfrm>
            <a:off x="2435543" y="564952"/>
            <a:ext cx="9759196" cy="1283970"/>
          </a:xfrm>
          <a:prstGeom prst="rect">
            <a:avLst/>
          </a:prstGeom>
          <a:noFill/>
          <a:ln/>
        </p:spPr>
        <p:txBody>
          <a:bodyPr wrap="square" rtlCol="0" anchor="t"/>
          <a:lstStyle/>
          <a:p>
            <a:pPr marL="0" indent="0">
              <a:lnSpc>
                <a:spcPts val="5056"/>
              </a:lnSpc>
              <a:buNone/>
            </a:pPr>
            <a:r>
              <a:rPr lang="en-US" sz="4044" dirty="0">
                <a:solidFill>
                  <a:srgbClr val="B380FF"/>
                </a:solidFill>
                <a:latin typeface="Sora" pitchFamily="34" charset="0"/>
                <a:ea typeface="Sora" pitchFamily="34" charset="-122"/>
                <a:cs typeface="Sora" pitchFamily="34" charset="-120"/>
              </a:rPr>
              <a:t>Influential Collaborations and Contributions</a:t>
            </a:r>
            <a:endParaRPr lang="en-US" sz="4044" dirty="0"/>
          </a:p>
        </p:txBody>
      </p:sp>
      <p:sp>
        <p:nvSpPr>
          <p:cNvPr id="5" name="Text 2"/>
          <p:cNvSpPr/>
          <p:nvPr/>
        </p:nvSpPr>
        <p:spPr>
          <a:xfrm>
            <a:off x="2435543" y="2362438"/>
            <a:ext cx="2918460" cy="641985"/>
          </a:xfrm>
          <a:prstGeom prst="rect">
            <a:avLst/>
          </a:prstGeom>
          <a:noFill/>
          <a:ln/>
        </p:spPr>
        <p:txBody>
          <a:bodyPr wrap="square" rtlCol="0" anchor="t"/>
          <a:lstStyle/>
          <a:p>
            <a:pPr marL="0" indent="0">
              <a:lnSpc>
                <a:spcPts val="2528"/>
              </a:lnSpc>
              <a:buNone/>
            </a:pPr>
            <a:r>
              <a:rPr lang="en-US" sz="2022" dirty="0">
                <a:solidFill>
                  <a:srgbClr val="B380FF"/>
                </a:solidFill>
                <a:latin typeface="Sora" pitchFamily="34" charset="0"/>
                <a:ea typeface="Sora" pitchFamily="34" charset="-122"/>
                <a:cs typeface="Sora" pitchFamily="34" charset="-120"/>
              </a:rPr>
              <a:t>Collaborations with Seymour Papert</a:t>
            </a:r>
            <a:endParaRPr lang="en-US" sz="2022" dirty="0"/>
          </a:p>
        </p:txBody>
      </p:sp>
      <p:sp>
        <p:nvSpPr>
          <p:cNvPr id="6" name="Text 3"/>
          <p:cNvSpPr/>
          <p:nvPr/>
        </p:nvSpPr>
        <p:spPr>
          <a:xfrm>
            <a:off x="2435543" y="3209806"/>
            <a:ext cx="2918460" cy="3616047"/>
          </a:xfrm>
          <a:prstGeom prst="rect">
            <a:avLst/>
          </a:prstGeom>
          <a:noFill/>
          <a:ln/>
        </p:spPr>
        <p:txBody>
          <a:bodyPr wrap="square" rtlCol="0" anchor="t"/>
          <a:lstStyle/>
          <a:p>
            <a:pPr marL="0" indent="0">
              <a:lnSpc>
                <a:spcPts val="2588"/>
              </a:lnSpc>
              <a:buNone/>
            </a:pPr>
            <a:r>
              <a:rPr lang="en-US" sz="1618" dirty="0">
                <a:solidFill>
                  <a:srgbClr val="E0D6DE"/>
                </a:solidFill>
                <a:latin typeface="Noto Sans TC" pitchFamily="34" charset="0"/>
                <a:ea typeface="Noto Sans TC" pitchFamily="34" charset="-122"/>
                <a:cs typeface="Noto Sans TC" pitchFamily="34" charset="-120"/>
              </a:rPr>
              <a:t>Minsky's partnership with Seymour Papert, a fellow pioneer in AI, was crucial in shaping the field. Together, they made significant contributions, including the development of the Perceptron and the exploration of the limitations of early neural network approaches.</a:t>
            </a:r>
            <a:endParaRPr lang="en-US" sz="1618" dirty="0"/>
          </a:p>
        </p:txBody>
      </p:sp>
      <p:sp>
        <p:nvSpPr>
          <p:cNvPr id="7" name="Text 4"/>
          <p:cNvSpPr/>
          <p:nvPr/>
        </p:nvSpPr>
        <p:spPr>
          <a:xfrm>
            <a:off x="5862876" y="2362438"/>
            <a:ext cx="2918460" cy="641985"/>
          </a:xfrm>
          <a:prstGeom prst="rect">
            <a:avLst/>
          </a:prstGeom>
          <a:noFill/>
          <a:ln/>
        </p:spPr>
        <p:txBody>
          <a:bodyPr wrap="square" rtlCol="0" anchor="t"/>
          <a:lstStyle/>
          <a:p>
            <a:pPr marL="0" indent="0">
              <a:lnSpc>
                <a:spcPts val="2528"/>
              </a:lnSpc>
              <a:buNone/>
            </a:pPr>
            <a:r>
              <a:rPr lang="en-US" sz="2022" dirty="0">
                <a:solidFill>
                  <a:srgbClr val="B380FF"/>
                </a:solidFill>
                <a:latin typeface="Sora" pitchFamily="34" charset="0"/>
                <a:ea typeface="Sora" pitchFamily="34" charset="-122"/>
                <a:cs typeface="Sora" pitchFamily="34" charset="-120"/>
              </a:rPr>
              <a:t>Founding the MIT AI Lab</a:t>
            </a:r>
            <a:endParaRPr lang="en-US" sz="2022" dirty="0"/>
          </a:p>
        </p:txBody>
      </p:sp>
      <p:sp>
        <p:nvSpPr>
          <p:cNvPr id="8" name="Text 5"/>
          <p:cNvSpPr/>
          <p:nvPr/>
        </p:nvSpPr>
        <p:spPr>
          <a:xfrm>
            <a:off x="5862876" y="3209806"/>
            <a:ext cx="2918460" cy="3287316"/>
          </a:xfrm>
          <a:prstGeom prst="rect">
            <a:avLst/>
          </a:prstGeom>
          <a:noFill/>
          <a:ln/>
        </p:spPr>
        <p:txBody>
          <a:bodyPr wrap="square" rtlCol="0" anchor="t"/>
          <a:lstStyle/>
          <a:p>
            <a:pPr marL="0" indent="0">
              <a:lnSpc>
                <a:spcPts val="2588"/>
              </a:lnSpc>
              <a:buNone/>
            </a:pPr>
            <a:r>
              <a:rPr lang="en-US" sz="1618" dirty="0">
                <a:solidFill>
                  <a:srgbClr val="E0D6DE"/>
                </a:solidFill>
                <a:latin typeface="Noto Sans TC" pitchFamily="34" charset="0"/>
                <a:ea typeface="Noto Sans TC" pitchFamily="34" charset="-122"/>
                <a:cs typeface="Noto Sans TC" pitchFamily="34" charset="-120"/>
              </a:rPr>
              <a:t>Minsky co-founded the MIT Artificial Intelligence Laboratory, which became a hub of groundbreaking research and innovation in the field. The lab attracted some of the brightest minds in AI and fostered a collaborative environment that drove the field forward.</a:t>
            </a:r>
            <a:endParaRPr lang="en-US" sz="1618" dirty="0"/>
          </a:p>
        </p:txBody>
      </p:sp>
      <p:sp>
        <p:nvSpPr>
          <p:cNvPr id="9" name="Text 6"/>
          <p:cNvSpPr/>
          <p:nvPr/>
        </p:nvSpPr>
        <p:spPr>
          <a:xfrm>
            <a:off x="9290209" y="2362438"/>
            <a:ext cx="2918460" cy="641985"/>
          </a:xfrm>
          <a:prstGeom prst="rect">
            <a:avLst/>
          </a:prstGeom>
          <a:noFill/>
          <a:ln/>
        </p:spPr>
        <p:txBody>
          <a:bodyPr wrap="square" rtlCol="0" anchor="t"/>
          <a:lstStyle/>
          <a:p>
            <a:pPr marL="0" indent="0">
              <a:lnSpc>
                <a:spcPts val="2528"/>
              </a:lnSpc>
              <a:buNone/>
            </a:pPr>
            <a:r>
              <a:rPr lang="en-US" sz="2022" dirty="0">
                <a:solidFill>
                  <a:srgbClr val="B380FF"/>
                </a:solidFill>
                <a:latin typeface="Sora" pitchFamily="34" charset="0"/>
                <a:ea typeface="Sora" pitchFamily="34" charset="-122"/>
                <a:cs typeface="Sora" pitchFamily="34" charset="-120"/>
              </a:rPr>
              <a:t>Influential Books and Writings</a:t>
            </a:r>
            <a:endParaRPr lang="en-US" sz="2022" dirty="0"/>
          </a:p>
        </p:txBody>
      </p:sp>
      <p:sp>
        <p:nvSpPr>
          <p:cNvPr id="10" name="Text 7"/>
          <p:cNvSpPr/>
          <p:nvPr/>
        </p:nvSpPr>
        <p:spPr>
          <a:xfrm>
            <a:off x="9290209" y="3209806"/>
            <a:ext cx="2918460" cy="4273510"/>
          </a:xfrm>
          <a:prstGeom prst="rect">
            <a:avLst/>
          </a:prstGeom>
          <a:noFill/>
          <a:ln/>
        </p:spPr>
        <p:txBody>
          <a:bodyPr wrap="square" rtlCol="0" anchor="t"/>
          <a:lstStyle/>
          <a:p>
            <a:pPr marL="0" indent="0">
              <a:lnSpc>
                <a:spcPts val="2588"/>
              </a:lnSpc>
              <a:buNone/>
            </a:pPr>
            <a:r>
              <a:rPr lang="en-US" sz="1618" dirty="0">
                <a:solidFill>
                  <a:srgbClr val="E0D6DE"/>
                </a:solidFill>
                <a:latin typeface="Noto Sans TC" pitchFamily="34" charset="0"/>
                <a:ea typeface="Noto Sans TC" pitchFamily="34" charset="-122"/>
                <a:cs typeface="Noto Sans TC" pitchFamily="34" charset="-120"/>
              </a:rPr>
              <a:t>Minsky's intellectual legacy extends beyond his research contributions. His books, including "The Society of Mind" and "The Emotion Machine," have had a profound impact on the way we understand and conceptualize intelligence, both human and artificial. His writings have inspired generations of researchers and thinkers in the field of AI.</a:t>
            </a:r>
            <a:endParaRPr lang="en-US" sz="1618"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425</Words>
  <Application>Microsoft Office PowerPoint</Application>
  <PresentationFormat>Custom</PresentationFormat>
  <Paragraphs>22</Paragraphs>
  <Slides>3</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Noto Sans TC</vt:lpstr>
      <vt:lpstr>Sora</vt:lpstr>
      <vt:lpstr>Office Theme</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Surya Vardhan</cp:lastModifiedBy>
  <cp:revision>2</cp:revision>
  <dcterms:created xsi:type="dcterms:W3CDTF">2024-05-02T17:52:27Z</dcterms:created>
  <dcterms:modified xsi:type="dcterms:W3CDTF">2024-05-02T18:25:29Z</dcterms:modified>
</cp:coreProperties>
</file>