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
  </p:notesMasterIdLst>
  <p:sldIdLst>
    <p:sldId id="256" r:id="rId2"/>
    <p:sldId id="257" r:id="rId3"/>
    <p:sldId id="258" r:id="rId4"/>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0728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D0D0C"/>
          </a:solidFill>
          <a:ln/>
        </p:spPr>
      </p:sp>
      <p:sp>
        <p:nvSpPr>
          <p:cNvPr id="3" name="Shape 1"/>
          <p:cNvSpPr/>
          <p:nvPr/>
        </p:nvSpPr>
        <p:spPr>
          <a:xfrm>
            <a:off x="0" y="0"/>
            <a:ext cx="14630400" cy="8229600"/>
          </a:xfrm>
          <a:prstGeom prst="rect">
            <a:avLst/>
          </a:prstGeom>
          <a:solidFill>
            <a:srgbClr val="1D1D1B"/>
          </a:solidFill>
          <a:ln/>
        </p:spPr>
      </p:sp>
      <p:pic>
        <p:nvPicPr>
          <p:cNvPr id="4" name="Image 0" descr="preencoded.png"/>
          <p:cNvPicPr>
            <a:picLocks noChangeAspect="1"/>
          </p:cNvPicPr>
          <p:nvPr/>
        </p:nvPicPr>
        <p:blipFill>
          <a:blip r:embed="rId3"/>
          <a:stretch>
            <a:fillRect/>
          </a:stretch>
        </p:blipFill>
        <p:spPr>
          <a:xfrm>
            <a:off x="9151620" y="0"/>
            <a:ext cx="5486400" cy="8229600"/>
          </a:xfrm>
          <a:prstGeom prst="rect">
            <a:avLst/>
          </a:prstGeom>
        </p:spPr>
      </p:pic>
      <p:sp>
        <p:nvSpPr>
          <p:cNvPr id="5" name="Text 2"/>
          <p:cNvSpPr/>
          <p:nvPr/>
        </p:nvSpPr>
        <p:spPr>
          <a:xfrm>
            <a:off x="833199" y="1662708"/>
            <a:ext cx="7477601" cy="2083118"/>
          </a:xfrm>
          <a:prstGeom prst="rect">
            <a:avLst/>
          </a:prstGeom>
          <a:noFill/>
          <a:ln/>
        </p:spPr>
        <p:txBody>
          <a:bodyPr wrap="square" rtlCol="0" anchor="t"/>
          <a:lstStyle/>
          <a:p>
            <a:pPr marL="0" indent="0">
              <a:lnSpc>
                <a:spcPts val="5468"/>
              </a:lnSpc>
              <a:buNone/>
            </a:pPr>
            <a:r>
              <a:rPr lang="en-US" sz="4374" b="1" dirty="0">
                <a:solidFill>
                  <a:srgbClr val="EDEDE8"/>
                </a:solidFill>
                <a:latin typeface="Tomorrow" pitchFamily="34" charset="0"/>
                <a:ea typeface="Tomorrow" pitchFamily="34" charset="-122"/>
                <a:cs typeface="Tomorrow" pitchFamily="34" charset="-120"/>
              </a:rPr>
              <a:t>Neuralink: Revolutionizing Brain-Computer Interfaces</a:t>
            </a:r>
            <a:endParaRPr lang="en-US" sz="4374" dirty="0"/>
          </a:p>
        </p:txBody>
      </p:sp>
      <p:sp>
        <p:nvSpPr>
          <p:cNvPr id="6" name="Text 3"/>
          <p:cNvSpPr/>
          <p:nvPr/>
        </p:nvSpPr>
        <p:spPr>
          <a:xfrm>
            <a:off x="833199" y="4079081"/>
            <a:ext cx="7477601" cy="2487811"/>
          </a:xfrm>
          <a:prstGeom prst="rect">
            <a:avLst/>
          </a:prstGeom>
          <a:noFill/>
          <a:ln/>
        </p:spPr>
        <p:txBody>
          <a:bodyPr wrap="square" rtlCol="0" anchor="t"/>
          <a:lstStyle/>
          <a:p>
            <a:pPr marL="0" indent="0">
              <a:lnSpc>
                <a:spcPts val="2799"/>
              </a:lnSpc>
              <a:buNone/>
            </a:pPr>
            <a:r>
              <a:rPr lang="en-US" sz="1750" dirty="0">
                <a:solidFill>
                  <a:srgbClr val="C9C9C0"/>
                </a:solidFill>
                <a:latin typeface="Tomorrow" pitchFamily="34" charset="0"/>
                <a:ea typeface="Tomorrow" pitchFamily="34" charset="-122"/>
                <a:cs typeface="Tomorrow" pitchFamily="34" charset="-120"/>
              </a:rPr>
              <a:t>Neuralink, the pioneering neurotechnology company founded by Elon Musk, is at the forefront of revolutionizing brain-computer interfaces (BCIs). By developing advanced implantable devices, Neuralink aims to seamlessly integrate the human brain with digital technology, unlocking unprecedented possibilities for medical applications, cognitive enhancement, and even a new era of human-machine symbiosis.</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D0D0C"/>
          </a:solidFill>
          <a:ln/>
        </p:spPr>
      </p:sp>
      <p:sp>
        <p:nvSpPr>
          <p:cNvPr id="3" name="Shape 1"/>
          <p:cNvSpPr/>
          <p:nvPr/>
        </p:nvSpPr>
        <p:spPr>
          <a:xfrm>
            <a:off x="0" y="0"/>
            <a:ext cx="14630400" cy="8229600"/>
          </a:xfrm>
          <a:prstGeom prst="rect">
            <a:avLst/>
          </a:prstGeom>
          <a:solidFill>
            <a:srgbClr val="1D1D1B"/>
          </a:solidFill>
          <a:ln/>
        </p:spPr>
      </p:sp>
      <p:pic>
        <p:nvPicPr>
          <p:cNvPr id="4" name="Image 0" descr="preencoded.png"/>
          <p:cNvPicPr>
            <a:picLocks noChangeAspect="1"/>
          </p:cNvPicPr>
          <p:nvPr/>
        </p:nvPicPr>
        <p:blipFill>
          <a:blip r:embed="rId3"/>
          <a:stretch>
            <a:fillRect/>
          </a:stretch>
        </p:blipFill>
        <p:spPr>
          <a:xfrm>
            <a:off x="-7620" y="0"/>
            <a:ext cx="3657600" cy="8229600"/>
          </a:xfrm>
          <a:prstGeom prst="rect">
            <a:avLst/>
          </a:prstGeom>
        </p:spPr>
      </p:pic>
      <p:sp>
        <p:nvSpPr>
          <p:cNvPr id="5" name="Text 2"/>
          <p:cNvSpPr/>
          <p:nvPr/>
        </p:nvSpPr>
        <p:spPr>
          <a:xfrm>
            <a:off x="5364599" y="817959"/>
            <a:ext cx="7558802" cy="994410"/>
          </a:xfrm>
          <a:prstGeom prst="rect">
            <a:avLst/>
          </a:prstGeom>
          <a:noFill/>
          <a:ln/>
        </p:spPr>
        <p:txBody>
          <a:bodyPr wrap="square" rtlCol="0" anchor="t"/>
          <a:lstStyle/>
          <a:p>
            <a:pPr marL="0" indent="0">
              <a:lnSpc>
                <a:spcPts val="3916"/>
              </a:lnSpc>
              <a:buNone/>
            </a:pPr>
            <a:r>
              <a:rPr lang="en-US" sz="3133" b="1" dirty="0">
                <a:solidFill>
                  <a:srgbClr val="EDEDE8"/>
                </a:solidFill>
                <a:latin typeface="Tomorrow" pitchFamily="34" charset="0"/>
                <a:ea typeface="Tomorrow" pitchFamily="34" charset="-122"/>
                <a:cs typeface="Tomorrow" pitchFamily="34" charset="-120"/>
              </a:rPr>
              <a:t>The Science Behind Neuralink's Innovations</a:t>
            </a:r>
            <a:endParaRPr lang="en-US" sz="3133" dirty="0"/>
          </a:p>
        </p:txBody>
      </p:sp>
      <p:sp>
        <p:nvSpPr>
          <p:cNvPr id="6" name="Shape 3"/>
          <p:cNvSpPr/>
          <p:nvPr/>
        </p:nvSpPr>
        <p:spPr>
          <a:xfrm>
            <a:off x="5587365" y="2050971"/>
            <a:ext cx="31790" cy="5360551"/>
          </a:xfrm>
          <a:prstGeom prst="rect">
            <a:avLst/>
          </a:prstGeom>
          <a:solidFill>
            <a:srgbClr val="5B5B57"/>
          </a:solidFill>
          <a:ln/>
        </p:spPr>
      </p:sp>
      <p:sp>
        <p:nvSpPr>
          <p:cNvPr id="7" name="Shape 4"/>
          <p:cNvSpPr/>
          <p:nvPr/>
        </p:nvSpPr>
        <p:spPr>
          <a:xfrm>
            <a:off x="5782211" y="2338328"/>
            <a:ext cx="556855" cy="31790"/>
          </a:xfrm>
          <a:prstGeom prst="rect">
            <a:avLst/>
          </a:prstGeom>
          <a:solidFill>
            <a:srgbClr val="5B5B57"/>
          </a:solidFill>
          <a:ln/>
        </p:spPr>
      </p:sp>
      <p:sp>
        <p:nvSpPr>
          <p:cNvPr id="8" name="Shape 5"/>
          <p:cNvSpPr/>
          <p:nvPr/>
        </p:nvSpPr>
        <p:spPr>
          <a:xfrm>
            <a:off x="5424190" y="2175272"/>
            <a:ext cx="358021" cy="358021"/>
          </a:xfrm>
          <a:prstGeom prst="roundRect">
            <a:avLst>
              <a:gd name="adj" fmla="val 26669"/>
            </a:avLst>
          </a:prstGeom>
          <a:solidFill>
            <a:srgbClr val="0B0B0A"/>
          </a:solidFill>
          <a:ln/>
        </p:spPr>
      </p:sp>
      <p:sp>
        <p:nvSpPr>
          <p:cNvPr id="9" name="Text 6"/>
          <p:cNvSpPr/>
          <p:nvPr/>
        </p:nvSpPr>
        <p:spPr>
          <a:xfrm>
            <a:off x="5548848" y="2205038"/>
            <a:ext cx="108585" cy="298371"/>
          </a:xfrm>
          <a:prstGeom prst="rect">
            <a:avLst/>
          </a:prstGeom>
          <a:noFill/>
          <a:ln/>
        </p:spPr>
        <p:txBody>
          <a:bodyPr wrap="none" rtlCol="0" anchor="t"/>
          <a:lstStyle/>
          <a:p>
            <a:pPr marL="0" indent="0" algn="ctr">
              <a:lnSpc>
                <a:spcPts val="2349"/>
              </a:lnSpc>
              <a:buNone/>
            </a:pPr>
            <a:r>
              <a:rPr lang="en-US" sz="1880" b="1" dirty="0">
                <a:solidFill>
                  <a:srgbClr val="EDEDE8"/>
                </a:solidFill>
                <a:latin typeface="Tomorrow" pitchFamily="34" charset="0"/>
                <a:ea typeface="Tomorrow" pitchFamily="34" charset="-122"/>
                <a:cs typeface="Tomorrow" pitchFamily="34" charset="-120"/>
              </a:rPr>
              <a:t>1</a:t>
            </a:r>
            <a:endParaRPr lang="en-US" sz="1880" dirty="0"/>
          </a:p>
        </p:txBody>
      </p:sp>
      <p:sp>
        <p:nvSpPr>
          <p:cNvPr id="10" name="Text 7"/>
          <p:cNvSpPr/>
          <p:nvPr/>
        </p:nvSpPr>
        <p:spPr>
          <a:xfrm>
            <a:off x="6478429" y="2210038"/>
            <a:ext cx="2552343" cy="248603"/>
          </a:xfrm>
          <a:prstGeom prst="rect">
            <a:avLst/>
          </a:prstGeom>
          <a:noFill/>
          <a:ln/>
        </p:spPr>
        <p:txBody>
          <a:bodyPr wrap="none" rtlCol="0" anchor="t"/>
          <a:lstStyle/>
          <a:p>
            <a:pPr marL="0" indent="0" algn="l">
              <a:lnSpc>
                <a:spcPts val="1958"/>
              </a:lnSpc>
              <a:buNone/>
            </a:pPr>
            <a:r>
              <a:rPr lang="en-US" sz="1566" b="1" dirty="0">
                <a:solidFill>
                  <a:srgbClr val="EDEDE8"/>
                </a:solidFill>
                <a:latin typeface="Tomorrow" pitchFamily="34" charset="0"/>
                <a:ea typeface="Tomorrow" pitchFamily="34" charset="-122"/>
                <a:cs typeface="Tomorrow" pitchFamily="34" charset="-120"/>
              </a:rPr>
              <a:t>Precision Electrode Array</a:t>
            </a:r>
            <a:endParaRPr lang="en-US" sz="1566" dirty="0"/>
          </a:p>
        </p:txBody>
      </p:sp>
      <p:sp>
        <p:nvSpPr>
          <p:cNvPr id="11" name="Text 8"/>
          <p:cNvSpPr/>
          <p:nvPr/>
        </p:nvSpPr>
        <p:spPr>
          <a:xfrm>
            <a:off x="6478429" y="2554010"/>
            <a:ext cx="6444972" cy="1018699"/>
          </a:xfrm>
          <a:prstGeom prst="rect">
            <a:avLst/>
          </a:prstGeom>
          <a:noFill/>
          <a:ln/>
        </p:spPr>
        <p:txBody>
          <a:bodyPr wrap="square" rtlCol="0" anchor="t"/>
          <a:lstStyle/>
          <a:p>
            <a:pPr marL="0" indent="0" algn="l">
              <a:lnSpc>
                <a:spcPts val="2005"/>
              </a:lnSpc>
              <a:buNone/>
            </a:pPr>
            <a:r>
              <a:rPr lang="en-US" sz="1253" dirty="0">
                <a:solidFill>
                  <a:srgbClr val="C9C9C0"/>
                </a:solidFill>
                <a:latin typeface="Tomorrow" pitchFamily="34" charset="0"/>
                <a:ea typeface="Tomorrow" pitchFamily="34" charset="-122"/>
                <a:cs typeface="Tomorrow" pitchFamily="34" charset="-120"/>
              </a:rPr>
              <a:t>At the core of Neuralink's technology is a highly advanced electrode array that can precisely record and stimulate neural activity. This array, made up of thousands of flexible polymer threads, is designed to seamlessly integrate with the brain, minimizing tissue damage and immune response.</a:t>
            </a:r>
            <a:endParaRPr lang="en-US" sz="1253" dirty="0"/>
          </a:p>
        </p:txBody>
      </p:sp>
      <p:sp>
        <p:nvSpPr>
          <p:cNvPr id="12" name="Shape 9"/>
          <p:cNvSpPr/>
          <p:nvPr/>
        </p:nvSpPr>
        <p:spPr>
          <a:xfrm>
            <a:off x="5782211" y="4178201"/>
            <a:ext cx="556855" cy="31790"/>
          </a:xfrm>
          <a:prstGeom prst="rect">
            <a:avLst/>
          </a:prstGeom>
          <a:solidFill>
            <a:srgbClr val="5B5B57"/>
          </a:solidFill>
          <a:ln/>
        </p:spPr>
      </p:sp>
      <p:sp>
        <p:nvSpPr>
          <p:cNvPr id="13" name="Shape 10"/>
          <p:cNvSpPr/>
          <p:nvPr/>
        </p:nvSpPr>
        <p:spPr>
          <a:xfrm>
            <a:off x="5424190" y="4015145"/>
            <a:ext cx="358021" cy="358021"/>
          </a:xfrm>
          <a:prstGeom prst="roundRect">
            <a:avLst>
              <a:gd name="adj" fmla="val 26669"/>
            </a:avLst>
          </a:prstGeom>
          <a:solidFill>
            <a:srgbClr val="0B0B0A"/>
          </a:solidFill>
          <a:ln/>
        </p:spPr>
      </p:sp>
      <p:sp>
        <p:nvSpPr>
          <p:cNvPr id="14" name="Text 11"/>
          <p:cNvSpPr/>
          <p:nvPr/>
        </p:nvSpPr>
        <p:spPr>
          <a:xfrm>
            <a:off x="5523012" y="4044910"/>
            <a:ext cx="160377" cy="298371"/>
          </a:xfrm>
          <a:prstGeom prst="rect">
            <a:avLst/>
          </a:prstGeom>
          <a:noFill/>
          <a:ln/>
        </p:spPr>
        <p:txBody>
          <a:bodyPr wrap="none" rtlCol="0" anchor="t"/>
          <a:lstStyle/>
          <a:p>
            <a:pPr marL="0" indent="0" algn="ctr">
              <a:lnSpc>
                <a:spcPts val="2349"/>
              </a:lnSpc>
              <a:buNone/>
            </a:pPr>
            <a:r>
              <a:rPr lang="en-US" sz="1880" b="1" dirty="0">
                <a:solidFill>
                  <a:srgbClr val="EDEDE8"/>
                </a:solidFill>
                <a:latin typeface="Tomorrow" pitchFamily="34" charset="0"/>
                <a:ea typeface="Tomorrow" pitchFamily="34" charset="-122"/>
                <a:cs typeface="Tomorrow" pitchFamily="34" charset="-120"/>
              </a:rPr>
              <a:t>2</a:t>
            </a:r>
            <a:endParaRPr lang="en-US" sz="1880" dirty="0"/>
          </a:p>
        </p:txBody>
      </p:sp>
      <p:sp>
        <p:nvSpPr>
          <p:cNvPr id="15" name="Text 12"/>
          <p:cNvSpPr/>
          <p:nvPr/>
        </p:nvSpPr>
        <p:spPr>
          <a:xfrm>
            <a:off x="6478429" y="4049911"/>
            <a:ext cx="2530197" cy="248603"/>
          </a:xfrm>
          <a:prstGeom prst="rect">
            <a:avLst/>
          </a:prstGeom>
          <a:noFill/>
          <a:ln/>
        </p:spPr>
        <p:txBody>
          <a:bodyPr wrap="none" rtlCol="0" anchor="t"/>
          <a:lstStyle/>
          <a:p>
            <a:pPr marL="0" indent="0" algn="l">
              <a:lnSpc>
                <a:spcPts val="1958"/>
              </a:lnSpc>
              <a:buNone/>
            </a:pPr>
            <a:r>
              <a:rPr lang="en-US" sz="1566" b="1" dirty="0">
                <a:solidFill>
                  <a:srgbClr val="EDEDE8"/>
                </a:solidFill>
                <a:latin typeface="Tomorrow" pitchFamily="34" charset="0"/>
                <a:ea typeface="Tomorrow" pitchFamily="34" charset="-122"/>
                <a:cs typeface="Tomorrow" pitchFamily="34" charset="-120"/>
              </a:rPr>
              <a:t>Wireless Communication</a:t>
            </a:r>
            <a:endParaRPr lang="en-US" sz="1566" dirty="0"/>
          </a:p>
        </p:txBody>
      </p:sp>
      <p:sp>
        <p:nvSpPr>
          <p:cNvPr id="16" name="Text 13"/>
          <p:cNvSpPr/>
          <p:nvPr/>
        </p:nvSpPr>
        <p:spPr>
          <a:xfrm>
            <a:off x="6478429" y="4393883"/>
            <a:ext cx="6444972" cy="1018699"/>
          </a:xfrm>
          <a:prstGeom prst="rect">
            <a:avLst/>
          </a:prstGeom>
          <a:noFill/>
          <a:ln/>
        </p:spPr>
        <p:txBody>
          <a:bodyPr wrap="square" rtlCol="0" anchor="t"/>
          <a:lstStyle/>
          <a:p>
            <a:pPr marL="0" indent="0" algn="l">
              <a:lnSpc>
                <a:spcPts val="2005"/>
              </a:lnSpc>
              <a:buNone/>
            </a:pPr>
            <a:r>
              <a:rPr lang="en-US" sz="1253" dirty="0">
                <a:solidFill>
                  <a:srgbClr val="C9C9C0"/>
                </a:solidFill>
                <a:latin typeface="Tomorrow" pitchFamily="34" charset="0"/>
                <a:ea typeface="Tomorrow" pitchFamily="34" charset="-122"/>
                <a:cs typeface="Tomorrow" pitchFamily="34" charset="-120"/>
              </a:rPr>
              <a:t>The neural implant device developed by Neuralink features wireless communication capabilities, allowing it to transmit data to and from the brain without the need for cumbersome wired connections. This enables the device to be fully implantable, improving patient comfort and reducing the risk of infection.</a:t>
            </a:r>
            <a:endParaRPr lang="en-US" sz="1253" dirty="0"/>
          </a:p>
        </p:txBody>
      </p:sp>
      <p:sp>
        <p:nvSpPr>
          <p:cNvPr id="17" name="Shape 14"/>
          <p:cNvSpPr/>
          <p:nvPr/>
        </p:nvSpPr>
        <p:spPr>
          <a:xfrm>
            <a:off x="5782211" y="6018074"/>
            <a:ext cx="556855" cy="31790"/>
          </a:xfrm>
          <a:prstGeom prst="rect">
            <a:avLst/>
          </a:prstGeom>
          <a:solidFill>
            <a:srgbClr val="5B5B57"/>
          </a:solidFill>
          <a:ln/>
        </p:spPr>
      </p:sp>
      <p:sp>
        <p:nvSpPr>
          <p:cNvPr id="18" name="Shape 15"/>
          <p:cNvSpPr/>
          <p:nvPr/>
        </p:nvSpPr>
        <p:spPr>
          <a:xfrm>
            <a:off x="5424190" y="5855018"/>
            <a:ext cx="358021" cy="358021"/>
          </a:xfrm>
          <a:prstGeom prst="roundRect">
            <a:avLst>
              <a:gd name="adj" fmla="val 26669"/>
            </a:avLst>
          </a:prstGeom>
          <a:solidFill>
            <a:srgbClr val="0B0B0A"/>
          </a:solidFill>
          <a:ln/>
        </p:spPr>
      </p:sp>
      <p:sp>
        <p:nvSpPr>
          <p:cNvPr id="19" name="Text 16"/>
          <p:cNvSpPr/>
          <p:nvPr/>
        </p:nvSpPr>
        <p:spPr>
          <a:xfrm>
            <a:off x="5523488" y="5884783"/>
            <a:ext cx="159425" cy="298371"/>
          </a:xfrm>
          <a:prstGeom prst="rect">
            <a:avLst/>
          </a:prstGeom>
          <a:noFill/>
          <a:ln/>
        </p:spPr>
        <p:txBody>
          <a:bodyPr wrap="none" rtlCol="0" anchor="t"/>
          <a:lstStyle/>
          <a:p>
            <a:pPr marL="0" indent="0" algn="ctr">
              <a:lnSpc>
                <a:spcPts val="2349"/>
              </a:lnSpc>
              <a:buNone/>
            </a:pPr>
            <a:r>
              <a:rPr lang="en-US" sz="1880" b="1" dirty="0">
                <a:solidFill>
                  <a:srgbClr val="EDEDE8"/>
                </a:solidFill>
                <a:latin typeface="Tomorrow" pitchFamily="34" charset="0"/>
                <a:ea typeface="Tomorrow" pitchFamily="34" charset="-122"/>
                <a:cs typeface="Tomorrow" pitchFamily="34" charset="-120"/>
              </a:rPr>
              <a:t>3</a:t>
            </a:r>
            <a:endParaRPr lang="en-US" sz="1880" dirty="0"/>
          </a:p>
        </p:txBody>
      </p:sp>
      <p:sp>
        <p:nvSpPr>
          <p:cNvPr id="20" name="Text 17"/>
          <p:cNvSpPr/>
          <p:nvPr/>
        </p:nvSpPr>
        <p:spPr>
          <a:xfrm>
            <a:off x="6478429" y="5889784"/>
            <a:ext cx="2288024" cy="248603"/>
          </a:xfrm>
          <a:prstGeom prst="rect">
            <a:avLst/>
          </a:prstGeom>
          <a:noFill/>
          <a:ln/>
        </p:spPr>
        <p:txBody>
          <a:bodyPr wrap="none" rtlCol="0" anchor="t"/>
          <a:lstStyle/>
          <a:p>
            <a:pPr marL="0" indent="0" algn="l">
              <a:lnSpc>
                <a:spcPts val="1958"/>
              </a:lnSpc>
              <a:buNone/>
            </a:pPr>
            <a:r>
              <a:rPr lang="en-US" sz="1566" b="1" dirty="0">
                <a:solidFill>
                  <a:srgbClr val="EDEDE8"/>
                </a:solidFill>
                <a:latin typeface="Tomorrow" pitchFamily="34" charset="0"/>
                <a:ea typeface="Tomorrow" pitchFamily="34" charset="-122"/>
                <a:cs typeface="Tomorrow" pitchFamily="34" charset="-120"/>
              </a:rPr>
              <a:t>Closed-Loop Feedback</a:t>
            </a:r>
            <a:endParaRPr lang="en-US" sz="1566" dirty="0"/>
          </a:p>
        </p:txBody>
      </p:sp>
      <p:sp>
        <p:nvSpPr>
          <p:cNvPr id="21" name="Text 18"/>
          <p:cNvSpPr/>
          <p:nvPr/>
        </p:nvSpPr>
        <p:spPr>
          <a:xfrm>
            <a:off x="6478429" y="6233755"/>
            <a:ext cx="6444972" cy="1018699"/>
          </a:xfrm>
          <a:prstGeom prst="rect">
            <a:avLst/>
          </a:prstGeom>
          <a:noFill/>
          <a:ln/>
        </p:spPr>
        <p:txBody>
          <a:bodyPr wrap="square" rtlCol="0" anchor="t"/>
          <a:lstStyle/>
          <a:p>
            <a:pPr marL="0" indent="0" algn="l">
              <a:lnSpc>
                <a:spcPts val="2005"/>
              </a:lnSpc>
              <a:buNone/>
            </a:pPr>
            <a:r>
              <a:rPr lang="en-US" sz="1253" dirty="0">
                <a:solidFill>
                  <a:srgbClr val="C9C9C0"/>
                </a:solidFill>
                <a:latin typeface="Tomorrow" pitchFamily="34" charset="0"/>
                <a:ea typeface="Tomorrow" pitchFamily="34" charset="-122"/>
                <a:cs typeface="Tomorrow" pitchFamily="34" charset="-120"/>
              </a:rPr>
              <a:t>Neuralink's system incorporates a closed-loop feedback mechanism, where the device can not only read neural signals but also deliver targeted electrical stimulation to the brain. This bidirectional communication allows for precise control and modulation of neural activity, paving the way for novel therapeutic applications.</a:t>
            </a:r>
            <a:endParaRPr lang="en-US" sz="1253"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D0D0C"/>
          </a:solidFill>
          <a:ln/>
        </p:spPr>
      </p:sp>
      <p:sp>
        <p:nvSpPr>
          <p:cNvPr id="3" name="Shape 1"/>
          <p:cNvSpPr/>
          <p:nvPr/>
        </p:nvSpPr>
        <p:spPr>
          <a:xfrm>
            <a:off x="0" y="0"/>
            <a:ext cx="14630400" cy="8231386"/>
          </a:xfrm>
          <a:prstGeom prst="rect">
            <a:avLst/>
          </a:prstGeom>
          <a:solidFill>
            <a:srgbClr val="1D1D1B"/>
          </a:solidFill>
          <a:ln/>
        </p:spPr>
      </p:sp>
      <p:sp>
        <p:nvSpPr>
          <p:cNvPr id="4" name="Text 2"/>
          <p:cNvSpPr/>
          <p:nvPr/>
        </p:nvSpPr>
        <p:spPr>
          <a:xfrm>
            <a:off x="2957870" y="504468"/>
            <a:ext cx="8714661" cy="1146572"/>
          </a:xfrm>
          <a:prstGeom prst="rect">
            <a:avLst/>
          </a:prstGeom>
          <a:noFill/>
          <a:ln/>
        </p:spPr>
        <p:txBody>
          <a:bodyPr wrap="square" rtlCol="0" anchor="t"/>
          <a:lstStyle/>
          <a:p>
            <a:pPr marL="0" indent="0">
              <a:lnSpc>
                <a:spcPts val="4514"/>
              </a:lnSpc>
              <a:buNone/>
            </a:pPr>
            <a:r>
              <a:rPr lang="en-US" sz="3612" b="1" dirty="0">
                <a:solidFill>
                  <a:srgbClr val="EDEDE8"/>
                </a:solidFill>
                <a:latin typeface="Tomorrow" pitchFamily="34" charset="0"/>
                <a:ea typeface="Tomorrow" pitchFamily="34" charset="-122"/>
                <a:cs typeface="Tomorrow" pitchFamily="34" charset="-120"/>
              </a:rPr>
              <a:t>Potential Applications and Future Developments</a:t>
            </a:r>
            <a:endParaRPr lang="en-US" sz="3612" dirty="0"/>
          </a:p>
        </p:txBody>
      </p:sp>
      <p:sp>
        <p:nvSpPr>
          <p:cNvPr id="5" name="Text 3"/>
          <p:cNvSpPr/>
          <p:nvPr/>
        </p:nvSpPr>
        <p:spPr>
          <a:xfrm>
            <a:off x="2957870" y="2109549"/>
            <a:ext cx="2606278" cy="573167"/>
          </a:xfrm>
          <a:prstGeom prst="rect">
            <a:avLst/>
          </a:prstGeom>
          <a:noFill/>
          <a:ln/>
        </p:spPr>
        <p:txBody>
          <a:bodyPr wrap="square" rtlCol="0" anchor="t"/>
          <a:lstStyle/>
          <a:p>
            <a:pPr marL="0" indent="0">
              <a:lnSpc>
                <a:spcPts val="2257"/>
              </a:lnSpc>
              <a:buNone/>
            </a:pPr>
            <a:r>
              <a:rPr lang="en-US" sz="1806" b="1" dirty="0">
                <a:solidFill>
                  <a:srgbClr val="EDEDE8"/>
                </a:solidFill>
                <a:latin typeface="Tomorrow" pitchFamily="34" charset="0"/>
                <a:ea typeface="Tomorrow" pitchFamily="34" charset="-122"/>
                <a:cs typeface="Tomorrow" pitchFamily="34" charset="-120"/>
              </a:rPr>
              <a:t>Medical Breakthroughs</a:t>
            </a:r>
            <a:endParaRPr lang="en-US" sz="1806" dirty="0"/>
          </a:p>
        </p:txBody>
      </p:sp>
      <p:sp>
        <p:nvSpPr>
          <p:cNvPr id="6" name="Text 4"/>
          <p:cNvSpPr/>
          <p:nvPr/>
        </p:nvSpPr>
        <p:spPr>
          <a:xfrm>
            <a:off x="2957870" y="2866073"/>
            <a:ext cx="2606278" cy="3815358"/>
          </a:xfrm>
          <a:prstGeom prst="rect">
            <a:avLst/>
          </a:prstGeom>
          <a:noFill/>
          <a:ln/>
        </p:spPr>
        <p:txBody>
          <a:bodyPr wrap="square" rtlCol="0" anchor="t"/>
          <a:lstStyle/>
          <a:p>
            <a:pPr marL="0" indent="0">
              <a:lnSpc>
                <a:spcPts val="2311"/>
              </a:lnSpc>
              <a:buNone/>
            </a:pPr>
            <a:r>
              <a:rPr lang="en-US" sz="1445" dirty="0">
                <a:solidFill>
                  <a:srgbClr val="C9C9C0"/>
                </a:solidFill>
                <a:latin typeface="Tomorrow" pitchFamily="34" charset="0"/>
                <a:ea typeface="Tomorrow" pitchFamily="34" charset="-122"/>
                <a:cs typeface="Tomorrow" pitchFamily="34" charset="-120"/>
              </a:rPr>
              <a:t>Neuralink's technology holds immense promise for addressing a wide range of neurological and psychiatric disorders. By directly interfacing with the brain, the company aims to develop treatments for conditions such as Parkinson's disease, depression, and even paralysis, restoring function and improving the quality of life for those affected.</a:t>
            </a:r>
            <a:endParaRPr lang="en-US" sz="1445" dirty="0"/>
          </a:p>
        </p:txBody>
      </p:sp>
      <p:sp>
        <p:nvSpPr>
          <p:cNvPr id="7" name="Text 5"/>
          <p:cNvSpPr/>
          <p:nvPr/>
        </p:nvSpPr>
        <p:spPr>
          <a:xfrm>
            <a:off x="6019205" y="2109549"/>
            <a:ext cx="2606278" cy="573167"/>
          </a:xfrm>
          <a:prstGeom prst="rect">
            <a:avLst/>
          </a:prstGeom>
          <a:noFill/>
          <a:ln/>
        </p:spPr>
        <p:txBody>
          <a:bodyPr wrap="square" rtlCol="0" anchor="t"/>
          <a:lstStyle/>
          <a:p>
            <a:pPr marL="0" indent="0">
              <a:lnSpc>
                <a:spcPts val="2257"/>
              </a:lnSpc>
              <a:buNone/>
            </a:pPr>
            <a:r>
              <a:rPr lang="en-US" sz="1806" b="1" dirty="0">
                <a:solidFill>
                  <a:srgbClr val="EDEDE8"/>
                </a:solidFill>
                <a:latin typeface="Tomorrow" pitchFamily="34" charset="0"/>
                <a:ea typeface="Tomorrow" pitchFamily="34" charset="-122"/>
                <a:cs typeface="Tomorrow" pitchFamily="34" charset="-120"/>
              </a:rPr>
              <a:t>Cognitive Enhancement</a:t>
            </a:r>
            <a:endParaRPr lang="en-US" sz="1806" dirty="0"/>
          </a:p>
        </p:txBody>
      </p:sp>
      <p:sp>
        <p:nvSpPr>
          <p:cNvPr id="8" name="Text 6"/>
          <p:cNvSpPr/>
          <p:nvPr/>
        </p:nvSpPr>
        <p:spPr>
          <a:xfrm>
            <a:off x="6019205" y="2866073"/>
            <a:ext cx="2606278" cy="4695825"/>
          </a:xfrm>
          <a:prstGeom prst="rect">
            <a:avLst/>
          </a:prstGeom>
          <a:noFill/>
          <a:ln/>
        </p:spPr>
        <p:txBody>
          <a:bodyPr wrap="square" rtlCol="0" anchor="t"/>
          <a:lstStyle/>
          <a:p>
            <a:pPr marL="0" indent="0">
              <a:lnSpc>
                <a:spcPts val="2311"/>
              </a:lnSpc>
              <a:buNone/>
            </a:pPr>
            <a:r>
              <a:rPr lang="en-US" sz="1445" dirty="0">
                <a:solidFill>
                  <a:srgbClr val="C9C9C0"/>
                </a:solidFill>
                <a:latin typeface="Tomorrow" pitchFamily="34" charset="0"/>
                <a:ea typeface="Tomorrow" pitchFamily="34" charset="-122"/>
                <a:cs typeface="Tomorrow" pitchFamily="34" charset="-120"/>
              </a:rPr>
              <a:t>Beyond medical applications, Neuralink's brain-computer interfaces could unlock new possibilities for cognitive enhancement. By augmenting human cognition and expanding the boundaries of our sensory perception, the technology could pave the way for a future where humans and machines seamlessly collaborate, unlocking unprecedented levels of creativity, problem-solving, and intellectual capabilities.</a:t>
            </a:r>
            <a:endParaRPr lang="en-US" sz="1445" dirty="0"/>
          </a:p>
        </p:txBody>
      </p:sp>
      <p:sp>
        <p:nvSpPr>
          <p:cNvPr id="9" name="Text 7"/>
          <p:cNvSpPr/>
          <p:nvPr/>
        </p:nvSpPr>
        <p:spPr>
          <a:xfrm>
            <a:off x="9080540" y="2109549"/>
            <a:ext cx="2293263" cy="286583"/>
          </a:xfrm>
          <a:prstGeom prst="rect">
            <a:avLst/>
          </a:prstGeom>
          <a:noFill/>
          <a:ln/>
        </p:spPr>
        <p:txBody>
          <a:bodyPr wrap="none" rtlCol="0" anchor="t"/>
          <a:lstStyle/>
          <a:p>
            <a:pPr marL="0" indent="0">
              <a:lnSpc>
                <a:spcPts val="2257"/>
              </a:lnSpc>
              <a:buNone/>
            </a:pPr>
            <a:r>
              <a:rPr lang="en-US" sz="1806" b="1" dirty="0">
                <a:solidFill>
                  <a:srgbClr val="EDEDE8"/>
                </a:solidFill>
                <a:latin typeface="Tomorrow" pitchFamily="34" charset="0"/>
                <a:ea typeface="Tomorrow" pitchFamily="34" charset="-122"/>
                <a:cs typeface="Tomorrow" pitchFamily="34" charset="-120"/>
              </a:rPr>
              <a:t>Merging with AI</a:t>
            </a:r>
            <a:endParaRPr lang="en-US" sz="1806" dirty="0"/>
          </a:p>
        </p:txBody>
      </p:sp>
      <p:sp>
        <p:nvSpPr>
          <p:cNvPr id="10" name="Text 8"/>
          <p:cNvSpPr/>
          <p:nvPr/>
        </p:nvSpPr>
        <p:spPr>
          <a:xfrm>
            <a:off x="9080540" y="2579489"/>
            <a:ext cx="2606278" cy="4108847"/>
          </a:xfrm>
          <a:prstGeom prst="rect">
            <a:avLst/>
          </a:prstGeom>
          <a:noFill/>
          <a:ln/>
        </p:spPr>
        <p:txBody>
          <a:bodyPr wrap="square" rtlCol="0" anchor="t"/>
          <a:lstStyle/>
          <a:p>
            <a:pPr marL="0" indent="0">
              <a:lnSpc>
                <a:spcPts val="2311"/>
              </a:lnSpc>
              <a:buNone/>
            </a:pPr>
            <a:r>
              <a:rPr lang="en-US" sz="1445" dirty="0">
                <a:solidFill>
                  <a:srgbClr val="C9C9C0"/>
                </a:solidFill>
                <a:latin typeface="Tomorrow" pitchFamily="34" charset="0"/>
                <a:ea typeface="Tomorrow" pitchFamily="34" charset="-122"/>
                <a:cs typeface="Tomorrow" pitchFamily="34" charset="-120"/>
              </a:rPr>
              <a:t>As Neuralink's technology continues to evolve, the company envisions a future where the human brain is directly integrated with artificial intelligence systems. This integration could lead to the emergence of a new species of "human-AI hybrids," blurring the lines between biological and digital intelligence and ushering in a profound transformation of the human condition.</a:t>
            </a:r>
            <a:endParaRPr lang="en-US" sz="1445"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409</Words>
  <Application>Microsoft Office PowerPoint</Application>
  <PresentationFormat>Custom</PresentationFormat>
  <Paragraphs>22</Paragraphs>
  <Slides>3</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Tomorrow</vt:lpstr>
      <vt:lpstr>Office Theme</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Surya Vardhan</cp:lastModifiedBy>
  <cp:revision>2</cp:revision>
  <dcterms:created xsi:type="dcterms:W3CDTF">2024-05-02T18:11:59Z</dcterms:created>
  <dcterms:modified xsi:type="dcterms:W3CDTF">2024-05-02T18:25:50Z</dcterms:modified>
</cp:coreProperties>
</file>