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 rot="5400000">
            <a:off x="3974040" y="2685960"/>
            <a:ext cx="5825520" cy="131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 rot="5400000">
            <a:off x="532440" y="729720"/>
            <a:ext cx="5482440" cy="556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2E00B6C-E37A-4B7F-8E3C-D63CA189C711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65800" y="1854360"/>
            <a:ext cx="3819960" cy="15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213520" y="1143000"/>
            <a:ext cx="2400120" cy="457128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866520" y="3657600"/>
            <a:ext cx="3813840" cy="137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2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2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30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38B4583-D6A1-47DA-95A5-412A07AFA76A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66520" y="4800600"/>
            <a:ext cx="662040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866520" y="685800"/>
            <a:ext cx="6620400" cy="363996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866520" y="5367240"/>
            <a:ext cx="6620400" cy="49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1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 idx="32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 idx="33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E110EC6-606C-4E09-ABC3-56D05D81978B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400" cy="198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66520" y="3657600"/>
            <a:ext cx="6620400" cy="23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3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 idx="3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 idx="36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550DF4F-D9B5-4BAB-8383-D503652F85F0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81520" y="1447920"/>
            <a:ext cx="6000480" cy="232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448280" y="3771000"/>
            <a:ext cx="5460480" cy="34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866520" y="4350600"/>
            <a:ext cx="6620400" cy="167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37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ftr" idx="38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sldNum" idx="39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2688B210-DC5D-4FCC-B12F-0597FC340BC2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Google Shape;94;p13"/>
          <p:cNvSpPr/>
          <p:nvPr/>
        </p:nvSpPr>
        <p:spPr>
          <a:xfrm>
            <a:off x="673920" y="971280"/>
            <a:ext cx="600840" cy="19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86d1d8"/>
                </a:solidFill>
                <a:effectLst/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Google Shape;95;p13"/>
          <p:cNvSpPr/>
          <p:nvPr/>
        </p:nvSpPr>
        <p:spPr>
          <a:xfrm>
            <a:off x="6999840" y="2613960"/>
            <a:ext cx="600840" cy="19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86d1d8"/>
                </a:solidFill>
                <a:effectLst/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66520" y="3124080"/>
            <a:ext cx="6620400" cy="165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4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4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ftr" idx="4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 type="sldNum" idx="42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B340C2A-46DA-4FF1-B4BE-0F5827D5FC46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74840" y="1981080"/>
            <a:ext cx="221004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89600" y="2666880"/>
            <a:ext cx="2195280" cy="358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2913480" y="1981080"/>
            <a:ext cx="220212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2905560" y="2666880"/>
            <a:ext cx="2210040" cy="358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5344920" y="1981080"/>
            <a:ext cx="219888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5344920" y="2666880"/>
            <a:ext cx="2198880" cy="358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74" name="Google Shape;110;p15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>
            <a:solidFill>
              <a:srgbClr val="86d1d8">
                <a:alpha val="40000"/>
              </a:srgbClr>
            </a:solidFill>
            <a:round/>
          </a:ln>
        </p:spPr>
      </p:cxnSp>
      <p:cxnSp>
        <p:nvCxnSpPr>
          <p:cNvPr id="175" name="Google Shape;111;p15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>
            <a:solidFill>
              <a:srgbClr val="86d1d8">
                <a:alpha val="40000"/>
              </a:srgbClr>
            </a:solidFill>
            <a:round/>
          </a:ln>
        </p:spPr>
      </p:cxnSp>
      <p:sp>
        <p:nvSpPr>
          <p:cNvPr id="176" name="PlaceHolder 8"/>
          <p:cNvSpPr>
            <a:spLocks noGrp="1"/>
          </p:cNvSpPr>
          <p:nvPr>
            <p:ph type="dt" idx="43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PlaceHolder 9"/>
          <p:cNvSpPr>
            <a:spLocks noGrp="1"/>
          </p:cNvSpPr>
          <p:nvPr>
            <p:ph type="ftr" idx="44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PlaceHolder 10"/>
          <p:cNvSpPr>
            <a:spLocks noGrp="1"/>
          </p:cNvSpPr>
          <p:nvPr>
            <p:ph type="sldNum" idx="45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0F3E5EA-2181-4AE0-B665-EB97BC5AB95A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89600" y="4250880"/>
            <a:ext cx="220500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89600" y="2209680"/>
            <a:ext cx="2205000" cy="152316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489600" y="4827240"/>
            <a:ext cx="2205000" cy="6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2917800" y="4250880"/>
            <a:ext cx="219780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2917800" y="2209680"/>
            <a:ext cx="2197800" cy="152316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2916720" y="4827240"/>
            <a:ext cx="2200680" cy="6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8"/>
          <p:cNvSpPr>
            <a:spLocks noGrp="1"/>
          </p:cNvSpPr>
          <p:nvPr>
            <p:ph type="body"/>
          </p:nvPr>
        </p:nvSpPr>
        <p:spPr>
          <a:xfrm>
            <a:off x="5344920" y="4250880"/>
            <a:ext cx="219888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9"/>
          <p:cNvSpPr>
            <a:spLocks noGrp="1"/>
          </p:cNvSpPr>
          <p:nvPr>
            <p:ph type="body"/>
          </p:nvPr>
        </p:nvSpPr>
        <p:spPr>
          <a:xfrm>
            <a:off x="5344920" y="2209680"/>
            <a:ext cx="2198880" cy="152316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10"/>
          <p:cNvSpPr>
            <a:spLocks noGrp="1"/>
          </p:cNvSpPr>
          <p:nvPr>
            <p:ph type="body"/>
          </p:nvPr>
        </p:nvSpPr>
        <p:spPr>
          <a:xfrm>
            <a:off x="5344920" y="4827240"/>
            <a:ext cx="2201760" cy="65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95" name="Google Shape;126;p16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>
            <a:solidFill>
              <a:srgbClr val="86d1d8">
                <a:alpha val="40000"/>
              </a:srgbClr>
            </a:solidFill>
            <a:round/>
          </a:ln>
        </p:spPr>
      </p:cxnSp>
      <p:cxnSp>
        <p:nvCxnSpPr>
          <p:cNvPr id="196" name="Google Shape;127;p16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>
            <a:solidFill>
              <a:srgbClr val="86d1d8">
                <a:alpha val="40000"/>
              </a:srgbClr>
            </a:solidFill>
            <a:round/>
          </a:ln>
        </p:spPr>
      </p:cxnSp>
      <p:sp>
        <p:nvSpPr>
          <p:cNvPr id="197" name="PlaceHolder 11"/>
          <p:cNvSpPr>
            <a:spLocks noGrp="1"/>
          </p:cNvSpPr>
          <p:nvPr>
            <p:ph type="dt" idx="4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PlaceHolder 12"/>
          <p:cNvSpPr>
            <a:spLocks noGrp="1"/>
          </p:cNvSpPr>
          <p:nvPr>
            <p:ph type="ftr" idx="4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PlaceHolder 13"/>
          <p:cNvSpPr>
            <a:spLocks noGrp="1"/>
          </p:cNvSpPr>
          <p:nvPr>
            <p:ph type="sldNum" idx="48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38E3559A-1C6F-4E56-AEE1-4EBB17A8645D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 rot="5400000">
            <a:off x="2086560" y="794880"/>
            <a:ext cx="4194720" cy="671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49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50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51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03BA8C61-9709-420D-B3CA-6258305330D2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6620400" cy="332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7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dt" idx="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6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7CF2B073-5DBA-41B6-8E44-96AB8FBC1247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7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ftr" idx="8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sldNum" idx="9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8987B2F2-857D-4232-81DE-34EA04A1B5D9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66520" y="2861640"/>
            <a:ext cx="6620400" cy="191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66520" y="4777560"/>
            <a:ext cx="6620400" cy="85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2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FAB28A8-C99A-4639-B60B-9A7D892F1F76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27640" y="2060640"/>
            <a:ext cx="3297240" cy="41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241880" y="2055960"/>
            <a:ext cx="3297240" cy="41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13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14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15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2880E82-AF04-4595-93AD-23B8C7A34222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827640" y="1905120"/>
            <a:ext cx="329724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27640" y="2514600"/>
            <a:ext cx="3297240" cy="374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241880" y="1905120"/>
            <a:ext cx="329724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241880" y="2514600"/>
            <a:ext cx="3297240" cy="374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dt" idx="1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ftr" idx="1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8"/>
          <p:cNvSpPr>
            <a:spLocks noGrp="1"/>
          </p:cNvSpPr>
          <p:nvPr>
            <p:ph type="sldNum" idx="18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5EC0629-5E0D-45CB-B016-C24281AE9A67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dt" idx="19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ftr" idx="20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sldNum" idx="21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2769E98-B058-416A-AA3E-7948534D2DD3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dt" idx="2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2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 idx="24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C37A4BD-AF77-4946-B86D-4AD57068C4CC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6;p1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4cb9c3">
                  <a:alpha val="7000"/>
                </a:srgbClr>
              </a:gs>
              <a:gs pos="36000">
                <a:srgbClr val="4cb9c3">
                  <a:alpha val="600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Google Shape;7;p1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4cb9c3">
                  <a:alpha val="14000"/>
                </a:srgbClr>
              </a:gs>
              <a:gs pos="36000">
                <a:srgbClr val="4cb9c3">
                  <a:alpha val="7000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Google Shape;8;p1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4cb9c3">
                  <a:alpha val="9000"/>
                </a:srgbClr>
              </a:gs>
              <a:gs pos="36000">
                <a:srgbClr val="4cb9c3">
                  <a:alpha val="5000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9;p1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4cb9c3">
                  <a:alpha val="11000"/>
                </a:srgbClr>
              </a:gs>
              <a:gs pos="36000">
                <a:srgbClr val="4cb9c3">
                  <a:alpha val="10000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Google Shape;10;p1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4cb9c3">
                  <a:alpha val="8000"/>
                </a:srgbClr>
              </a:gs>
              <a:gs pos="36000">
                <a:srgbClr val="4cb9c3">
                  <a:alpha val="8000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1;p1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66520" y="1447920"/>
            <a:ext cx="2550600" cy="14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3589560" y="1447920"/>
            <a:ext cx="3897360" cy="457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866520" y="3129120"/>
            <a:ext cx="2550600" cy="289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25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ftr" idx="26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6"/>
          <p:cNvSpPr>
            <a:spLocks noGrp="1"/>
          </p:cNvSpPr>
          <p:nvPr>
            <p:ph type="sldNum" idx="27"/>
          </p:nvPr>
        </p:nvSpPr>
        <p:spPr>
          <a:xfrm>
            <a:off x="7766280" y="295560"/>
            <a:ext cx="628200" cy="7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96044F98-9E47-4863-8ACD-AC506BF6ED9D}" type="slidenum"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&lt;number&gt;</a:t>
            </a:fld>
            <a:endParaRPr b="0" lang="en-US" sz="2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Killercavin/HealthInfoSystem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50520" y="1454040"/>
            <a:ext cx="7517160" cy="108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3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Health Information System</a:t>
            </a:r>
            <a:endParaRPr b="0" lang="en-US" sz="4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ubTitle"/>
          </p:nvPr>
        </p:nvSpPr>
        <p:spPr>
          <a:xfrm>
            <a:off x="650520" y="3366360"/>
            <a:ext cx="7842240" cy="124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SOFTWARE ENGINEERING INTERNSHIP TASK PRESENTATION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BY: CAVIN LARRY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Thank You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GitHub: </a:t>
            </a:r>
            <a:r>
              <a:rPr b="0" lang="en-US" sz="2000" strike="noStrike" u="sng">
                <a:solidFill>
                  <a:schemeClr val="hlink"/>
                </a:solidFill>
                <a:effectLst/>
                <a:uFillTx/>
                <a:latin typeface="Century Gothic"/>
                <a:ea typeface="Century Gothic"/>
                <a:hlinkClick r:id="rId1"/>
              </a:rPr>
              <a:t>https://github.com/Killercavin/HealthInfoSystem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91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Project Approach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82760" y="2053080"/>
            <a:ext cx="8537040" cy="221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algn="just">
              <a:lnSpc>
                <a:spcPct val="100000"/>
              </a:lnSpc>
              <a:buClr>
                <a:srgbClr val="86d1d8"/>
              </a:buClr>
              <a:buFont typeface="Arial"/>
              <a:buChar char="●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HealthInfoSystem is a minimal backend system for managing health programs and client data.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Arial"/>
              <a:buChar char="●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Built with Ktor (Kotlin) and Exposed ORM using an API-first approach.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Arial"/>
              <a:buChar char="●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Provides endpoints for program creation, client management, and enrollment of clients to health program(s).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Technology Stack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482760" y="2053080"/>
            <a:ext cx="80193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57200" indent="-32004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Ktor (Kotlin) framework for the server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2004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Exposed ORM for DB access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2004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SQLite with HikariCP connection pooling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2004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kotlinx-serialization for JSON handling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2004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CallLogging for logging server details or logs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2004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ContentNegotiation for content negotiation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2004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CORS for exposing the API endpoints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57200" indent="-32004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Testing: ktor-server-test + kotlin-test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9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System Design Overview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484560" y="2053080"/>
            <a:ext cx="768132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algn="just">
              <a:lnSpc>
                <a:spcPct val="100000"/>
              </a:lnSpc>
              <a:buClr>
                <a:srgbClr val="86d1d8"/>
              </a:buClr>
              <a:buFont typeface="Noto Sans Symbols"/>
              <a:buChar char="►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Client → HTTP Request → Ktor API → Exposed ORM → SQLite DB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Modular code: Main entry, Routing, DTOs, Models, Configs, Routes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88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Implemented Features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84560" y="1676880"/>
            <a:ext cx="796068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86d1d8"/>
              </a:buClr>
              <a:buFont typeface="Noto Sans Symbols"/>
              <a:buChar char="★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Add health program: POST /api/programs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Noto Sans Symbols"/>
              <a:buChar char="★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List all programs: GET /api/programs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Noto Sans Symbols"/>
              <a:buChar char="★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Create client: POST /api/clients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Noto Sans Symbols"/>
              <a:buChar char="★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Enroll client to a program: POST /api/clients/{id}/enroll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Noto Sans Symbols"/>
              <a:buChar char="★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Search clients: GET /api/clients?q=...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q takes any parameter from the client table and filter the result giving the best match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Noto Sans Symbols"/>
              <a:buChar char="★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View client profile: GET /api/clients/{id}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32640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Noto Sans Symbols"/>
              <a:buChar char="★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Exposed these endpoints at 127.0.0.1:8080 for integration and consumption by other codebases or systems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Sample API Response for view client profile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{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"id": 1,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"firstName": "Jane",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"lastName": "Doe",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“email”: “jane.doe@example.com”,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    "programs": [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                {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                  "id": 2, 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                  "name": "Malaria", 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                  “description: “Malaria treatment and prevention”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               }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     ]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}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Testing &amp; Validation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>
              <a:lnSpc>
                <a:spcPct val="100000"/>
              </a:lnSpc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ktor-server-test used to simulate HTTP requests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86d1d8"/>
              </a:buClr>
              <a:buFont typeface="Noto Sans Symbols"/>
              <a:buChar char="❖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Unit tests for: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     - Program creation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   - Client creation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Challenges &amp; Solutions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6" name="Google Shape;190;p26" descr=""/>
          <p:cNvPicPr/>
          <p:nvPr/>
        </p:nvPicPr>
        <p:blipFill>
          <a:blip r:embed="rId1"/>
          <a:stretch/>
        </p:blipFill>
        <p:spPr>
          <a:xfrm>
            <a:off x="548280" y="1720800"/>
            <a:ext cx="8073360" cy="4170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200" strike="noStrike" u="none">
                <a:solidFill>
                  <a:schemeClr val="lt2"/>
                </a:solidFill>
                <a:effectLst/>
                <a:uFillTx/>
                <a:latin typeface="Century Gothic"/>
                <a:ea typeface="Century Gothic"/>
              </a:rPr>
              <a:t>Project Outcome &amp; Future Work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• Built HealthInfoSystem API with Ktor, Exposed, SQLite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• Implemented full client and program lifecycle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• Tested APIs using ktor-server-test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• Exposed client profiles for external systems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entury Gothic"/>
                <a:ea typeface="Century Gothic"/>
              </a:rPr>
              <a:t>• Future enhancements: Security, UI integration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2025-04-26T15:48:32Z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