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5328" autoAdjust="0"/>
  </p:normalViewPr>
  <p:slideViewPr>
    <p:cSldViewPr showGuides="1">
      <p:cViewPr varScale="1">
        <p:scale>
          <a:sx n="80" d="100"/>
          <a:sy n="80" d="100"/>
        </p:scale>
        <p:origin x="1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72536-C91D-4D81-869C-0013A735968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C9451-71FC-4470-AA85-CBE7E5F92F8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3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30831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Box 7"/>
          <p:cNvSpPr txBox="1"/>
          <p:nvPr userDrawn="1"/>
        </p:nvSpPr>
        <p:spPr>
          <a:xfrm flipH="1">
            <a:off x="5580112" y="44624"/>
            <a:ext cx="351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TPI 2020 – 2021</a:t>
            </a:r>
          </a:p>
        </p:txBody>
      </p:sp>
      <p:sp>
        <p:nvSpPr>
          <p:cNvPr id="8" name="ZoneTexte 7"/>
          <p:cNvSpPr txBox="1"/>
          <p:nvPr userDrawn="1"/>
        </p:nvSpPr>
        <p:spPr>
          <a:xfrm>
            <a:off x="4139952" y="6325233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BSI, PCX &amp; RFA         Janvier 2021          # </a:t>
            </a:r>
            <a:fld id="{2641E3F7-23AD-404C-A46D-FB6347EB1013}" type="slidenum">
              <a:rPr lang="fr-CH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‹N°›</a:t>
            </a:fld>
            <a:endParaRPr lang="fr-CH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311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Box 7"/>
          <p:cNvSpPr txBox="1"/>
          <p:nvPr userDrawn="1"/>
        </p:nvSpPr>
        <p:spPr>
          <a:xfrm flipH="1">
            <a:off x="5580112" y="44624"/>
            <a:ext cx="351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TPI 2020 - 2021</a:t>
            </a:r>
            <a:endParaRPr lang="fr-FR" sz="36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4139952" y="6325233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BSI, PCX &amp; RFA         Janvier 2021          # </a:t>
            </a:r>
            <a:fld id="{2641E3F7-23AD-404C-A46D-FB6347EB1013}" type="slidenum">
              <a:rPr lang="fr-CH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‹N°›</a:t>
            </a:fld>
            <a:endParaRPr lang="fr-CH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928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8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1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1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3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F05EF-6168-407F-8025-E41839E12504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VD_DeroulementTPI.pdf" TargetMode="External"/><Relationship Id="rId3" Type="http://schemas.openxmlformats.org/officeDocument/2006/relationships/image" Target="../media/image3.png"/><Relationship Id="rId7" Type="http://schemas.openxmlformats.org/officeDocument/2006/relationships/hyperlink" Target="VD_CriteresEvaluation.pdf" TargetMode="External"/><Relationship Id="rId2" Type="http://schemas.openxmlformats.org/officeDocument/2006/relationships/hyperlink" Target="VD_CanevasDossi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VD_Evaluation.pdf" TargetMode="External"/><Relationship Id="rId5" Type="http://schemas.openxmlformats.org/officeDocument/2006/relationships/hyperlink" Target="http://www.tpivd.ch/index.php/documentation-tpi-cfc-ordo-2014/pour-candidat" TargetMode="External"/><Relationship Id="rId4" Type="http://schemas.openxmlformats.org/officeDocument/2006/relationships/hyperlink" Target="http://www.tpivd.ch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138052" y="1279566"/>
            <a:ext cx="433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800" b="1" dirty="0" smtClean="0">
                <a:latin typeface="+mj-lt"/>
              </a:rPr>
              <a:t>Planning</a:t>
            </a:r>
            <a:endParaRPr lang="fr-FR" sz="28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3627910" y="2557483"/>
            <a:ext cx="5120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800" b="1" dirty="0" smtClean="0">
                <a:latin typeface="+mj-lt"/>
              </a:rPr>
              <a:t>Domaine – Chef de projet</a:t>
            </a:r>
            <a:endParaRPr lang="fr-FR" sz="28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627911" y="3835400"/>
            <a:ext cx="47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800" b="1" dirty="0" smtClean="0">
                <a:latin typeface="+mj-lt"/>
              </a:rPr>
              <a:t>En entreprise</a:t>
            </a:r>
            <a:endParaRPr lang="fr-FR" sz="28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193470" y="5113317"/>
            <a:ext cx="4978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800" b="1" dirty="0" smtClean="0">
                <a:latin typeface="+mj-lt"/>
              </a:rPr>
              <a:t>Communication - Coordination</a:t>
            </a:r>
            <a:endParaRPr lang="fr-FR" sz="2800" b="1" dirty="0">
              <a:latin typeface="+mj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21676" y="1370363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b="1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20192" y="2638879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b="1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22174" y="3907395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b="1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33551" y="5175910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b="1">
              <a:solidFill>
                <a:prstClr val="white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grpSp>
        <p:nvGrpSpPr>
          <p:cNvPr id="2" name="Group 24"/>
          <p:cNvGrpSpPr/>
          <p:nvPr/>
        </p:nvGrpSpPr>
        <p:grpSpPr>
          <a:xfrm rot="5400000">
            <a:off x="-3129150" y="3314700"/>
            <a:ext cx="6246420" cy="228600"/>
            <a:chOff x="-3200400" y="3314700"/>
            <a:chExt cx="6246420" cy="228600"/>
          </a:xfrm>
        </p:grpSpPr>
        <p:sp>
          <p:nvSpPr>
            <p:cNvPr id="13" name="Rounded Rectangle 12"/>
            <p:cNvSpPr/>
            <p:nvPr/>
          </p:nvSpPr>
          <p:spPr>
            <a:xfrm rot="5400000">
              <a:off x="1331520" y="1828800"/>
              <a:ext cx="228600" cy="3200400"/>
            </a:xfrm>
            <a:prstGeom prst="roundRect">
              <a:avLst>
                <a:gd name="adj" fmla="val 350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4862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38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59842"/>
            <a:ext cx="8229600" cy="796950"/>
          </a:xfrm>
        </p:spPr>
        <p:txBody>
          <a:bodyPr>
            <a:normAutofit/>
          </a:bodyPr>
          <a:lstStyle/>
          <a:p>
            <a:r>
              <a:rPr lang="fr-CH" b="1" dirty="0" smtClean="0">
                <a:latin typeface="+mn-lt"/>
              </a:rPr>
              <a:t>Planning</a:t>
            </a:r>
            <a:endParaRPr lang="fr-CH" b="1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CH" sz="2400" dirty="0" smtClean="0"/>
          </a:p>
          <a:p>
            <a:endParaRPr lang="fr-CH" sz="2400" dirty="0"/>
          </a:p>
          <a:p>
            <a:endParaRPr lang="fr-CH" sz="2400" dirty="0" smtClean="0"/>
          </a:p>
          <a:p>
            <a:endParaRPr lang="fr-CH" sz="2400" dirty="0"/>
          </a:p>
          <a:p>
            <a:endParaRPr lang="fr-CH" sz="2400" dirty="0" smtClean="0"/>
          </a:p>
          <a:p>
            <a:endParaRPr lang="fr-CH" sz="2400" dirty="0"/>
          </a:p>
          <a:p>
            <a:endParaRPr lang="fr-CH" sz="2400" dirty="0" smtClean="0"/>
          </a:p>
          <a:p>
            <a:endParaRPr lang="fr-CH" sz="2400" dirty="0" smtClean="0"/>
          </a:p>
          <a:p>
            <a:pPr marL="357188" lvl="1">
              <a:spcBef>
                <a:spcPts val="1200"/>
              </a:spcBef>
            </a:pPr>
            <a:r>
              <a:rPr lang="fr-CH" sz="2000" dirty="0" smtClean="0"/>
              <a:t>Votre chef de projet vous </a:t>
            </a:r>
            <a:r>
              <a:rPr lang="fr-CH" sz="2000" dirty="0" smtClean="0"/>
              <a:t>encadrera </a:t>
            </a:r>
            <a:r>
              <a:rPr lang="fr-CH" sz="2000" dirty="0" smtClean="0"/>
              <a:t>dès </a:t>
            </a:r>
            <a:r>
              <a:rPr lang="fr-CH" sz="2000" b="1" dirty="0" smtClean="0"/>
              <a:t>2 sem. avant le </a:t>
            </a:r>
            <a:r>
              <a:rPr lang="fr-CH" sz="2000" b="1" dirty="0" smtClean="0"/>
              <a:t>TPI</a:t>
            </a:r>
          </a:p>
          <a:p>
            <a:pPr marL="357188" lvl="1">
              <a:spcBef>
                <a:spcPts val="1200"/>
              </a:spcBef>
            </a:pPr>
            <a:r>
              <a:rPr lang="fr-CH" sz="2000" dirty="0" smtClean="0"/>
              <a:t>A l’ETML, les TPI dureront </a:t>
            </a:r>
            <a:r>
              <a:rPr lang="fr-CH" sz="2000" b="1" dirty="0" smtClean="0"/>
              <a:t>90 heures</a:t>
            </a:r>
            <a:endParaRPr lang="fr-CH" sz="2000" b="1" dirty="0" smtClean="0"/>
          </a:p>
        </p:txBody>
      </p:sp>
      <p:sp>
        <p:nvSpPr>
          <p:cNvPr id="4" name="Arc 3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72816"/>
            <a:ext cx="8168859" cy="3240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6363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59842"/>
            <a:ext cx="8229600" cy="796950"/>
          </a:xfrm>
        </p:spPr>
        <p:txBody>
          <a:bodyPr/>
          <a:lstStyle/>
          <a:p>
            <a:r>
              <a:rPr lang="fr-CH" b="1" dirty="0" smtClean="0"/>
              <a:t>Domaine – Chef de projet</a:t>
            </a:r>
            <a:endParaRPr lang="fr-CH" b="1" dirty="0"/>
          </a:p>
        </p:txBody>
      </p:sp>
      <p:sp>
        <p:nvSpPr>
          <p:cNvPr id="4" name="Arc 3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1"/>
          </a:xfrm>
        </p:spPr>
        <p:txBody>
          <a:bodyPr>
            <a:normAutofit/>
          </a:bodyPr>
          <a:lstStyle/>
          <a:p>
            <a:r>
              <a:rPr lang="fr-CH" sz="2400" b="1" dirty="0" smtClean="0"/>
              <a:t>Tâches </a:t>
            </a:r>
            <a:r>
              <a:rPr lang="fr-CH" sz="2400" b="1" dirty="0" smtClean="0"/>
              <a:t>des candidats:</a:t>
            </a:r>
            <a:endParaRPr lang="fr-CH" sz="2400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fr-CH" sz="2000" dirty="0" smtClean="0"/>
              <a:t>Observer </a:t>
            </a:r>
            <a:r>
              <a:rPr lang="fr-CH" sz="2000" dirty="0" smtClean="0"/>
              <a:t>le panneau d’affichage </a:t>
            </a:r>
            <a:r>
              <a:rPr lang="fr-CH" sz="2000" dirty="0" smtClean="0">
                <a:sym typeface="Wingdings" panose="05000000000000000000" pitchFamily="2" charset="2"/>
              </a:rPr>
              <a:t>au 5</a:t>
            </a:r>
            <a:r>
              <a:rPr lang="fr-CH" sz="2000" baseline="30000" dirty="0" smtClean="0">
                <a:sym typeface="Wingdings" panose="05000000000000000000" pitchFamily="2" charset="2"/>
              </a:rPr>
              <a:t>ème</a:t>
            </a:r>
            <a:r>
              <a:rPr lang="fr-CH" sz="2000" dirty="0" smtClean="0">
                <a:sym typeface="Wingdings" panose="05000000000000000000" pitchFamily="2" charset="2"/>
              </a:rPr>
              <a:t>, dans le c</a:t>
            </a:r>
            <a:r>
              <a:rPr lang="fr-CH" sz="2000" dirty="0" smtClean="0"/>
              <a:t>ouloir :</a:t>
            </a:r>
            <a:endParaRPr lang="fr-CH" sz="2000" dirty="0" smtClean="0"/>
          </a:p>
          <a:p>
            <a:pPr marL="1252538" indent="-354013"/>
            <a:endParaRPr lang="fr-CH" sz="2400" dirty="0"/>
          </a:p>
          <a:p>
            <a:pPr marL="1252538" indent="-354013"/>
            <a:endParaRPr lang="fr-CH" sz="2400" dirty="0" smtClean="0"/>
          </a:p>
          <a:p>
            <a:pPr marL="898525" indent="0">
              <a:buNone/>
            </a:pPr>
            <a:endParaRPr lang="fr-CH" sz="2400" dirty="0"/>
          </a:p>
          <a:p>
            <a:pPr marL="857250" lvl="1" indent="-457200">
              <a:spcBef>
                <a:spcPts val="1200"/>
              </a:spcBef>
              <a:buFont typeface="+mj-lt"/>
              <a:buAutoNum type="arabicPeriod" startAt="2"/>
            </a:pPr>
            <a:r>
              <a:rPr lang="fr-CH" sz="2000" dirty="0" smtClean="0"/>
              <a:t>Discuter du/des domaines avec le chef </a:t>
            </a:r>
            <a:r>
              <a:rPr lang="fr-CH" sz="2000" dirty="0" smtClean="0"/>
              <a:t>de projet </a:t>
            </a:r>
            <a:r>
              <a:rPr lang="fr-CH" sz="2000" dirty="0" smtClean="0"/>
              <a:t>souhaité</a:t>
            </a:r>
            <a:endParaRPr lang="fr-CH" sz="2000" dirty="0" smtClean="0"/>
          </a:p>
          <a:p>
            <a:pPr marL="857250" lvl="1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fr-CH" sz="2000" dirty="0"/>
              <a:t>O</a:t>
            </a:r>
            <a:r>
              <a:rPr lang="fr-CH" sz="2000" dirty="0" smtClean="0"/>
              <a:t>btenir l’accord de principe du chef </a:t>
            </a:r>
            <a:r>
              <a:rPr lang="fr-CH" sz="2000" dirty="0" smtClean="0"/>
              <a:t>de projet avant le </a:t>
            </a:r>
            <a:r>
              <a:rPr lang="fr-CH" sz="2000" b="1" dirty="0" smtClean="0"/>
              <a:t>19.02.2021</a:t>
            </a:r>
            <a:endParaRPr lang="fr-CH" sz="2000" dirty="0"/>
          </a:p>
          <a:p>
            <a:pPr marL="360363" indent="-360363">
              <a:spcBef>
                <a:spcPts val="1200"/>
              </a:spcBef>
            </a:pPr>
            <a:r>
              <a:rPr lang="fr-CH" sz="2400" b="1" dirty="0" smtClean="0"/>
              <a:t>Tâche du </a:t>
            </a:r>
            <a:r>
              <a:rPr lang="fr-CH" sz="2400" b="1" dirty="0" smtClean="0"/>
              <a:t>corps </a:t>
            </a:r>
            <a:r>
              <a:rPr lang="fr-CH" sz="2400" b="1" dirty="0" smtClean="0"/>
              <a:t>enseignant:</a:t>
            </a:r>
            <a:endParaRPr lang="fr-CH" sz="24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fr-CH" sz="2000" dirty="0" smtClean="0"/>
              <a:t>Harmoniser la charge de travail des chefs de projet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CH" sz="2000" dirty="0" smtClean="0"/>
              <a:t>Associer les apprentis </a:t>
            </a:r>
            <a:r>
              <a:rPr lang="fr-CH" sz="2000" dirty="0" smtClean="0"/>
              <a:t>sans chef de projet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CH" sz="2000" dirty="0" smtClean="0"/>
              <a:t>Informer les apprentis dès le </a:t>
            </a:r>
            <a:r>
              <a:rPr lang="fr-CH" sz="2000" b="1" dirty="0" smtClean="0"/>
              <a:t>1</a:t>
            </a:r>
            <a:r>
              <a:rPr lang="fr-CH" sz="2000" b="1" baseline="30000" dirty="0" smtClean="0"/>
              <a:t>er</a:t>
            </a:r>
            <a:r>
              <a:rPr lang="fr-CH" sz="2000" b="1" dirty="0" smtClean="0"/>
              <a:t> mars 2021</a:t>
            </a:r>
            <a:endParaRPr lang="fr-CH" sz="2000" b="1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37808"/>
            <a:ext cx="7848872" cy="1351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0933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59842"/>
            <a:ext cx="8229600" cy="796950"/>
          </a:xfrm>
        </p:spPr>
        <p:txBody>
          <a:bodyPr/>
          <a:lstStyle/>
          <a:p>
            <a:r>
              <a:rPr lang="fr-CH" b="1" dirty="0" smtClean="0"/>
              <a:t>En entreprise</a:t>
            </a:r>
            <a:endParaRPr lang="fr-CH" b="1" dirty="0"/>
          </a:p>
        </p:txBody>
      </p:sp>
      <p:sp>
        <p:nvSpPr>
          <p:cNvPr id="4" name="Arc 3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1"/>
          </a:xfrm>
        </p:spPr>
        <p:txBody>
          <a:bodyPr>
            <a:normAutofit/>
          </a:bodyPr>
          <a:lstStyle/>
          <a:p>
            <a:pPr marL="536575" indent="-361950">
              <a:spcBef>
                <a:spcPts val="1800"/>
              </a:spcBef>
            </a:pPr>
            <a:r>
              <a:rPr lang="fr-CH" sz="2400" dirty="0" smtClean="0"/>
              <a:t>Début de la période </a:t>
            </a:r>
            <a:r>
              <a:rPr lang="fr-CH" sz="2400" dirty="0" smtClean="0"/>
              <a:t>« TPI » </a:t>
            </a:r>
            <a:r>
              <a:rPr lang="fr-CH" sz="2400" dirty="0" smtClean="0"/>
              <a:t>en entreprise : </a:t>
            </a:r>
            <a:r>
              <a:rPr lang="fr-CH" sz="2400" b="1" dirty="0" smtClean="0"/>
              <a:t>01.04.2021</a:t>
            </a:r>
            <a:endParaRPr lang="fr-CH" sz="2400" b="1" dirty="0"/>
          </a:p>
          <a:p>
            <a:pPr marL="536575" indent="-361950">
              <a:spcBef>
                <a:spcPts val="1800"/>
              </a:spcBef>
            </a:pPr>
            <a:r>
              <a:rPr lang="fr-CH" sz="2400" dirty="0" smtClean="0"/>
              <a:t>Fin de la période </a:t>
            </a:r>
            <a:r>
              <a:rPr lang="fr-CH" sz="2400" dirty="0" smtClean="0"/>
              <a:t>« TPI » </a:t>
            </a:r>
            <a:r>
              <a:rPr lang="fr-CH" sz="2400" dirty="0" smtClean="0"/>
              <a:t>en entreprise : </a:t>
            </a:r>
            <a:endParaRPr lang="fr-CH" sz="2400" dirty="0" smtClean="0"/>
          </a:p>
          <a:p>
            <a:pPr marL="893763" lvl="1" indent="-361950">
              <a:spcBef>
                <a:spcPts val="600"/>
              </a:spcBef>
            </a:pPr>
            <a:r>
              <a:rPr lang="fr-CH" sz="2400" b="1" dirty="0" smtClean="0"/>
              <a:t>CFC</a:t>
            </a:r>
            <a:r>
              <a:rPr lang="fr-CH" sz="2400" dirty="0" smtClean="0"/>
              <a:t> </a:t>
            </a:r>
            <a:r>
              <a:rPr lang="fr-CH" sz="2400" dirty="0" smtClean="0">
                <a:sym typeface="Wingdings" panose="05000000000000000000" pitchFamily="2" charset="2"/>
              </a:rPr>
              <a:t>: </a:t>
            </a:r>
            <a:r>
              <a:rPr lang="fr-CH" sz="2400" b="1" dirty="0" smtClean="0">
                <a:sym typeface="Wingdings" panose="05000000000000000000" pitchFamily="2" charset="2"/>
              </a:rPr>
              <a:t>18.06.2021</a:t>
            </a:r>
            <a:endParaRPr lang="fr-CH" sz="2400" dirty="0">
              <a:sym typeface="Wingdings" panose="05000000000000000000" pitchFamily="2" charset="2"/>
            </a:endParaRPr>
          </a:p>
          <a:p>
            <a:pPr marL="893763" lvl="1" indent="-361950">
              <a:spcBef>
                <a:spcPts val="600"/>
              </a:spcBef>
            </a:pPr>
            <a:r>
              <a:rPr lang="fr-CH" sz="2400" b="1" dirty="0" smtClean="0">
                <a:sym typeface="Wingdings" panose="05000000000000000000" pitchFamily="2" charset="2"/>
              </a:rPr>
              <a:t>MPT</a:t>
            </a:r>
            <a:r>
              <a:rPr lang="fr-CH" sz="2400" dirty="0" smtClean="0">
                <a:sym typeface="Wingdings" panose="05000000000000000000" pitchFamily="2" charset="2"/>
              </a:rPr>
              <a:t> : </a:t>
            </a:r>
            <a:r>
              <a:rPr lang="fr-CH" sz="2400" b="1" dirty="0" smtClean="0">
                <a:sym typeface="Wingdings" panose="05000000000000000000" pitchFamily="2" charset="2"/>
              </a:rPr>
              <a:t>11.06.2021</a:t>
            </a:r>
            <a:endParaRPr lang="fr-CH" sz="2400" b="1" dirty="0" smtClean="0">
              <a:sym typeface="Wingdings" panose="05000000000000000000" pitchFamily="2" charset="2"/>
            </a:endParaRPr>
          </a:p>
          <a:p>
            <a:pPr marL="536575" indent="-361950">
              <a:spcBef>
                <a:spcPts val="1800"/>
              </a:spcBef>
            </a:pPr>
            <a:r>
              <a:rPr lang="fr-CH" sz="2400" dirty="0"/>
              <a:t>Contrat de stage </a:t>
            </a:r>
            <a:r>
              <a:rPr lang="fr-CH" sz="2400" dirty="0" smtClean="0"/>
              <a:t>court, sans rémunération</a:t>
            </a:r>
            <a:endParaRPr lang="fr-CH" sz="2400" dirty="0"/>
          </a:p>
          <a:p>
            <a:pPr marL="536575" indent="-361950">
              <a:spcBef>
                <a:spcPts val="1800"/>
              </a:spcBef>
            </a:pPr>
            <a:r>
              <a:rPr lang="fr-CH" sz="2400" dirty="0" smtClean="0"/>
              <a:t>Durée </a:t>
            </a:r>
            <a:r>
              <a:rPr lang="fr-CH" sz="2400" dirty="0"/>
              <a:t>du TPI </a:t>
            </a:r>
            <a:r>
              <a:rPr lang="fr-CH" sz="2400" dirty="0" smtClean="0"/>
              <a:t>entre 70 et </a:t>
            </a:r>
            <a:r>
              <a:rPr lang="fr-CH" sz="2400" dirty="0" smtClean="0"/>
              <a:t>90h durant la période « TPI »</a:t>
            </a:r>
            <a:endParaRPr lang="fr-CH" sz="2400" dirty="0"/>
          </a:p>
          <a:p>
            <a:pPr marL="536575" indent="-361950">
              <a:spcBef>
                <a:spcPts val="1800"/>
              </a:spcBef>
            </a:pPr>
            <a:r>
              <a:rPr lang="fr-CH" sz="2400" dirty="0" smtClean="0"/>
              <a:t>Organisation via Roberto </a:t>
            </a:r>
            <a:r>
              <a:rPr lang="fr-CH" sz="2400" dirty="0" smtClean="0"/>
              <a:t>Ferrari</a:t>
            </a:r>
          </a:p>
          <a:p>
            <a:pPr marL="536575" indent="-361950">
              <a:spcBef>
                <a:spcPts val="1800"/>
              </a:spcBef>
            </a:pPr>
            <a:r>
              <a:rPr lang="fr-CH" sz="2400" dirty="0" smtClean="0"/>
              <a:t>Présence à l’ETML </a:t>
            </a:r>
            <a:r>
              <a:rPr lang="fr-CH" sz="2400" dirty="0" smtClean="0"/>
              <a:t>pour les cours de </a:t>
            </a:r>
            <a:r>
              <a:rPr lang="fr-CH" sz="2400" dirty="0" smtClean="0"/>
              <a:t>théorie, examens </a:t>
            </a:r>
            <a:r>
              <a:rPr lang="fr-CH" sz="2400" dirty="0" smtClean="0"/>
              <a:t>et etc.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205217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59842"/>
            <a:ext cx="8229600" cy="796950"/>
          </a:xfrm>
        </p:spPr>
        <p:txBody>
          <a:bodyPr/>
          <a:lstStyle/>
          <a:p>
            <a:r>
              <a:rPr lang="fr-CH" b="1" dirty="0" smtClean="0"/>
              <a:t>Communication - Coordination</a:t>
            </a:r>
            <a:endParaRPr lang="fr-CH" b="1" dirty="0"/>
          </a:p>
        </p:txBody>
      </p:sp>
      <p:sp>
        <p:nvSpPr>
          <p:cNvPr id="4" name="Arc 3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3077" name="Picture 5" descr="C:\Users\zfpbsi.ETMLNET\AppData\Local\Microsoft\Windows\Temporary Internet Files\Content.IE5\JMJNZQVS\pdf_icon[1]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0851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1"/>
          </a:xfrm>
        </p:spPr>
        <p:txBody>
          <a:bodyPr>
            <a:normAutofit/>
          </a:bodyPr>
          <a:lstStyle/>
          <a:p>
            <a:pPr marL="450850" indent="-357188">
              <a:spcBef>
                <a:spcPts val="1800"/>
              </a:spcBef>
            </a:pPr>
            <a:r>
              <a:rPr lang="fr-CH" sz="2400" b="1" dirty="0" smtClean="0"/>
              <a:t>RFA (SPOC</a:t>
            </a:r>
            <a:r>
              <a:rPr lang="fr-CH" sz="2400" b="1" dirty="0"/>
              <a:t>)</a:t>
            </a:r>
          </a:p>
          <a:p>
            <a:pPr marL="450850" indent="-361950">
              <a:spcBef>
                <a:spcPts val="1800"/>
              </a:spcBef>
            </a:pPr>
            <a:r>
              <a:rPr lang="fr-CH" sz="2400" dirty="0" smtClean="0"/>
              <a:t>PCX (organisation interne)</a:t>
            </a:r>
            <a:endParaRPr lang="fr-CH" sz="2400" dirty="0"/>
          </a:p>
          <a:p>
            <a:pPr marL="450850" indent="-361950">
              <a:spcBef>
                <a:spcPts val="1800"/>
              </a:spcBef>
            </a:pPr>
            <a:r>
              <a:rPr lang="fr-CH" sz="2400" dirty="0" smtClean="0"/>
              <a:t>BSI (en soutien)</a:t>
            </a:r>
          </a:p>
          <a:p>
            <a:pPr marL="450850" indent="-361950">
              <a:spcBef>
                <a:spcPts val="1800"/>
              </a:spcBef>
            </a:pPr>
            <a:r>
              <a:rPr lang="fr-CH" sz="2400" dirty="0"/>
              <a:t>Informations supplémentaires: </a:t>
            </a:r>
            <a:br>
              <a:rPr lang="fr-CH" sz="2400" dirty="0"/>
            </a:br>
            <a:r>
              <a:rPr lang="fr-CH" sz="2400" dirty="0">
                <a:hlinkClick r:id="rId4"/>
              </a:rPr>
              <a:t>http://www.tpivd.ch</a:t>
            </a:r>
            <a:r>
              <a:rPr lang="fr-CH" sz="2400" dirty="0" smtClean="0">
                <a:hlinkClick r:id="rId4"/>
              </a:rPr>
              <a:t>/</a:t>
            </a:r>
            <a:r>
              <a:rPr lang="fr-CH" sz="2400" dirty="0"/>
              <a:t/>
            </a:r>
            <a:br>
              <a:rPr lang="fr-CH" sz="2400" dirty="0"/>
            </a:br>
            <a:r>
              <a:rPr lang="fr-CH" sz="1600" dirty="0" smtClean="0"/>
              <a:t>(</a:t>
            </a:r>
            <a:r>
              <a:rPr lang="fr-CH" sz="1600" dirty="0" smtClean="0">
                <a:hlinkClick r:id="rId5"/>
              </a:rPr>
              <a:t>http://www.tpivd.ch/ ... ordo-2014/pour-candidat</a:t>
            </a:r>
            <a:r>
              <a:rPr lang="fr-CH" sz="1600" dirty="0" smtClean="0"/>
              <a:t>)</a:t>
            </a:r>
          </a:p>
          <a:p>
            <a:pPr marL="450850" indent="-361950">
              <a:spcBef>
                <a:spcPts val="1800"/>
              </a:spcBef>
            </a:pPr>
            <a:r>
              <a:rPr lang="fr-CH" sz="2400" dirty="0" smtClean="0"/>
              <a:t>Annexes:</a:t>
            </a:r>
            <a:br>
              <a:rPr lang="fr-CH" sz="2400" dirty="0" smtClean="0"/>
            </a:br>
            <a:endParaRPr lang="fr-CH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1691680" y="5692606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Grille d’</a:t>
            </a:r>
            <a:r>
              <a:rPr lang="fr-CH" dirty="0" err="1" smtClean="0"/>
              <a:t>éval</a:t>
            </a:r>
            <a:r>
              <a:rPr lang="fr-CH" dirty="0" smtClean="0"/>
              <a:t>.          	Critères d’</a:t>
            </a:r>
            <a:r>
              <a:rPr lang="fr-CH" dirty="0" err="1" smtClean="0"/>
              <a:t>éval</a:t>
            </a:r>
            <a:r>
              <a:rPr lang="fr-CH" dirty="0" smtClean="0"/>
              <a:t>	Canevas rapport          Déroulement</a:t>
            </a:r>
            <a:endParaRPr lang="fr-CH" dirty="0"/>
          </a:p>
        </p:txBody>
      </p:sp>
      <p:pic>
        <p:nvPicPr>
          <p:cNvPr id="13" name="Picture 5" descr="C:\Users\zfpbsi.ETMLNET\AppData\Local\Microsoft\Windows\Temporary Internet Files\Content.IE5\JMJNZQVS\pdf_icon[1].png">
            <a:hlinkClick r:id="rId6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0851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zfpbsi.ETMLNET\AppData\Local\Microsoft\Windows\Temporary Internet Files\Content.IE5\JMJNZQVS\pdf_icon[1].png">
            <a:hlinkClick r:id="rId7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332" y="50851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zfpbsi.ETMLNET\AppData\Local\Microsoft\Windows\Temporary Internet Files\Content.IE5\JMJNZQVS\pdf_icon[1].png">
            <a:hlinkClick r:id="rId8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644" y="50851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1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59842"/>
            <a:ext cx="8229600" cy="796950"/>
          </a:xfrm>
        </p:spPr>
        <p:txBody>
          <a:bodyPr/>
          <a:lstStyle/>
          <a:p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3168353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fr-CH" sz="20000" b="1" dirty="0" smtClean="0"/>
              <a:t>?</a:t>
            </a:r>
            <a:endParaRPr lang="fr-CH" sz="20000" b="1" dirty="0"/>
          </a:p>
        </p:txBody>
      </p:sp>
      <p:sp>
        <p:nvSpPr>
          <p:cNvPr id="4" name="Arc 3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imated_pointer_and_light-up_text.pot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E519BB6-FA83-4C7A-A5C3-FEA49DBE1C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Animated_pointer_and_light-up_text.potx</Template>
  <TotalTime>0</TotalTime>
  <Words>192</Words>
  <Application>Microsoft Office PowerPoint</Application>
  <PresentationFormat>Affichage à l'écran (4:3)</PresentationFormat>
  <Paragraphs>44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Animated_pointer_and_light-up_text.potx</vt:lpstr>
      <vt:lpstr>Présentation PowerPoint</vt:lpstr>
      <vt:lpstr>Planning</vt:lpstr>
      <vt:lpstr>Domaine – Chef de projet</vt:lpstr>
      <vt:lpstr>En entreprise</vt:lpstr>
      <vt:lpstr>Communication - Coordination</vt:lpstr>
      <vt:lpstr>Présentation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2015-01-27T13:37:18Z</dcterms:created>
  <dcterms:modified xsi:type="dcterms:W3CDTF">2021-01-27T13:46:36Z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TC024787149991</vt:lpwstr>
  </property>
</Properties>
</file>