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Haettenschweiler" panose="020B0706040902060204" pitchFamily="34" charset="0"/>
      <p:regular r:id="rId12"/>
    </p:embeddedFont>
    <p:embeddedFont>
      <p:font typeface="Roboto" panose="02000000000000000000" pitchFamily="2" charset="0"/>
      <p:regular r:id="rId13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Angel Legarda Carrillo" userId="0c74da0e22822804" providerId="LiveId" clId="{68E6CA25-9393-402D-95D8-9A3FF5C5528A}"/>
    <pc:docChg chg="modSld">
      <pc:chgData name="Miguel Angel Legarda Carrillo" userId="0c74da0e22822804" providerId="LiveId" clId="{68E6CA25-9393-402D-95D8-9A3FF5C5528A}" dt="2025-05-29T00:59:27.266" v="30" actId="2711"/>
      <pc:docMkLst>
        <pc:docMk/>
      </pc:docMkLst>
      <pc:sldChg chg="modSp mod">
        <pc:chgData name="Miguel Angel Legarda Carrillo" userId="0c74da0e22822804" providerId="LiveId" clId="{68E6CA25-9393-402D-95D8-9A3FF5C5528A}" dt="2025-05-29T00:55:06.388" v="1" actId="2711"/>
        <pc:sldMkLst>
          <pc:docMk/>
          <pc:sldMk cId="0" sldId="256"/>
        </pc:sldMkLst>
        <pc:spChg chg="mod">
          <ac:chgData name="Miguel Angel Legarda Carrillo" userId="0c74da0e22822804" providerId="LiveId" clId="{68E6CA25-9393-402D-95D8-9A3FF5C5528A}" dt="2025-05-29T00:55:06.388" v="1" actId="2711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iguel Angel Legarda Carrillo" userId="0c74da0e22822804" providerId="LiveId" clId="{68E6CA25-9393-402D-95D8-9A3FF5C5528A}" dt="2025-05-29T00:56:59.420" v="13" actId="2711"/>
        <pc:sldMkLst>
          <pc:docMk/>
          <pc:sldMk cId="0" sldId="257"/>
        </pc:sldMkLst>
        <pc:spChg chg="mod">
          <ac:chgData name="Miguel Angel Legarda Carrillo" userId="0c74da0e22822804" providerId="LiveId" clId="{68E6CA25-9393-402D-95D8-9A3FF5C5528A}" dt="2025-05-29T00:55:25.687" v="3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6:48.145" v="11" actId="2711"/>
          <ac:spMkLst>
            <pc:docMk/>
            <pc:sldMk cId="0" sldId="257"/>
            <ac:spMk id="5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6:53.418" v="12" actId="2711"/>
          <ac:spMkLst>
            <pc:docMk/>
            <pc:sldMk cId="0" sldId="257"/>
            <ac:spMk id="8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6:59.420" v="13" actId="2711"/>
          <ac:spMkLst>
            <pc:docMk/>
            <pc:sldMk cId="0" sldId="257"/>
            <ac:spMk id="11" creationId="{00000000-0000-0000-0000-000000000000}"/>
          </ac:spMkLst>
        </pc:spChg>
      </pc:sldChg>
      <pc:sldChg chg="modSp mod">
        <pc:chgData name="Miguel Angel Legarda Carrillo" userId="0c74da0e22822804" providerId="LiveId" clId="{68E6CA25-9393-402D-95D8-9A3FF5C5528A}" dt="2025-05-29T00:56:06.366" v="7" actId="2711"/>
        <pc:sldMkLst>
          <pc:docMk/>
          <pc:sldMk cId="0" sldId="258"/>
        </pc:sldMkLst>
        <pc:spChg chg="mod">
          <ac:chgData name="Miguel Angel Legarda Carrillo" userId="0c74da0e22822804" providerId="LiveId" clId="{68E6CA25-9393-402D-95D8-9A3FF5C5528A}" dt="2025-05-29T00:55:32.407" v="4" actId="2711"/>
          <ac:spMkLst>
            <pc:docMk/>
            <pc:sldMk cId="0" sldId="258"/>
            <ac:spMk id="3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5:44.865" v="5" actId="2711"/>
          <ac:spMkLst>
            <pc:docMk/>
            <pc:sldMk cId="0" sldId="258"/>
            <ac:spMk id="5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5:54.318" v="6" actId="2711"/>
          <ac:spMkLst>
            <pc:docMk/>
            <pc:sldMk cId="0" sldId="258"/>
            <ac:spMk id="8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6:06.366" v="7" actId="2711"/>
          <ac:spMkLst>
            <pc:docMk/>
            <pc:sldMk cId="0" sldId="258"/>
            <ac:spMk id="11" creationId="{00000000-0000-0000-0000-000000000000}"/>
          </ac:spMkLst>
        </pc:spChg>
      </pc:sldChg>
      <pc:sldChg chg="modSp mod">
        <pc:chgData name="Miguel Angel Legarda Carrillo" userId="0c74da0e22822804" providerId="LiveId" clId="{68E6CA25-9393-402D-95D8-9A3FF5C5528A}" dt="2025-05-29T00:56:32.733" v="10" actId="2711"/>
        <pc:sldMkLst>
          <pc:docMk/>
          <pc:sldMk cId="0" sldId="259"/>
        </pc:sldMkLst>
        <pc:spChg chg="mod">
          <ac:chgData name="Miguel Angel Legarda Carrillo" userId="0c74da0e22822804" providerId="LiveId" clId="{68E6CA25-9393-402D-95D8-9A3FF5C5528A}" dt="2025-05-29T00:56:17.002" v="8" actId="27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6:25.405" v="9" actId="2711"/>
          <ac:spMkLst>
            <pc:docMk/>
            <pc:sldMk cId="0" sldId="259"/>
            <ac:spMk id="3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6:32.733" v="10" actId="2711"/>
          <ac:spMkLst>
            <pc:docMk/>
            <pc:sldMk cId="0" sldId="259"/>
            <ac:spMk id="6" creationId="{00000000-0000-0000-0000-000000000000}"/>
          </ac:spMkLst>
        </pc:spChg>
      </pc:sldChg>
      <pc:sldChg chg="modSp mod">
        <pc:chgData name="Miguel Angel Legarda Carrillo" userId="0c74da0e22822804" providerId="LiveId" clId="{68E6CA25-9393-402D-95D8-9A3FF5C5528A}" dt="2025-05-29T00:57:41.359" v="17" actId="2711"/>
        <pc:sldMkLst>
          <pc:docMk/>
          <pc:sldMk cId="0" sldId="260"/>
        </pc:sldMkLst>
        <pc:spChg chg="mod">
          <ac:chgData name="Miguel Angel Legarda Carrillo" userId="0c74da0e22822804" providerId="LiveId" clId="{68E6CA25-9393-402D-95D8-9A3FF5C5528A}" dt="2025-05-29T00:57:25.158" v="14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7:35.567" v="16" actId="2711"/>
          <ac:spMkLst>
            <pc:docMk/>
            <pc:sldMk cId="0" sldId="260"/>
            <ac:spMk id="3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7:30.440" v="15" actId="2711"/>
          <ac:spMkLst>
            <pc:docMk/>
            <pc:sldMk cId="0" sldId="260"/>
            <ac:spMk id="7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7:41.359" v="17" actId="2711"/>
          <ac:spMkLst>
            <pc:docMk/>
            <pc:sldMk cId="0" sldId="260"/>
            <ac:spMk id="11" creationId="{00000000-0000-0000-0000-000000000000}"/>
          </ac:spMkLst>
        </pc:spChg>
      </pc:sldChg>
      <pc:sldChg chg="modSp mod">
        <pc:chgData name="Miguel Angel Legarda Carrillo" userId="0c74da0e22822804" providerId="LiveId" clId="{68E6CA25-9393-402D-95D8-9A3FF5C5528A}" dt="2025-05-29T00:57:51.497" v="18" actId="2711"/>
        <pc:sldMkLst>
          <pc:docMk/>
          <pc:sldMk cId="0" sldId="261"/>
        </pc:sldMkLst>
        <pc:spChg chg="mod">
          <ac:chgData name="Miguel Angel Legarda Carrillo" userId="0c74da0e22822804" providerId="LiveId" clId="{68E6CA25-9393-402D-95D8-9A3FF5C5528A}" dt="2025-05-29T00:57:51.497" v="18" actId="2711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Miguel Angel Legarda Carrillo" userId="0c74da0e22822804" providerId="LiveId" clId="{68E6CA25-9393-402D-95D8-9A3FF5C5528A}" dt="2025-05-29T00:58:28.849" v="22" actId="2711"/>
        <pc:sldMkLst>
          <pc:docMk/>
          <pc:sldMk cId="0" sldId="262"/>
        </pc:sldMkLst>
        <pc:spChg chg="mod">
          <ac:chgData name="Miguel Angel Legarda Carrillo" userId="0c74da0e22822804" providerId="LiveId" clId="{68E6CA25-9393-402D-95D8-9A3FF5C5528A}" dt="2025-05-29T00:58:09.167" v="19" actId="2711"/>
          <ac:spMkLst>
            <pc:docMk/>
            <pc:sldMk cId="0" sldId="262"/>
            <ac:spMk id="3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8:17.916" v="20" actId="2711"/>
          <ac:spMkLst>
            <pc:docMk/>
            <pc:sldMk cId="0" sldId="262"/>
            <ac:spMk id="5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8:23.875" v="21" actId="2711"/>
          <ac:spMkLst>
            <pc:docMk/>
            <pc:sldMk cId="0" sldId="262"/>
            <ac:spMk id="8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8:28.849" v="22" actId="2711"/>
          <ac:spMkLst>
            <pc:docMk/>
            <pc:sldMk cId="0" sldId="262"/>
            <ac:spMk id="11" creationId="{00000000-0000-0000-0000-000000000000}"/>
          </ac:spMkLst>
        </pc:spChg>
      </pc:sldChg>
      <pc:sldChg chg="modSp mod">
        <pc:chgData name="Miguel Angel Legarda Carrillo" userId="0c74da0e22822804" providerId="LiveId" clId="{68E6CA25-9393-402D-95D8-9A3FF5C5528A}" dt="2025-05-29T00:58:52.628" v="26" actId="2711"/>
        <pc:sldMkLst>
          <pc:docMk/>
          <pc:sldMk cId="0" sldId="263"/>
        </pc:sldMkLst>
        <pc:spChg chg="mod">
          <ac:chgData name="Miguel Angel Legarda Carrillo" userId="0c74da0e22822804" providerId="LiveId" clId="{68E6CA25-9393-402D-95D8-9A3FF5C5528A}" dt="2025-05-29T00:58:35.585" v="23" actId="2711"/>
          <ac:spMkLst>
            <pc:docMk/>
            <pc:sldMk cId="0" sldId="263"/>
            <ac:spMk id="3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8:41.391" v="24" actId="2711"/>
          <ac:spMkLst>
            <pc:docMk/>
            <pc:sldMk cId="0" sldId="263"/>
            <ac:spMk id="8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8:47.431" v="25" actId="2711"/>
          <ac:spMkLst>
            <pc:docMk/>
            <pc:sldMk cId="0" sldId="263"/>
            <ac:spMk id="13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8:52.628" v="26" actId="2711"/>
          <ac:spMkLst>
            <pc:docMk/>
            <pc:sldMk cId="0" sldId="263"/>
            <ac:spMk id="18" creationId="{00000000-0000-0000-0000-000000000000}"/>
          </ac:spMkLst>
        </pc:spChg>
      </pc:sldChg>
      <pc:sldChg chg="modSp mod">
        <pc:chgData name="Miguel Angel Legarda Carrillo" userId="0c74da0e22822804" providerId="LiveId" clId="{68E6CA25-9393-402D-95D8-9A3FF5C5528A}" dt="2025-05-29T00:59:27.266" v="30" actId="2711"/>
        <pc:sldMkLst>
          <pc:docMk/>
          <pc:sldMk cId="0" sldId="264"/>
        </pc:sldMkLst>
        <pc:spChg chg="mod">
          <ac:chgData name="Miguel Angel Legarda Carrillo" userId="0c74da0e22822804" providerId="LiveId" clId="{68E6CA25-9393-402D-95D8-9A3FF5C5528A}" dt="2025-05-29T00:58:58.845" v="27" actId="2711"/>
          <ac:spMkLst>
            <pc:docMk/>
            <pc:sldMk cId="0" sldId="264"/>
            <ac:spMk id="2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9:16.017" v="28" actId="2711"/>
          <ac:spMkLst>
            <pc:docMk/>
            <pc:sldMk cId="0" sldId="264"/>
            <ac:spMk id="5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9:21.917" v="29" actId="2711"/>
          <ac:spMkLst>
            <pc:docMk/>
            <pc:sldMk cId="0" sldId="264"/>
            <ac:spMk id="10" creationId="{00000000-0000-0000-0000-000000000000}"/>
          </ac:spMkLst>
        </pc:spChg>
        <pc:spChg chg="mod">
          <ac:chgData name="Miguel Angel Legarda Carrillo" userId="0c74da0e22822804" providerId="LiveId" clId="{68E6CA25-9393-402D-95D8-9A3FF5C5528A}" dt="2025-05-29T00:59:27.266" v="30" actId="2711"/>
          <ac:spMkLst>
            <pc:docMk/>
            <pc:sldMk cId="0" sldId="264"/>
            <ac:spMk id="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7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3654" y="251554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Tráfico Portuario Marítimo en Colombia</a:t>
            </a:r>
            <a:endParaRPr lang="en-US" sz="4450" dirty="0">
              <a:latin typeface="Haettenschweiler" panose="020B070604090206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525923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Proyecto para clasificar tráfico portuario como público o privado.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121235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Integrantes: Santiago Mendoza, Miguel Legarda, Camilo Armenta.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37253"/>
            <a:ext cx="69545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Entendimiento del Negocio</a:t>
            </a:r>
            <a:endParaRPr lang="en-US" sz="4450" dirty="0">
              <a:latin typeface="Haettenschweiler" panose="020B070604090206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2886194"/>
            <a:ext cx="3664863" cy="1979771"/>
          </a:xfrm>
          <a:prstGeom prst="roundRect">
            <a:avLst>
              <a:gd name="adj" fmla="val 4812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1028224" y="3120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Supervisión y Gestión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224" y="3611047"/>
            <a:ext cx="3195995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DIMAR y operadores gestionan el tráfico en puertos públicos y privados.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86194"/>
            <a:ext cx="3664863" cy="1979771"/>
          </a:xfrm>
          <a:prstGeom prst="roundRect">
            <a:avLst>
              <a:gd name="adj" fmla="val 4812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8" name="Text 5"/>
          <p:cNvSpPr/>
          <p:nvPr/>
        </p:nvSpPr>
        <p:spPr>
          <a:xfrm>
            <a:off x="4919901" y="3120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Registro de Tráfico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919901" y="3611047"/>
            <a:ext cx="3195995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registran tipo de carga, operador, ubicación y volumen movilizado.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92779"/>
            <a:ext cx="7556421" cy="1299448"/>
          </a:xfrm>
          <a:prstGeom prst="roundRect">
            <a:avLst>
              <a:gd name="adj" fmla="val 7331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1" name="Text 8"/>
          <p:cNvSpPr/>
          <p:nvPr/>
        </p:nvSpPr>
        <p:spPr>
          <a:xfrm>
            <a:off x="1028224" y="53272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Importancia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28224" y="5817632"/>
            <a:ext cx="7087553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Clasificar tráfico es clave para decisiones operativas y regulatorias.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8566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Objetivos y Problema</a:t>
            </a:r>
            <a:endParaRPr lang="en-US" sz="4450" dirty="0">
              <a:latin typeface="Haettenschweiler" panose="020B070604090206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253460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1530906" y="26124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Problema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3102888"/>
            <a:ext cx="2899410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existe mecanismo automatizado para clasificar tráfico público o privado.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253460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8" name="Text 5"/>
          <p:cNvSpPr/>
          <p:nvPr/>
        </p:nvSpPr>
        <p:spPr>
          <a:xfrm>
            <a:off x="5450919" y="26124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Objetivo General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450919" y="3102888"/>
            <a:ext cx="2899410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Construir modelo que prediga tipo de tráfico usando variables históricas.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5770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1" name="Text 8"/>
          <p:cNvSpPr/>
          <p:nvPr/>
        </p:nvSpPr>
        <p:spPr>
          <a:xfrm>
            <a:off x="1530906" y="46548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Objetivos Específicos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530906" y="5145286"/>
            <a:ext cx="6819305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Identificar variables relevantes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530906" y="5564743"/>
            <a:ext cx="6819305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Entrenar y validar modelos supervisados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530906" y="5984200"/>
            <a:ext cx="6819305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Analizar patrones históricos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1530906" y="6403658"/>
            <a:ext cx="6819305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Facilitar herramienta analítica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81849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Preparación y Análisis de Datos</a:t>
            </a:r>
            <a:endParaRPr lang="en-US" sz="4450" dirty="0">
              <a:latin typeface="Haettenschweiler" panose="020B070604090206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9260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Integración y Limpieza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Datos descargados de datos.gov.co y limpiados en Python.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03088"/>
            <a:ext cx="624470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 trataron valores atípicos y nulos con métodos estadísticos.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Análisis Estadístico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4158853"/>
            <a:ext cx="624470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Variables categóricas y numéricas analizadas con gráficos y estadísticas.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se aplicó reducción dimensional para mantener interpretabilidad.</a:t>
            </a:r>
            <a:endParaRPr lang="en-US" sz="17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F735551-0D23-FF8A-7BC7-D2540E68D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975" y="7801753"/>
            <a:ext cx="2867425" cy="371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76303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Transformaciones y Balanceo</a:t>
            </a:r>
            <a:endParaRPr lang="en-US" sz="4450" dirty="0">
              <a:latin typeface="Haettenschweiler" panose="020B070604090206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743789" y="41106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Codificación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3785235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Variable objetivo y categóricas convertidas a formato numérico.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420909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842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Balanceo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937790" y="3374708"/>
            <a:ext cx="38988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SMOTE aplicado para equilibrar clases público y privado.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325802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368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Preparación Final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9937790" y="5827276"/>
            <a:ext cx="38988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Datos listos para modelado con conjuntos de entrenamiento y prueba.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4533" y="59842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3</a:t>
            </a:r>
            <a:endParaRPr lang="en-US" sz="265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B7F8168-84A1-3D41-FA31-7ADDBF536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62975" y="7801753"/>
            <a:ext cx="2867425" cy="3715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0917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Modelos de Machine Learning</a:t>
            </a:r>
            <a:endParaRPr lang="en-US" sz="4450" dirty="0">
              <a:latin typeface="Haettenschweiler" panose="020B070604090206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22127" y="2806541"/>
            <a:ext cx="510183" cy="566857"/>
          </a:xfrm>
          <a:prstGeom prst="roundRect">
            <a:avLst>
              <a:gd name="adj" fmla="val 10754"/>
            </a:avLst>
          </a:prstGeom>
          <a:solidFill>
            <a:srgbClr val="E6E6E7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806541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87579" y="2901553"/>
            <a:ext cx="153602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Regresión Logística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87579" y="3746302"/>
            <a:ext cx="1536025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Modelo base, interpretativo y eficiente.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3435429" y="2806541"/>
            <a:ext cx="510183" cy="566857"/>
          </a:xfrm>
          <a:prstGeom prst="roundRect">
            <a:avLst>
              <a:gd name="adj" fmla="val 10754"/>
            </a:avLst>
          </a:prstGeom>
          <a:solidFill>
            <a:srgbClr val="E6E6E7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093" y="280654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200882" y="2901553"/>
            <a:ext cx="15360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KNN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4200882" y="3391972"/>
            <a:ext cx="1536025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Clasifica según vecinos más cercanos.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048732" y="2806541"/>
            <a:ext cx="510183" cy="566857"/>
          </a:xfrm>
          <a:prstGeom prst="roundRect">
            <a:avLst>
              <a:gd name="adj" fmla="val 10754"/>
            </a:avLst>
          </a:prstGeom>
          <a:solidFill>
            <a:srgbClr val="E6E6E7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395" y="2806541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814185" y="2901553"/>
            <a:ext cx="153602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SVM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6814185" y="3391972"/>
            <a:ext cx="1536025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Encuentra hiperplano óptimo para separación.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822127" y="5260062"/>
            <a:ext cx="510183" cy="566857"/>
          </a:xfrm>
          <a:prstGeom prst="roundRect">
            <a:avLst>
              <a:gd name="adj" fmla="val 10754"/>
            </a:avLst>
          </a:prstGeom>
          <a:solidFill>
            <a:srgbClr val="E6E6E7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260062"/>
            <a:ext cx="566976" cy="56697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587579" y="5355074"/>
            <a:ext cx="153602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Redes Neuronales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1587579" y="6199823"/>
            <a:ext cx="1536025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Aprende representaciones complejas.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13503"/>
            <a:ext cx="90886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Modelos de Ensamble y Evaluación</a:t>
            </a:r>
            <a:endParaRPr lang="en-US" sz="4450" dirty="0">
              <a:latin typeface="Haettenschweiler" panose="020B070604090206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52624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1530906" y="53403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Modelos Ensamble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5830729"/>
            <a:ext cx="342149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Forest, Gradient Boosting y XGBoost para robustez.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52624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8" name="Text 5"/>
          <p:cNvSpPr/>
          <p:nvPr/>
        </p:nvSpPr>
        <p:spPr>
          <a:xfrm>
            <a:off x="5973008" y="53403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Métricas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973008" y="5830729"/>
            <a:ext cx="342149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Accuracy, Precision, Recall y F1-Score usados para evaluación.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77995" y="52624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1" name="Text 8"/>
          <p:cNvSpPr/>
          <p:nvPr/>
        </p:nvSpPr>
        <p:spPr>
          <a:xfrm>
            <a:off x="10415111" y="53403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Resultados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415111" y="5830729"/>
            <a:ext cx="342149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F1-Score cercano a 0.9997 en la mayoría de modelos.</a:t>
            </a:r>
            <a:endParaRPr lang="en-US" sz="175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75D00A7-90A5-5A0A-5F8B-FFDF8DB25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2975" y="7801753"/>
            <a:ext cx="2867425" cy="3715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14413"/>
            <a:ext cx="71536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Selección del Mejor Modelo</a:t>
            </a:r>
            <a:endParaRPr lang="en-US" sz="4450" dirty="0">
              <a:latin typeface="Haettenschweiler" panose="020B070604090206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048941" y="2063353"/>
            <a:ext cx="30480" cy="5151834"/>
          </a:xfrm>
          <a:prstGeom prst="roundRect">
            <a:avLst>
              <a:gd name="adj" fmla="val 312558"/>
            </a:avLst>
          </a:prstGeom>
          <a:solidFill>
            <a:srgbClr val="BFD3D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5" name="Shape 2"/>
          <p:cNvSpPr/>
          <p:nvPr/>
        </p:nvSpPr>
        <p:spPr>
          <a:xfrm>
            <a:off x="1273612" y="2303264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BFD3D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Shape 3"/>
          <p:cNvSpPr/>
          <p:nvPr/>
        </p:nvSpPr>
        <p:spPr>
          <a:xfrm>
            <a:off x="793790" y="20633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7" name="Text 4"/>
          <p:cNvSpPr/>
          <p:nvPr/>
        </p:nvSpPr>
        <p:spPr>
          <a:xfrm>
            <a:off x="878860" y="210585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183011" y="2141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Prueba ANOVA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183011" y="2631638"/>
            <a:ext cx="616719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Detectó diferencias significativas entre modelos (p=0.02256).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273612" y="400550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BFD3D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1" name="Shape 8"/>
          <p:cNvSpPr/>
          <p:nvPr/>
        </p:nvSpPr>
        <p:spPr>
          <a:xfrm>
            <a:off x="793790" y="376559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2" name="Text 9"/>
          <p:cNvSpPr/>
          <p:nvPr/>
        </p:nvSpPr>
        <p:spPr>
          <a:xfrm>
            <a:off x="878860" y="380809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183011" y="38434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Prueba Tukey HSD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2183011" y="4333875"/>
            <a:ext cx="6167199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KNN mostró rendimiento inferior estadísticamente significativo.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273612" y="570773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BFD3D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6" name="Shape 13"/>
          <p:cNvSpPr/>
          <p:nvPr/>
        </p:nvSpPr>
        <p:spPr>
          <a:xfrm>
            <a:off x="793790" y="54678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7" name="Text 14"/>
          <p:cNvSpPr/>
          <p:nvPr/>
        </p:nvSpPr>
        <p:spPr>
          <a:xfrm>
            <a:off x="878860" y="551033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183011" y="5545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Modelos Top 3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2183011" y="6036112"/>
            <a:ext cx="616719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Gradient Boosting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2183011" y="6455569"/>
            <a:ext cx="616719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Regresión Logística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2183011" y="6875026"/>
            <a:ext cx="616719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SVM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3856"/>
            <a:ext cx="61098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Despliegue y Monitoreo</a:t>
            </a:r>
            <a:endParaRPr lang="en-US" sz="4450" dirty="0">
              <a:latin typeface="Haettenschweiler" panose="020B070604090206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486263"/>
            <a:ext cx="2173724" cy="1284208"/>
          </a:xfrm>
          <a:prstGeom prst="roundRect">
            <a:avLst>
              <a:gd name="adj" fmla="val 7418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1721167" y="292905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5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27130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Despliegue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194328" y="3203496"/>
            <a:ext cx="6351984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Modelo Gradient Boosting serializado y pipeline implementado.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755231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BFD3D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8" name="Shape 6"/>
          <p:cNvSpPr/>
          <p:nvPr/>
        </p:nvSpPr>
        <p:spPr>
          <a:xfrm>
            <a:off x="793790" y="3883819"/>
            <a:ext cx="4347567" cy="1284208"/>
          </a:xfrm>
          <a:prstGeom prst="roundRect">
            <a:avLst>
              <a:gd name="adj" fmla="val 7418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9" name="Text 7"/>
          <p:cNvSpPr/>
          <p:nvPr/>
        </p:nvSpPr>
        <p:spPr>
          <a:xfrm>
            <a:off x="2808089" y="432661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5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41106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Aplicación Web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368171" y="4601051"/>
            <a:ext cx="6427946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Interfaz Streamlit para predicción y visualización en tiempo real.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BFD3D8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3" name="Shape 11"/>
          <p:cNvSpPr/>
          <p:nvPr/>
        </p:nvSpPr>
        <p:spPr>
          <a:xfrm>
            <a:off x="793790" y="5281374"/>
            <a:ext cx="6521410" cy="1624370"/>
          </a:xfrm>
          <a:prstGeom prst="roundRect">
            <a:avLst>
              <a:gd name="adj" fmla="val 5865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4" name="Text 12"/>
          <p:cNvSpPr/>
          <p:nvPr/>
        </p:nvSpPr>
        <p:spPr>
          <a:xfrm>
            <a:off x="3895011" y="589418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5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5508188"/>
            <a:ext cx="35594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aettenschweiler" panose="020B0706040902060204" pitchFamily="34" charset="0"/>
                <a:ea typeface="Host Grotesk Medium" pitchFamily="34" charset="-122"/>
                <a:cs typeface="Host Grotesk Medium" pitchFamily="34" charset="-120"/>
              </a:rPr>
              <a:t>Monitoreo y Mantenimiento</a:t>
            </a:r>
            <a:endParaRPr lang="en-US" sz="2200" dirty="0">
              <a:latin typeface="Haettenschweiler" panose="020B0706040902060204" pitchFamily="34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542014" y="5998607"/>
            <a:ext cx="6067782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Seguimiento de métricas, alertas y reentrenamiento programado.</a:t>
            </a:r>
            <a:endParaRPr lang="en-US" sz="175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FE094FD-5575-2185-5D21-FA889367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975" y="7801753"/>
            <a:ext cx="2867425" cy="371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364</Words>
  <Application>Microsoft Office PowerPoint</Application>
  <PresentationFormat>Personalizado</PresentationFormat>
  <Paragraphs>84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Roboto</vt:lpstr>
      <vt:lpstr>Host Grotesk Medium</vt:lpstr>
      <vt:lpstr>Haettenschweiler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Miguel Angel Legarda Carrillo</cp:lastModifiedBy>
  <cp:revision>2</cp:revision>
  <dcterms:created xsi:type="dcterms:W3CDTF">2025-05-29T00:45:29Z</dcterms:created>
  <dcterms:modified xsi:type="dcterms:W3CDTF">2025-05-29T00:59:38Z</dcterms:modified>
</cp:coreProperties>
</file>